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notesMaster" Target="notesMasters/notesMaster1.xml" /><Relationship Id="rId21" Type="http://schemas.openxmlformats.org/officeDocument/2006/relationships/viewProps" Target="viewProps.xml" /><Relationship Id="rId20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3" Type="http://schemas.openxmlformats.org/officeDocument/2006/relationships/tableStyles" Target="tableStyles.xml" /><Relationship Id="rId22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5.xml.rels><?xml version="1.0" encoding="UTF-8"?>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6.xml.rels><?xml version="1.0" encoding="UTF-8"?>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patterns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text?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snippets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AOC’s</a:t>
            </a:r>
            <a:r>
              <a:rPr/>
              <a:t> </a:t>
            </a:r>
            <a:r>
              <a:rPr/>
              <a:t>tweets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looked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quickly</a:t>
            </a:r>
            <a:r>
              <a:rPr/>
              <a:t> </a:t>
            </a:r>
            <a:r>
              <a:rPr/>
              <a:t>last</a:t>
            </a:r>
            <a:r>
              <a:rPr/>
              <a:t> </a:t>
            </a:r>
            <a:r>
              <a:rPr/>
              <a:t>week.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Yes,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word</a:t>
            </a:r>
            <a:r>
              <a:rPr/>
              <a:t> </a:t>
            </a:r>
            <a:r>
              <a:rPr/>
              <a:t>climate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snippet.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different?</a:t>
            </a:r>
            <a:r>
              <a:rPr/>
              <a:t> </a:t>
            </a:r>
            <a:r>
              <a:rPr/>
              <a:t>We’re</a:t>
            </a:r>
            <a:r>
              <a:rPr/>
              <a:t> </a:t>
            </a:r>
            <a:r>
              <a:rPr/>
              <a:t>going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extract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words</a:t>
            </a:r>
            <a:r>
              <a:rPr/>
              <a:t> </a:t>
            </a:r>
            <a:r>
              <a:rPr/>
              <a:t>near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end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class</a:t>
            </a:r>
            <a:r>
              <a:rPr/>
              <a:t> </a:t>
            </a:r>
            <a:r>
              <a:rPr/>
              <a:t>today.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Regular</a:t>
            </a:r>
            <a:r>
              <a:rPr/>
              <a:t> </a:t>
            </a:r>
            <a:r>
              <a:rPr/>
              <a:t>expressions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tool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helps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patterns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textual</a:t>
            </a:r>
            <a:r>
              <a:rPr/>
              <a:t> </a:t>
            </a:r>
            <a:r>
              <a:rPr/>
              <a:t>data.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mean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working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genetics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financial</a:t>
            </a:r>
            <a:r>
              <a:rPr/>
              <a:t> </a:t>
            </a:r>
            <a:r>
              <a:rPr/>
              <a:t>data,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scraping</a:t>
            </a:r>
            <a:r>
              <a:rPr/>
              <a:t> </a:t>
            </a:r>
            <a:r>
              <a:rPr/>
              <a:t>information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(which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looking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after</a:t>
            </a:r>
            <a:r>
              <a:rPr/>
              <a:t> </a:t>
            </a:r>
            <a:r>
              <a:rPr/>
              <a:t>Spring</a:t>
            </a:r>
            <a:r>
              <a:rPr/>
              <a:t> </a:t>
            </a:r>
            <a:r>
              <a:rPr/>
              <a:t>Break.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Regular</a:t>
            </a:r>
            <a:r>
              <a:rPr/>
              <a:t> </a:t>
            </a:r>
            <a:r>
              <a:rPr/>
              <a:t>Expressions</a:t>
            </a:r>
            <a:r>
              <a:rPr/>
              <a:t> </a:t>
            </a:r>
            <a:r>
              <a:rPr/>
              <a:t>operate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own</a:t>
            </a:r>
            <a:r>
              <a:rPr/>
              <a:t> </a:t>
            </a:r>
            <a:r>
              <a:rPr/>
              <a:t>computer</a:t>
            </a:r>
            <a:r>
              <a:rPr/>
              <a:t> </a:t>
            </a:r>
            <a:r>
              <a:rPr/>
              <a:t>language.</a:t>
            </a:r>
            <a:r>
              <a:rPr/>
              <a:t> </a:t>
            </a:r>
            <a:r>
              <a:rPr/>
              <a:t>Implementations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regular</a:t>
            </a:r>
            <a:r>
              <a:rPr/>
              <a:t> </a:t>
            </a:r>
            <a:r>
              <a:rPr/>
              <a:t>expressions</a:t>
            </a:r>
            <a:r>
              <a:rPr/>
              <a:t> </a:t>
            </a:r>
            <a:r>
              <a:rPr/>
              <a:t>exist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major</a:t>
            </a:r>
            <a:r>
              <a:rPr/>
              <a:t> </a:t>
            </a:r>
            <a:r>
              <a:rPr/>
              <a:t>programming</a:t>
            </a:r>
            <a:r>
              <a:rPr/>
              <a:t> </a:t>
            </a:r>
            <a:r>
              <a:rPr/>
              <a:t>languages.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popular</a:t>
            </a:r>
            <a:r>
              <a:rPr/>
              <a:t> </a:t>
            </a:r>
            <a:r>
              <a:rPr/>
              <a:t>book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544</a:t>
            </a:r>
            <a:r>
              <a:rPr/>
              <a:t> </a:t>
            </a:r>
            <a:r>
              <a:rPr/>
              <a:t>pages</a:t>
            </a:r>
            <a:r>
              <a:rPr/>
              <a:t> </a:t>
            </a:r>
            <a:r>
              <a:rPr/>
              <a:t>long!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obviously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scratching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surface</a:t>
            </a:r>
            <a:r>
              <a:rPr/>
              <a:t> </a:t>
            </a:r>
            <a:r>
              <a:rPr/>
              <a:t>today.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</a:t>
            </a:fld>
            <a:endParaRPr lang="en-US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idea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regular</a:t>
            </a:r>
            <a:r>
              <a:rPr/>
              <a:t> </a:t>
            </a:r>
            <a:r>
              <a:rPr/>
              <a:t>expressions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almost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old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computing</a:t>
            </a:r>
            <a:r>
              <a:rPr/>
              <a:t> </a:t>
            </a:r>
            <a:r>
              <a:rPr/>
              <a:t>itself.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created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mathematician</a:t>
            </a:r>
            <a:r>
              <a:rPr/>
              <a:t> </a:t>
            </a:r>
            <a:r>
              <a:rPr/>
              <a:t>Stephen</a:t>
            </a:r>
            <a:r>
              <a:rPr/>
              <a:t> </a:t>
            </a:r>
            <a:r>
              <a:rPr/>
              <a:t>Cole</a:t>
            </a:r>
            <a:r>
              <a:rPr/>
              <a:t> </a:t>
            </a:r>
            <a:r>
              <a:rPr/>
              <a:t>Kleene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1951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his</a:t>
            </a:r>
            <a:r>
              <a:rPr/>
              <a:t> </a:t>
            </a:r>
            <a:r>
              <a:rPr/>
              <a:t>idea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‘</a:t>
            </a:r>
            <a:r>
              <a:rPr/>
              <a:t>regular</a:t>
            </a:r>
            <a:r>
              <a:rPr/>
              <a:t> </a:t>
            </a:r>
            <a:r>
              <a:rPr/>
              <a:t>languages</a:t>
            </a:r>
            <a:r>
              <a:rPr/>
              <a:t>’</a:t>
            </a:r>
            <a:r>
              <a:rPr/>
              <a:t>.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started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heavily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1960s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part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early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editors,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well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compilers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programming</a:t>
            </a:r>
            <a:r>
              <a:rPr/>
              <a:t> </a:t>
            </a:r>
            <a:r>
              <a:rPr/>
              <a:t>languages.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still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VSCode</a:t>
            </a:r>
            <a:r>
              <a:rPr/>
              <a:t> </a:t>
            </a:r>
            <a:r>
              <a:rPr/>
              <a:t>today.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</a:t>
            </a:fld>
            <a:endParaRPr lang="en-US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complicated</a:t>
            </a:r>
            <a:r>
              <a:rPr/>
              <a:t> </a:t>
            </a:r>
            <a:r>
              <a:rPr/>
              <a:t>regular</a:t>
            </a:r>
            <a:r>
              <a:rPr/>
              <a:t> </a:t>
            </a:r>
            <a:r>
              <a:rPr/>
              <a:t>expression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matches</a:t>
            </a:r>
            <a:r>
              <a:rPr/>
              <a:t> </a:t>
            </a:r>
            <a:r>
              <a:rPr/>
              <a:t>(most)</a:t>
            </a:r>
            <a:r>
              <a:rPr/>
              <a:t> </a:t>
            </a:r>
            <a:r>
              <a:rPr/>
              <a:t>email</a:t>
            </a:r>
            <a:r>
              <a:rPr/>
              <a:t> </a:t>
            </a:r>
            <a:r>
              <a:rPr/>
              <a:t>addresses.It’s</a:t>
            </a:r>
            <a:r>
              <a:rPr/>
              <a:t> </a:t>
            </a:r>
            <a:r>
              <a:rPr/>
              <a:t>hard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right?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aoc.json" TargetMode="Externa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exercise.html" TargetMode="Externa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notesSlide" Target="../notesSlides/notesSlide5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regex.info/blog/2006-09-15/247" TargetMode="Externa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regex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Regular</a:t>
            </a:r>
            <a:r>
              <a:rPr/>
              <a:t> </a:t>
            </a:r>
            <a:r>
              <a:rPr/>
              <a:t>Expressions</a:t>
            </a: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import re</a:t>
            </a:r>
            <a:br/>
            <a:br/>
            <a:r>
              <a:rPr>
                <a:latin typeface="Courier"/>
              </a:rPr>
              <a:t>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"To be or not to be."</a:t>
            </a:r>
            <a:br/>
            <a:br/>
            <a:r>
              <a:rPr>
                <a:latin typeface="Courier"/>
              </a:rPr>
              <a:t>match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re.search(</a:t>
            </a:r>
            <a:r>
              <a:rPr>
                <a:solidFill>
                  <a:srgbClr val="4070A0"/>
                </a:solidFill>
                <a:latin typeface="Courier"/>
              </a:rPr>
              <a:t>"Be"</a:t>
            </a:r>
            <a:r>
              <a:rPr>
                <a:latin typeface="Courier"/>
              </a:rPr>
              <a:t>, s, re.IGNORECASE)</a:t>
            </a:r>
            <a:br/>
            <a:br/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 match:</a:t>
            </a:r>
            <a:br/>
            <a:r>
              <a:rPr>
                <a:latin typeface="Courier"/>
              </a:rPr>
              <a:t>    print(</a:t>
            </a:r>
            <a:r>
              <a:rPr>
                <a:solidFill>
                  <a:srgbClr val="4070A0"/>
                </a:solidFill>
                <a:latin typeface="Courier"/>
              </a:rPr>
              <a:t>"match!"</a:t>
            </a:r>
            <a:r>
              <a:rPr>
                <a:latin typeface="Courier"/>
              </a:rPr>
              <a:t>)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else</a:t>
            </a:r>
            <a:r>
              <a:rPr>
                <a:latin typeface="Courier"/>
              </a:rPr>
              <a:t>:</a:t>
            </a:r>
            <a:br/>
            <a:r>
              <a:rPr>
                <a:latin typeface="Courier"/>
              </a:rPr>
              <a:t>    print(</a:t>
            </a:r>
            <a:r>
              <a:rPr>
                <a:solidFill>
                  <a:srgbClr val="4070A0"/>
                </a:solidFill>
                <a:latin typeface="Courier"/>
              </a:rPr>
              <a:t>"no match :("</a:t>
            </a:r>
            <a:r>
              <a:rPr>
                <a:latin typeface="Courier"/>
              </a:rPr>
              <a:t>)</a:t>
            </a:r>
          </a:p>
          <a:p>
            <a:pPr lvl="0" marL="0" indent="0">
              <a:buNone/>
            </a:pPr>
            <a:r>
              <a:rPr b="1"/>
              <a:t>match!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 b="1"/>
              <a:t>\w</a:t>
            </a:r>
            <a:r>
              <a:rPr/>
              <a:t> word character</a:t>
            </a:r>
          </a:p>
          <a:p>
            <a:pPr lvl="0" indent="0">
              <a:buNone/>
            </a:pPr>
            <a:r>
              <a:rPr>
                <a:latin typeface="Courier"/>
              </a:rPr>
              <a:t>import re</a:t>
            </a:r>
            <a:br/>
            <a:br/>
            <a:r>
              <a:rPr>
                <a:latin typeface="Courier"/>
              </a:rPr>
              <a:t>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"To be or not to be."</a:t>
            </a:r>
            <a:br/>
            <a:br/>
            <a:r>
              <a:rPr>
                <a:latin typeface="Courier"/>
              </a:rPr>
              <a:t>match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re.search(</a:t>
            </a:r>
            <a:r>
              <a:rPr>
                <a:solidFill>
                  <a:srgbClr val="4070A0"/>
                </a:solidFill>
                <a:latin typeface="Courier"/>
              </a:rPr>
              <a:t>"\w\w\w"</a:t>
            </a:r>
            <a:r>
              <a:rPr>
                <a:latin typeface="Courier"/>
              </a:rPr>
              <a:t>, s)</a:t>
            </a:r>
            <a:br/>
            <a:br/>
            <a:r>
              <a:rPr>
                <a:latin typeface="Courier"/>
              </a:rPr>
              <a:t>print(match.group())</a:t>
            </a:r>
          </a:p>
          <a:p>
            <a:pPr lvl="0" marL="0" indent="0">
              <a:buNone/>
            </a:pPr>
            <a:r>
              <a:rPr b="1"/>
              <a:t>not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 b="1"/>
              <a:t>\d</a:t>
            </a:r>
            <a:r>
              <a:rPr/>
              <a:t> digit/number</a:t>
            </a:r>
          </a:p>
          <a:p>
            <a:pPr lvl="0" marL="0" indent="0">
              <a:buNone/>
            </a:pPr>
            <a:r>
              <a:rPr b="1"/>
              <a:t>+</a:t>
            </a:r>
            <a:r>
              <a:rPr/>
              <a:t> one or more</a:t>
            </a:r>
          </a:p>
          <a:p>
            <a:pPr lvl="0" indent="0">
              <a:buNone/>
            </a:pPr>
            <a:r>
              <a:rPr>
                <a:latin typeface="Courier"/>
              </a:rPr>
              <a:t>import re</a:t>
            </a:r>
            <a:br/>
            <a:br/>
            <a:r>
              <a:rPr>
                <a:latin typeface="Courier"/>
              </a:rPr>
              <a:t>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"32 Penn-Lyle Road, Princeton Jct, 08550"</a:t>
            </a:r>
            <a:br/>
            <a:br/>
            <a:r>
              <a:rPr>
                <a:latin typeface="Courier"/>
              </a:rPr>
              <a:t>match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re.search(</a:t>
            </a:r>
            <a:r>
              <a:rPr>
                <a:solidFill>
                  <a:srgbClr val="4070A0"/>
                </a:solidFill>
                <a:latin typeface="Courier"/>
              </a:rPr>
              <a:t>"\d+"</a:t>
            </a:r>
            <a:r>
              <a:rPr>
                <a:latin typeface="Courier"/>
              </a:rPr>
              <a:t>, s)</a:t>
            </a:r>
            <a:br/>
            <a:br/>
            <a:r>
              <a:rPr>
                <a:latin typeface="Courier"/>
              </a:rPr>
              <a:t>print(match.group())</a:t>
            </a:r>
          </a:p>
          <a:p>
            <a:pPr lvl="0" marL="0" indent="0">
              <a:buNone/>
            </a:pPr>
            <a:r>
              <a:rPr b="1"/>
              <a:t>32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 b="1"/>
              <a:t>$</a:t>
            </a:r>
            <a:r>
              <a:rPr/>
              <a:t> end of string</a:t>
            </a:r>
          </a:p>
          <a:p>
            <a:pPr lvl="0" indent="0">
              <a:buNone/>
            </a:pPr>
            <a:r>
              <a:rPr>
                <a:latin typeface="Courier"/>
              </a:rPr>
              <a:t>import re</a:t>
            </a:r>
            <a:br/>
            <a:br/>
            <a:r>
              <a:rPr>
                <a:latin typeface="Courier"/>
              </a:rPr>
              <a:t>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"32 Penn-Lyle Road, Princeton Jct, 08550"</a:t>
            </a:r>
            <a:br/>
            <a:br/>
            <a:r>
              <a:rPr>
                <a:latin typeface="Courier"/>
              </a:rPr>
              <a:t>match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re.search(</a:t>
            </a:r>
            <a:r>
              <a:rPr>
                <a:solidFill>
                  <a:srgbClr val="4070A0"/>
                </a:solidFill>
                <a:latin typeface="Courier"/>
              </a:rPr>
              <a:t>"\d+$"</a:t>
            </a:r>
            <a:r>
              <a:rPr>
                <a:latin typeface="Courier"/>
              </a:rPr>
              <a:t>, s)</a:t>
            </a:r>
            <a:br/>
            <a:br/>
            <a:r>
              <a:rPr>
                <a:latin typeface="Courier"/>
              </a:rPr>
              <a:t>print(match.group())</a:t>
            </a:r>
          </a:p>
          <a:p>
            <a:pPr lvl="0" marL="0" indent="0">
              <a:buNone/>
            </a:pPr>
            <a:r>
              <a:rPr b="1"/>
              <a:t>08550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 b="1"/>
              <a:t>findall()</a:t>
            </a:r>
          </a:p>
          <a:p>
            <a:pPr lvl="0" indent="0">
              <a:buNone/>
            </a:pPr>
            <a:r>
              <a:rPr>
                <a:latin typeface="Courier"/>
              </a:rPr>
              <a:t>import re</a:t>
            </a:r>
            <a:br/>
            <a:br/>
            <a:r>
              <a:rPr>
                <a:latin typeface="Courier"/>
              </a:rPr>
              <a:t>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"32 Penn-Lyle Road, Princeton Jct, 08550"</a:t>
            </a:r>
            <a:br/>
            <a:br/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s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re.findall(</a:t>
            </a:r>
            <a:r>
              <a:rPr>
                <a:solidFill>
                  <a:srgbClr val="4070A0"/>
                </a:solidFill>
                <a:latin typeface="Courier"/>
              </a:rPr>
              <a:t>"\d+"</a:t>
            </a:r>
            <a:r>
              <a:rPr>
                <a:latin typeface="Courier"/>
              </a:rPr>
              <a:t>, s):</a:t>
            </a:r>
            <a:br/>
            <a:r>
              <a:rPr>
                <a:latin typeface="Courier"/>
              </a:rPr>
              <a:t>    print(s)</a:t>
            </a:r>
          </a:p>
          <a:p>
            <a:pPr lvl="0" marL="0" indent="0">
              <a:buNone/>
            </a:pPr>
            <a:r>
              <a:rPr b="1"/>
              <a:t>32</a:t>
            </a:r>
            <a:br/>
            <a:r>
              <a:rPr b="1"/>
              <a:t>08550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Remember this </a:t>
            </a:r>
            <a:r>
              <a:rPr>
                <a:hlinkClick r:id="rId2"/>
              </a:rPr>
              <a:t>JSON dataset</a:t>
            </a:r>
            <a:r>
              <a:rPr/>
              <a:t>? Let’s imagine we wanted to find all the words that follow “climate” in AOC’s tweets. How could we do that?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Grouping</a:t>
            </a:r>
          </a:p>
          <a:p>
            <a:pPr lvl="0" indent="0">
              <a:buNone/>
            </a:pPr>
            <a:r>
              <a:rPr>
                <a:latin typeface="Courier"/>
              </a:rPr>
              <a:t>import re</a:t>
            </a:r>
            <a:br/>
            <a:r>
              <a:rPr>
                <a:latin typeface="Courier"/>
              </a:rPr>
              <a:t>import json</a:t>
            </a:r>
            <a:br/>
            <a:br/>
            <a:r>
              <a:rPr>
                <a:latin typeface="Courier"/>
              </a:rPr>
              <a:t>fh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open(</a:t>
            </a:r>
            <a:r>
              <a:rPr>
                <a:solidFill>
                  <a:srgbClr val="4070A0"/>
                </a:solidFill>
                <a:latin typeface="Courier"/>
              </a:rPr>
              <a:t>'aoc.json'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tweets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json.load(fh)</a:t>
            </a:r>
            <a:br/>
            <a:br/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tweet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tweets:</a:t>
            </a:r>
            <a:br/>
            <a:r>
              <a:rPr>
                <a:latin typeface="Courier"/>
              </a:rPr>
              <a:t>    m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re.search(</a:t>
            </a:r>
            <a:r>
              <a:rPr>
                <a:solidFill>
                  <a:srgbClr val="4070A0"/>
                </a:solidFill>
                <a:latin typeface="Courier"/>
              </a:rPr>
              <a:t>'climate (\w+)'</a:t>
            </a:r>
            <a:r>
              <a:rPr>
                <a:latin typeface="Courier"/>
              </a:rPr>
              <a:t>, tweet[</a:t>
            </a:r>
            <a:r>
              <a:rPr>
                <a:solidFill>
                  <a:srgbClr val="4070A0"/>
                </a:solidFill>
                <a:latin typeface="Courier"/>
              </a:rPr>
              <a:t>'text'</a:t>
            </a:r>
            <a:r>
              <a:rPr>
                <a:latin typeface="Courier"/>
              </a:rPr>
              <a:t>])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 m:</a:t>
            </a:r>
            <a:br/>
            <a:r>
              <a:rPr>
                <a:latin typeface="Courier"/>
              </a:rPr>
              <a:t>        print(m.group(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))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For the next class take a look at the </a:t>
            </a:r>
            <a:r>
              <a:rPr>
                <a:hlinkClick r:id="rId2"/>
              </a:rPr>
              <a:t>exercise</a:t>
            </a:r>
            <a:r>
              <a:rPr/>
              <a:t> that we’ll be working on together.</a:t>
            </a:r>
          </a:p>
          <a:p>
            <a:pPr lvl="0" marL="0" indent="0">
              <a:buNone/>
            </a:pP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…early nightmares of climate crisis… …disagree on policy, but climate change is real… …our planet from climate change, and ice… …understand that climate change is an existential… …know it well-paid climate deniers are invited… …creeps in, allowing climate deniers to be… …goal is to treat Climate Change like the… …isn’t only about climate change - it’s… …housing, jobs, and climate all without… …delay real action on climate change, the more… …they helped create: climate change, housing…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…early nightmares of </a:t>
            </a:r>
            <a:r>
              <a:rPr b="1" i="1"/>
              <a:t>climate crisis</a:t>
            </a:r>
            <a:r>
              <a:rPr/>
              <a:t>… …disagree on policy, but </a:t>
            </a:r>
            <a:r>
              <a:rPr b="1" i="1"/>
              <a:t>climate change</a:t>
            </a:r>
            <a:r>
              <a:rPr/>
              <a:t> is real… …our planet from </a:t>
            </a:r>
            <a:r>
              <a:rPr b="1" i="1"/>
              <a:t>climate change</a:t>
            </a:r>
            <a:r>
              <a:rPr/>
              <a:t>, and ice… …understand that </a:t>
            </a:r>
            <a:r>
              <a:rPr b="1" i="1"/>
              <a:t>climate change</a:t>
            </a:r>
            <a:r>
              <a:rPr/>
              <a:t> is an existential… …know it well-paid </a:t>
            </a:r>
            <a:r>
              <a:rPr b="1" i="1"/>
              <a:t>climate deniers</a:t>
            </a:r>
            <a:r>
              <a:rPr/>
              <a:t> are invited… …creeps in, allowing </a:t>
            </a:r>
            <a:r>
              <a:rPr b="1" i="1"/>
              <a:t>climate deniers</a:t>
            </a:r>
            <a:r>
              <a:rPr/>
              <a:t> to be… …goal is to treat </a:t>
            </a:r>
            <a:r>
              <a:rPr b="1" i="1"/>
              <a:t>Climate Change</a:t>
            </a:r>
            <a:r>
              <a:rPr/>
              <a:t> like the… …isn’t only about </a:t>
            </a:r>
            <a:r>
              <a:rPr b="1" i="1"/>
              <a:t>climate change</a:t>
            </a:r>
            <a:r>
              <a:rPr/>
              <a:t> - it’s… …housing, jobs, and </a:t>
            </a:r>
            <a:r>
              <a:rPr b="1" i="1"/>
              <a:t>climate all</a:t>
            </a:r>
            <a:r>
              <a:rPr/>
              <a:t> without… …delay real action on </a:t>
            </a:r>
            <a:r>
              <a:rPr b="1" i="1"/>
              <a:t>climate change</a:t>
            </a:r>
            <a:r>
              <a:rPr/>
              <a:t>, the more… …they helped create: </a:t>
            </a:r>
            <a:r>
              <a:rPr b="1" i="1"/>
              <a:t>climate change</a:t>
            </a:r>
            <a:r>
              <a:rPr/>
              <a:t>, housing…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 marL="0" indent="0">
              <a:buNone/>
            </a:p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0" marL="0" indent="0">
              <a:buNone/>
            </a:pP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wdloh@umd.edu</a:t>
            </a:r>
          </a:p>
          <a:p>
            <a:pPr lvl="0" marL="0" indent="0">
              <a:buNone/>
            </a:pPr>
            <a:r>
              <a:rPr/>
              <a:t> </a:t>
            </a:r>
          </a:p>
          <a:p>
            <a:pPr lvl="0" indent="0">
              <a:buNone/>
            </a:pPr>
            <a:r>
              <a:rPr>
                <a:latin typeface="Courier"/>
              </a:rPr>
              <a:t>\A[a-z0-9!#$%&amp;'*+/=?^_`{|}~-]+(?:\.[a-z0-9!#$%&amp;'*+/=?^_`{|}~-]+)*@ (?:[a-z0-9](?:[a-z0-9-]*[a-z0-9])?\.)+[a-z0-9](?:[a-z0-9-]*[a-z0-9])?\z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2000"/>
              <a:t>Some people, when confronted with a problem, think “I know, I’ll use regular expressions.” Now they have two problems.</a:t>
            </a:r>
          </a:p>
          <a:p>
            <a:pPr lvl="0" marL="1270000" indent="0">
              <a:buNone/>
            </a:pPr>
            <a:r>
              <a:rPr sz="2000"/>
              <a:t>– </a:t>
            </a:r>
            <a:r>
              <a:rPr sz="2000">
                <a:hlinkClick r:id="rId2"/>
              </a:rPr>
              <a:t>Jamie Zawinski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import re</a:t>
            </a:r>
            <a:br/>
            <a:br/>
            <a:r>
              <a:rPr>
                <a:latin typeface="Courier"/>
              </a:rPr>
              <a:t>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"To be or not to be."</a:t>
            </a:r>
            <a:br/>
            <a:br/>
            <a:r>
              <a:rPr>
                <a:latin typeface="Courier"/>
              </a:rPr>
              <a:t>match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re.search(</a:t>
            </a:r>
            <a:r>
              <a:rPr>
                <a:solidFill>
                  <a:srgbClr val="4070A0"/>
                </a:solidFill>
                <a:latin typeface="Courier"/>
              </a:rPr>
              <a:t>"Be"</a:t>
            </a:r>
            <a:r>
              <a:rPr>
                <a:latin typeface="Courier"/>
              </a:rPr>
              <a:t>, s)</a:t>
            </a:r>
            <a:br/>
            <a:br/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 match:</a:t>
            </a:r>
            <a:br/>
            <a:r>
              <a:rPr>
                <a:latin typeface="Courier"/>
              </a:rPr>
              <a:t>    print(</a:t>
            </a:r>
            <a:r>
              <a:rPr>
                <a:solidFill>
                  <a:srgbClr val="4070A0"/>
                </a:solidFill>
                <a:latin typeface="Courier"/>
              </a:rPr>
              <a:t>"match!"</a:t>
            </a:r>
            <a:r>
              <a:rPr>
                <a:latin typeface="Courier"/>
              </a:rPr>
              <a:t>)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else</a:t>
            </a:r>
            <a:r>
              <a:rPr>
                <a:latin typeface="Courier"/>
              </a:rPr>
              <a:t>:</a:t>
            </a:r>
            <a:br/>
            <a:r>
              <a:rPr>
                <a:latin typeface="Courier"/>
              </a:rPr>
              <a:t>    print(</a:t>
            </a:r>
            <a:r>
              <a:rPr>
                <a:solidFill>
                  <a:srgbClr val="4070A0"/>
                </a:solidFill>
                <a:latin typeface="Courier"/>
              </a:rPr>
              <a:t>"no match :("</a:t>
            </a:r>
            <a:r>
              <a:rPr>
                <a:latin typeface="Courier"/>
              </a:rPr>
              <a:t>)</a:t>
            </a:r>
          </a:p>
          <a:p>
            <a:pPr lvl="0" marL="0" indent="0">
              <a:buNone/>
            </a:pPr>
            <a:r>
              <a:rPr b="1"/>
              <a:t>no match :(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regex</dc:title>
  <dc:creator/>
  <cp:keywords/>
  <dcterms:created xsi:type="dcterms:W3CDTF">2020-03-09T03:39:11Z</dcterms:created>
  <dcterms:modified xsi:type="dcterms:W3CDTF">2020-03-09T03:39:11Z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revealjs-url">
    <vt:lpwstr>../../lib/reveal</vt:lpwstr>
  </property>
  <property fmtid="{D5CDD505-2E9C-101B-9397-08002B2CF9AE}" pid="3" name="subtitle">
    <vt:lpwstr>Regular Expressions</vt:lpwstr>
  </property>
  <property fmtid="{D5CDD505-2E9C-101B-9397-08002B2CF9AE}" pid="4" name="theme">
    <vt:lpwstr>inst326</vt:lpwstr>
  </property>
  <property fmtid="{D5CDD505-2E9C-101B-9397-08002B2CF9AE}" pid="5" name="transition">
    <vt:lpwstr>slide</vt:lpwstr>
  </property>
</Properties>
</file>