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Python’s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integers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evaluated,</a:t>
            </a:r>
            <a:r>
              <a:rPr/>
              <a:t> </a:t>
            </a:r>
            <a:r>
              <a:rPr/>
              <a:t>returning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evenly.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checked,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pytest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“</a:t>
            </a:r>
            <a:r>
              <a:rPr/>
              <a:t>edge</a:t>
            </a:r>
            <a:r>
              <a:rPr/>
              <a:t> </a:t>
            </a:r>
            <a:r>
              <a:rPr/>
              <a:t>cases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organized.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 i="1"/>
              <a:t>import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Officially,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 i="1"/>
              <a:t>modules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already,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batteries</a:t>
            </a:r>
            <a:r>
              <a:rPr/>
              <a:t> </a:t>
            </a:r>
            <a:r>
              <a:rPr/>
              <a:t>included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imported.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requests)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.py</a:t>
            </a:r>
            <a:r>
              <a:rPr/>
              <a:t> </a:t>
            </a:r>
            <a:r>
              <a:rPr/>
              <a:t>extension).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unintentionally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builtin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class!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randint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print()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dependencies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end-users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Admiral</a:t>
            </a:r>
            <a:r>
              <a:rPr/>
              <a:t> </a:t>
            </a:r>
            <a:r>
              <a:rPr/>
              <a:t>Grace</a:t>
            </a:r>
            <a:r>
              <a:rPr/>
              <a:t> </a:t>
            </a:r>
            <a:r>
              <a:rPr/>
              <a:t>Hopper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COBOL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conformance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Navy</a:t>
            </a:r>
            <a:r>
              <a:rPr/>
              <a:t> </a:t>
            </a:r>
            <a:r>
              <a:rPr/>
              <a:t>(later</a:t>
            </a:r>
            <a:r>
              <a:rPr/>
              <a:t> </a:t>
            </a:r>
            <a:r>
              <a:rPr/>
              <a:t>maintained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NIST).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proponent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human-readable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attribution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Lynn</a:t>
            </a:r>
            <a:r>
              <a:rPr/>
              <a:t> </a:t>
            </a:r>
            <a:r>
              <a:rPr/>
              <a:t>Gilbert,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https://commons.wikimedia.org/w/index.php?curid=57587522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1947</a:t>
            </a:r>
            <a:r>
              <a:rPr/>
              <a:t> </a:t>
            </a:r>
            <a:r>
              <a:rPr/>
              <a:t>engineers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Grace</a:t>
            </a:r>
            <a:r>
              <a:rPr/>
              <a:t> </a:t>
            </a:r>
            <a:r>
              <a:rPr/>
              <a:t>Hopper’s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taped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‘</a:t>
            </a:r>
            <a:r>
              <a:rPr/>
              <a:t>bug</a:t>
            </a:r>
            <a:r>
              <a:rPr/>
              <a:t>’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bugs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machines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amused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discovery,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bug.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Orignal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Smithsonian,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Museum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History,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1994.0191.1.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Test-driven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assertions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unittest.html" TargetMode="External" /><Relationship Id="rId3" Type="http://schemas.openxmlformats.org/officeDocument/2006/relationships/hyperlink" Target="https://pytest.org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You can use pip/pip3 (Python Package Manager) to install non-standard modules:</a:t>
            </a:r>
          </a:p>
          <a:p>
            <a:pPr lvl="0" indent="0">
              <a:buNone/>
            </a:pPr>
            <a:r>
              <a:rPr>
                <a:latin typeface="Courier"/>
              </a:rPr>
              <a:t>$ pip3 install pandas</a:t>
            </a:r>
            <a:br/>
            <a:r>
              <a:rPr>
                <a:latin typeface="Courier"/>
              </a:rPr>
              <a:t>Collecting pandas</a:t>
            </a:r>
            <a:br/>
            <a:r>
              <a:rPr>
                <a:latin typeface="Courier"/>
              </a:rPr>
              <a:t>... lots of lines ...</a:t>
            </a:r>
            <a:br/>
            <a:r>
              <a:rPr>
                <a:latin typeface="Courier"/>
              </a:rPr>
              <a:t>Installing collected packages: ...</a:t>
            </a:r>
            <a:br/>
            <a:r>
              <a:rPr>
                <a:latin typeface="Courier"/>
              </a:rPr>
              <a:t>Successfully installed ... pandas</a:t>
            </a:r>
            <a:r>
              <a:rPr>
                <a:solidFill>
                  <a:srgbClr val="40A070"/>
                </a:solidFill>
                <a:latin typeface="Courier"/>
              </a:rPr>
              <a:t>-0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23.4</a:t>
            </a:r>
            <a:r>
              <a:rPr>
                <a:latin typeface="Courier"/>
              </a:rPr>
              <a:t> ...</a:t>
            </a:r>
          </a:p>
          <a:p>
            <a:pPr lvl="0" marL="0" indent="0">
              <a:buNone/>
            </a:pPr>
            <a:r>
              <a:rPr/>
              <a:t>Anyone who wants to run your code must similarly install pandas. This is known as a </a:t>
            </a:r>
            <a:r>
              <a:rPr i="1"/>
              <a:t>dependency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Importing Your Own Modules</a:t>
            </a:r>
          </a:p>
          <a:p>
            <a:pPr lvl="1"/>
            <a:r>
              <a:rPr/>
              <a:t>Imports are not just for other people’s code</a:t>
            </a:r>
          </a:p>
          <a:p>
            <a:pPr lvl="1"/>
            <a:r>
              <a:rPr/>
              <a:t>As programs become complex, single-file programming gets impractical</a:t>
            </a:r>
          </a:p>
          <a:p>
            <a:pPr lvl="1"/>
            <a:r>
              <a:rPr/>
              <a:t>To facilitate reuse and make code easier to understand, divide large programs into modules</a:t>
            </a:r>
          </a:p>
          <a:p>
            <a:pPr lvl="1"/>
            <a:r>
              <a:rPr/>
              <a:t>Modules are just different .py files stored together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Importing Your Own Modules</a:t>
            </a:r>
          </a:p>
          <a:p>
            <a:pPr lvl="0" marL="0" indent="0">
              <a:buNone/>
            </a:pPr>
            <a:r>
              <a:rPr/>
              <a:t>Imagine you have a module called petshop.py that depends on pets.py, which includes two classes (Cat and Dog).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pets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pets.Cat(</a:t>
            </a:r>
            <a:r>
              <a:rPr>
                <a:solidFill>
                  <a:srgbClr val="4070A0"/>
                </a:solidFill>
                <a:latin typeface="Courier"/>
              </a:rPr>
              <a:t>'Fluffy'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pets.Dog(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By importing “pets”, the classes in pets.py become available in petshop.py.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Python’s Search Path</a:t>
            </a:r>
          </a:p>
          <a:p>
            <a:pPr lvl="0" marL="0" indent="0">
              <a:buNone/>
            </a:pPr>
            <a:r>
              <a:rPr/>
              <a:t>During imports, Python searches the following:</a:t>
            </a:r>
          </a:p>
          <a:p>
            <a:pPr lvl="1">
              <a:buAutoNum type="arabicPeriod"/>
            </a:pPr>
            <a:r>
              <a:rPr/>
              <a:t>Directory where your program is located</a:t>
            </a:r>
          </a:p>
          <a:p>
            <a:pPr lvl="1">
              <a:buAutoNum type="arabicPeriod"/>
            </a:pPr>
            <a:r>
              <a:rPr/>
              <a:t>PYTHONPATH (environment variable)</a:t>
            </a:r>
          </a:p>
          <a:p>
            <a:pPr lvl="1">
              <a:buAutoNum type="arabicPeriod"/>
            </a:pPr>
            <a:r>
              <a:rPr/>
              <a:t>Standard library (located inside your copy of Python)</a:t>
            </a:r>
          </a:p>
          <a:p>
            <a:pPr lvl="1">
              <a:buAutoNum type="arabicPeriod"/>
            </a:pPr>
            <a:r>
              <a:rPr/>
              <a:t>Locations in a .pth file (a text file listing one directory per line)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Python Packages</a:t>
            </a:r>
          </a:p>
          <a:p>
            <a:pPr lvl="1"/>
            <a:r>
              <a:rPr/>
              <a:t>Modules can be grouped</a:t>
            </a:r>
          </a:p>
          <a:p>
            <a:pPr lvl="1"/>
            <a:r>
              <a:rPr/>
              <a:t>A group of modules in a directory is called a </a:t>
            </a:r>
            <a:r>
              <a:rPr i="1"/>
              <a:t>package</a:t>
            </a:r>
          </a:p>
          <a:p>
            <a:pPr lvl="1"/>
            <a:r>
              <a:rPr/>
              <a:t>To be recognized as a package, you must include a file named __init__.py</a:t>
            </a:r>
          </a:p>
          <a:p>
            <a:pPr lvl="1"/>
            <a:r>
              <a:rPr/>
              <a:t>To run a package, use the -m flag at runtime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 Files</a:t>
            </a:r>
          </a:p>
          <a:p>
            <a:pPr lvl="1"/>
            <a:r>
              <a:rPr/>
              <a:t>__init__.py allows Python to recognize the directory as a package</a:t>
            </a:r>
          </a:p>
          <a:p>
            <a:pPr lvl="1"/>
            <a:r>
              <a:rPr/>
              <a:t>It can contain code but is not required to</a:t>
            </a:r>
          </a:p>
          <a:p>
            <a:pPr lvl="1"/>
            <a:r>
              <a:rPr/>
              <a:t>Because it is run at load time, it is commonly used for initialization tasks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Testing?</a:t>
            </a:r>
          </a:p>
          <a:p>
            <a:pPr lvl="1"/>
            <a:r>
              <a:rPr/>
              <a:t>Not the same as debugging</a:t>
            </a:r>
          </a:p>
          <a:p>
            <a:pPr lvl="1"/>
            <a:r>
              <a:rPr/>
              <a:t>There are many styles of testing (acceptance testing, load testing, penetration testing)</a:t>
            </a:r>
          </a:p>
          <a:p>
            <a:pPr lvl="1"/>
            <a:r>
              <a:rPr/>
              <a:t>The style described here is “unit” testing</a:t>
            </a:r>
          </a:p>
          <a:p>
            <a:pPr lvl="1"/>
            <a:r>
              <a:rPr/>
              <a:t>Unit testing means writing tests for discrete, small “units” of code (often individual functions or methods)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Why Test?</a:t>
            </a:r>
          </a:p>
          <a:p>
            <a:pPr lvl="1"/>
            <a:r>
              <a:rPr/>
              <a:t>Bugs can be costly (testing helps catch them early)</a:t>
            </a:r>
          </a:p>
          <a:p>
            <a:pPr lvl="1"/>
            <a:r>
              <a:rPr/>
              <a:t>Testing can save time on debugging</a:t>
            </a:r>
          </a:p>
          <a:p>
            <a:pPr lvl="1"/>
            <a:r>
              <a:rPr/>
              <a:t>But testing itself also takes a lot of time</a:t>
            </a:r>
          </a:p>
          <a:p>
            <a:pPr lvl="1"/>
            <a:r>
              <a:rPr/>
              <a:t>Testing is a form of risk management</a:t>
            </a:r>
          </a:p>
          <a:p>
            <a:pPr lvl="1"/>
            <a:r>
              <a:rPr/>
              <a:t>Test-driven development (TDD)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Many Ways to Test</a:t>
            </a:r>
          </a:p>
          <a:p>
            <a:pPr lvl="1"/>
            <a:r>
              <a:rPr/>
              <a:t>Using shell tools</a:t>
            </a:r>
          </a:p>
          <a:p>
            <a:pPr lvl="1"/>
            <a:r>
              <a:rPr/>
              <a:t>Build your own tests using assert statements, try/except</a:t>
            </a:r>
          </a:p>
          <a:p>
            <a:pPr lvl="1"/>
            <a:r>
              <a:rPr/>
              <a:t>In “if name equals main”</a:t>
            </a:r>
          </a:p>
          <a:p>
            <a:pPr lvl="1"/>
            <a:r>
              <a:rPr/>
              <a:t>Using an external library:</a:t>
            </a:r>
          </a:p>
          <a:p>
            <a:pPr lvl="2">
              <a:buAutoNum type="arabicPeriod"/>
            </a:pPr>
            <a:r>
              <a:rPr>
                <a:hlinkClick r:id="rId2"/>
              </a:rPr>
              <a:t>unittest</a:t>
            </a:r>
          </a:p>
          <a:p>
            <a:pPr lvl="2">
              <a:buAutoNum type="arabicPeriod"/>
            </a:pPr>
            <a:r>
              <a:rPr>
                <a:hlinkClick r:id="rId3"/>
              </a:rPr>
              <a:t>pytest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Assert</a:t>
            </a:r>
          </a:p>
          <a:p>
            <a:pPr lvl="1"/>
            <a:r>
              <a:rPr/>
              <a:t>Assert statements are a means of declaring expected state</a:t>
            </a:r>
          </a:p>
          <a:p>
            <a:pPr lvl="1"/>
            <a:r>
              <a:rPr/>
              <a:t>Primary use case is for debugging</a:t>
            </a:r>
          </a:p>
          <a:p>
            <a:pPr lvl="1"/>
            <a:r>
              <a:rPr/>
              <a:t>Declares an expectation, and raises “AssertionError” if expectation is False</a:t>
            </a:r>
          </a:p>
          <a:p>
            <a:pPr lvl="1"/>
            <a:r>
              <a:rPr/>
              <a:t>Assert is designed to catch errors that would otherwise be missed</a:t>
            </a:r>
          </a:p>
          <a:p>
            <a:pPr lvl="1"/>
            <a:r>
              <a:rPr/>
              <a:t>There is no need to test for things that would raise an exception anyway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Assert</a:t>
            </a:r>
          </a:p>
          <a:p>
            <a:pPr lvl="0" marL="0" indent="0">
              <a:buNone/>
            </a:pPr>
            <a:r>
              <a:rPr/>
              <a:t>Imagine a function designed to draw a triangle. You might create an assert statement to check that the interior angles add up to 180°: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sum(angles)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'angles must total 180'</a:t>
            </a:r>
          </a:p>
          <a:p>
            <a:pPr lvl="0" marL="0" indent="0">
              <a:buNone/>
            </a:pPr>
            <a:r>
              <a:rPr/>
              <a:t>assert len(angles) == 3, ‘must have 3 angles’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(assert)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mysum(a, 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mysum(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mysum(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  </a:t>
            </a:r>
          </a:p>
          <a:p>
            <a:pPr lvl="0" marL="0" indent="0">
              <a:buNone/>
            </a:pPr>
            <a:r>
              <a:rPr/>
              <a:t>The second (incorrect) assertion raises an error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“If Name Equals Main”</a:t>
            </a:r>
          </a:p>
          <a:p>
            <a:pPr lvl="1"/>
            <a:r>
              <a:rPr/>
              <a:t>For modules to be imported, the main block can be used for tests</a:t>
            </a:r>
          </a:p>
          <a:p>
            <a:pPr lvl="1"/>
            <a:r>
              <a:rPr/>
              <a:t>Works only for modules not designed to be run by themselves</a:t>
            </a:r>
          </a:p>
          <a:p>
            <a:pPr lvl="1"/>
            <a:r>
              <a:rPr/>
              <a:t>Put tests in the “name equals main” block</a:t>
            </a:r>
          </a:p>
          <a:p>
            <a:pPr lvl="1"/>
            <a:r>
              <a:rPr/>
              <a:t>These tests will be ignored when the module is imported</a:t>
            </a:r>
          </a:p>
          <a:p>
            <a:pPr lvl="1"/>
            <a:r>
              <a:rPr/>
              <a:t>But they can conveniently be activated by running the module directly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(Name Equals Main)</a:t>
            </a:r>
          </a:p>
          <a:p>
            <a:pPr lvl="0" marL="0" indent="0">
              <a:buNone/>
            </a:pPr>
            <a:r>
              <a:rPr/>
              <a:t>Imagine a function designed to evaluate whether or not a number is prime: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is_prime(x):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body of function here ...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"__main__"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Testing with pytest</a:t>
            </a:r>
          </a:p>
          <a:p>
            <a:pPr lvl="1"/>
            <a:r>
              <a:rPr/>
              <a:t>Works similarly to the use of asserts in if name equals main</a:t>
            </a:r>
          </a:p>
          <a:p>
            <a:pPr lvl="1"/>
            <a:r>
              <a:rPr/>
              <a:t>Works with modules intended for import as well as those intended to be run directly</a:t>
            </a:r>
          </a:p>
          <a:p>
            <a:pPr lvl="1"/>
            <a:r>
              <a:rPr/>
              <a:t>Define testing functions in the module named according to one of these patterns: ‘test_*.py’ or ‘*_test.py’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Testing with pytest (continued)</a:t>
            </a:r>
          </a:p>
          <a:p>
            <a:pPr lvl="1"/>
            <a:r>
              <a:rPr/>
              <a:t>Will execute all such functions when run against a module or package</a:t>
            </a:r>
          </a:p>
          <a:p>
            <a:pPr lvl="1"/>
            <a:r>
              <a:rPr/>
              <a:t>Prints a detailed report of the results to the console</a:t>
            </a:r>
          </a:p>
          <a:p>
            <a:pPr lvl="1"/>
            <a:r>
              <a:rPr/>
              <a:t>Has advanced features, including integration with unittest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(pytest)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is_prime(x):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,n):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test_is_prime():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Structuring Python  Programs</a:t>
            </a:r>
          </a:p>
          <a:p>
            <a:pPr lvl="1"/>
            <a:r>
              <a:rPr/>
              <a:t>Imports</a:t>
            </a:r>
          </a:p>
          <a:p>
            <a:pPr lvl="1"/>
            <a:r>
              <a:rPr/>
              <a:t>Modules</a:t>
            </a:r>
          </a:p>
          <a:p>
            <a:pPr lvl="1"/>
            <a:r>
              <a:rPr/>
              <a:t>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Testing Python  Programs</a:t>
            </a:r>
          </a:p>
          <a:p>
            <a:pPr lvl="1"/>
            <a:r>
              <a:rPr/>
              <a:t>Why test?</a:t>
            </a:r>
          </a:p>
          <a:p>
            <a:pPr lvl="1"/>
            <a:r>
              <a:rPr/>
              <a:t>Building Tests with Assert</a:t>
            </a:r>
          </a:p>
          <a:p>
            <a:pPr lvl="1"/>
            <a:r>
              <a:rPr/>
              <a:t>Testing Packages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(pytest)</a:t>
            </a:r>
          </a:p>
          <a:p>
            <a:pPr lvl="0" indent="0">
              <a:buNone/>
            </a:pPr>
            <a:r>
              <a:rPr>
                <a:latin typeface="Courier"/>
              </a:rPr>
              <a:t>$ pytest check_prime.py</a:t>
            </a:r>
            <a:br/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r>
              <a:rPr>
                <a:latin typeface="Courier"/>
              </a:rPr>
              <a:t> test session starts </a:t>
            </a:r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br/>
            <a:r>
              <a:rPr>
                <a:latin typeface="Courier"/>
              </a:rPr>
              <a:t>platform darwin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Python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7.0</a:t>
            </a:r>
            <a:r>
              <a:rPr>
                <a:latin typeface="Courier"/>
              </a:rPr>
              <a:t>, pytest</a:t>
            </a:r>
            <a:r>
              <a:rPr>
                <a:solidFill>
                  <a:srgbClr val="40A070"/>
                </a:solidFill>
                <a:latin typeface="Courier"/>
              </a:rPr>
              <a:t>-3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8.2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py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7.0</a:t>
            </a:r>
            <a:r>
              <a:rPr>
                <a:latin typeface="Courier"/>
              </a:rPr>
              <a:t>, pluggy</a:t>
            </a:r>
            <a:r>
              <a:rPr>
                <a:solidFill>
                  <a:srgbClr val="40A070"/>
                </a:solidFill>
                <a:latin typeface="Courier"/>
              </a:rPr>
              <a:t>-0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7.1</a:t>
            </a:r>
            <a:br/>
            <a:r>
              <a:rPr>
                <a:latin typeface="Courier"/>
              </a:rPr>
              <a:t>rootdir: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Users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westgard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Desktop, inifile:</a:t>
            </a:r>
            <a:br/>
            <a:r>
              <a:rPr>
                <a:latin typeface="Courier"/>
              </a:rPr>
              <a:t>collected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item                                                                         </a:t>
            </a:r>
            <a:br/>
            <a:br/>
            <a:r>
              <a:rPr>
                <a:latin typeface="Courier"/>
              </a:rPr>
              <a:t>check_prime.py .   [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passed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0.03</a:t>
            </a:r>
            <a:r>
              <a:rPr>
                <a:latin typeface="Courier"/>
              </a:rPr>
              <a:t> seconds </a:t>
            </a:r>
            <a:r>
              <a:rPr>
                <a:solidFill>
                  <a:srgbClr val="666666"/>
                </a:solidFill>
                <a:latin typeface="Courier"/>
              </a:rPr>
              <a:t>========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Structuring Python Programs</a:t>
            </a:r>
          </a:p>
          <a:p>
            <a:pPr lvl="0" marL="0" indent="0">
              <a:buNone/>
            </a:pPr>
            <a:r>
              <a:rPr/>
              <a:t>The Python import system can be used for:</a:t>
            </a:r>
          </a:p>
          <a:p>
            <a:pPr lvl="1">
              <a:buAutoNum type="arabicPeriod"/>
            </a:pPr>
            <a:r>
              <a:rPr/>
              <a:t>Standard Library Modules</a:t>
            </a:r>
          </a:p>
          <a:p>
            <a:pPr lvl="2"/>
            <a:r>
              <a:rPr i="1"/>
              <a:t>Examples: sys, os, re, json, csv</a:t>
            </a:r>
          </a:p>
          <a:p>
            <a:pPr lvl="1">
              <a:buAutoNum type="arabicPeriod"/>
            </a:pPr>
            <a:r>
              <a:rPr/>
              <a:t>Installed Modules</a:t>
            </a:r>
          </a:p>
          <a:p>
            <a:pPr lvl="2"/>
            <a:r>
              <a:rPr i="1"/>
              <a:t>Examples: pandas, requests, lxml</a:t>
            </a:r>
          </a:p>
          <a:p>
            <a:pPr lvl="1">
              <a:buAutoNum type="arabicPeriod"/>
            </a:pPr>
            <a:r>
              <a:rPr/>
              <a:t>Your Own Modules</a:t>
            </a:r>
          </a:p>
          <a:p>
            <a:pPr lvl="2"/>
            <a:r>
              <a:rPr i="1"/>
              <a:t>Python files you create in the same directory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an entire module from the standard library: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     </a:t>
            </a:r>
          </a:p>
          <a:p>
            <a:pPr lvl="0" marL="0" indent="0">
              <a:buNone/>
            </a:pPr>
            <a:r>
              <a:rPr/>
              <a:t>Note the namespacing, “random.randint()”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one part of a module without namespacing:</a:t>
            </a:r>
          </a:p>
          <a:p>
            <a:pPr lvl="0" indent="0">
              <a:buNone/>
            </a:pPr>
            <a:r>
              <a:rPr>
                <a:latin typeface="Courier"/>
              </a:rPr>
              <a:t>from random import randint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</a:t>
            </a:r>
          </a:p>
          <a:p>
            <a:pPr lvl="0" marL="0" indent="0">
              <a:buNone/>
            </a:pPr>
            <a:r>
              <a:rPr/>
              <a:t>The randint() function is now in top-level scope.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a function or class under a different name:</a:t>
            </a:r>
          </a:p>
          <a:p>
            <a:pPr lvl="0" indent="0">
              <a:buNone/>
            </a:pPr>
            <a:r>
              <a:rPr>
                <a:latin typeface="Courier"/>
              </a:rPr>
              <a:t>from random import randint as rand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“rand” becomes an alias for random.randint()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Modules outside the standard library must be installed: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import pandas</a:t>
            </a:r>
            <a:br/>
            <a:r>
              <a:rPr>
                <a:latin typeface="Courier"/>
              </a:rPr>
              <a:t>Traceback (most recent call last):</a:t>
            </a:r>
            <a:br/>
            <a:r>
              <a:rPr>
                <a:latin typeface="Courier"/>
              </a:rPr>
              <a:t>  File </a:t>
            </a:r>
            <a:r>
              <a:rPr>
                <a:solidFill>
                  <a:srgbClr val="4070A0"/>
                </a:solidFill>
                <a:latin typeface="Courier"/>
              </a:rPr>
              <a:t>"&lt;stdin&gt;"</a:t>
            </a:r>
            <a:r>
              <a:rPr>
                <a:latin typeface="Courier"/>
              </a:rPr>
              <a:t>, line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module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ModuleNotFoundError: No module named </a:t>
            </a:r>
            <a:r>
              <a:rPr>
                <a:solidFill>
                  <a:srgbClr val="4070A0"/>
                </a:solidFill>
                <a:latin typeface="Courier"/>
              </a:rPr>
              <a:t>'pandas'</a:t>
            </a:r>
          </a:p>
          <a:p>
            <a:pPr lvl="0" marL="0" indent="0">
              <a:buNone/>
            </a:pPr>
            <a:r>
              <a:rPr/>
              <a:t>Unless it is installed on your system, pandas is not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Testing</dc:title>
  <dc:creator/>
  <cp:keywords/>
  <dcterms:created xsi:type="dcterms:W3CDTF">2020-04-11T04:48:11Z</dcterms:created>
  <dcterms:modified xsi:type="dcterms:W3CDTF">2020-04-11T04:48:11Z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theme">
    <vt:lpwstr>inst326</vt:lpwstr>
  </property>
  <property fmtid="{D5CDD505-2E9C-101B-9397-08002B2CF9AE}" pid="4" name="transition">
    <vt:lpwstr>slide</vt:lpwstr>
  </property>
</Properties>
</file>