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cuneiform</a:t>
            </a:r>
            <a:r>
              <a:rPr/>
              <a:t> </a:t>
            </a:r>
            <a:r>
              <a:rPr/>
              <a:t>(wedge-shaped)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tablet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3rd</a:t>
            </a:r>
            <a:r>
              <a:rPr/>
              <a:t> </a:t>
            </a:r>
            <a:r>
              <a:rPr/>
              <a:t>millennium</a:t>
            </a:r>
            <a:r>
              <a:rPr/>
              <a:t> </a:t>
            </a:r>
            <a:r>
              <a:rPr/>
              <a:t>BCE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flour.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keeping.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agreements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transactions,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literary</a:t>
            </a:r>
            <a:r>
              <a:rPr/>
              <a:t> </a:t>
            </a:r>
            <a:r>
              <a:rPr/>
              <a:t>purposes.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Semitic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(Cambridge,</a:t>
            </a:r>
            <a:r>
              <a:rPr/>
              <a:t> </a:t>
            </a:r>
            <a:r>
              <a:rPr/>
              <a:t>MA).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Jewell</a:t>
            </a:r>
            <a:r>
              <a:rPr/>
              <a:t> </a:t>
            </a:r>
            <a:r>
              <a:rPr/>
              <a:t>Mazique</a:t>
            </a:r>
            <a:r>
              <a:rPr/>
              <a:t> </a:t>
            </a:r>
            <a:r>
              <a:rPr/>
              <a:t>(https://en.wikipedia.org/wiki/Jewell_Mazique)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Congress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‘</a:t>
            </a:r>
            <a:r>
              <a:rPr/>
              <a:t>database</a:t>
            </a:r>
            <a:r>
              <a:rPr/>
              <a:t>’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Docstrings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triple-quoted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’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"),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breaks.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insignificant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books.csv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.org/mostdeployed.html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browser.or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Other DB Systems</a:t>
            </a:r>
          </a:p>
          <a:p>
            <a:pPr lvl="0" marL="0" indent="0">
              <a:buNone/>
            </a:pPr>
            <a:r>
              <a:rPr/>
              <a:t>Database design/theory is a much larger topic. In fact it is an entire course (INST 327)! Here are a just a few database systems you may encounter:</a:t>
            </a:r>
          </a:p>
          <a:p>
            <a:pPr lvl="1"/>
            <a:r>
              <a:rPr b="1"/>
              <a:t>Relational</a:t>
            </a:r>
            <a:r>
              <a:rPr/>
              <a:t>:</a:t>
            </a:r>
          </a:p>
          <a:p>
            <a:pPr lvl="2"/>
            <a:r>
              <a:rPr/>
              <a:t>mySQL/MariaDB</a:t>
            </a:r>
          </a:p>
          <a:p>
            <a:pPr lvl="2"/>
            <a:r>
              <a:rPr/>
              <a:t>PostgreSQL</a:t>
            </a:r>
          </a:p>
          <a:p>
            <a:pPr lvl="1"/>
            <a:r>
              <a:rPr b="1"/>
              <a:t>Non-relational</a:t>
            </a:r>
            <a:r>
              <a:rPr/>
              <a:t> (“NoSQL”):</a:t>
            </a:r>
          </a:p>
          <a:p>
            <a:pPr lvl="2"/>
            <a:r>
              <a:rPr/>
              <a:t>Document: MongoDB (JSON), BaseX (XML)</a:t>
            </a:r>
          </a:p>
          <a:p>
            <a:pPr lvl="2"/>
            <a:r>
              <a:rPr/>
              <a:t>Graph: Neo4j, Fuseki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‘Normalization’</a:t>
            </a:r>
          </a:p>
          <a:p>
            <a:pPr lvl="1"/>
            <a:r>
              <a:rPr/>
              <a:t>Through a design process, data are “normalized”</a:t>
            </a:r>
          </a:p>
          <a:p>
            <a:pPr lvl="1"/>
            <a:r>
              <a:rPr/>
              <a:t>Normalization means applying a set of rules (called “normal forms”) to increase efficiency and reduce redundancy</a:t>
            </a:r>
          </a:p>
          <a:p>
            <a:pPr lvl="1"/>
            <a:r>
              <a:rPr/>
              <a:t>Many specifics of database design and normalization are outside the scope of this course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SQL</a:t>
            </a:r>
          </a:p>
          <a:p>
            <a:pPr lvl="1"/>
            <a:r>
              <a:rPr/>
              <a:t>a standardized language is used to interact with a relational database</a:t>
            </a:r>
          </a:p>
          <a:p>
            <a:pPr lvl="1"/>
            <a:r>
              <a:rPr/>
              <a:t>this is known as the Structured Query Language (SQL)</a:t>
            </a:r>
          </a:p>
          <a:p>
            <a:pPr lvl="1"/>
            <a:r>
              <a:rPr/>
              <a:t>SQL has different flavors but generally works the same way across database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 marL="0" indent="0">
              <a:buNone/>
            </a:pPr>
            <a:r>
              <a:rPr/>
              <a:t>Basic database operations are called “CRUD”:</a:t>
            </a:r>
          </a:p>
          <a:p>
            <a:pPr lvl="1"/>
            <a:r>
              <a:rPr/>
              <a:t>CREATE: add data to the database</a:t>
            </a:r>
          </a:p>
          <a:p>
            <a:pPr lvl="1"/>
            <a:r>
              <a:rPr/>
              <a:t>READ: retrive data from one or more tables</a:t>
            </a:r>
          </a:p>
          <a:p>
            <a:pPr lvl="1"/>
            <a:r>
              <a:rPr/>
              <a:t>UPDATE: make changes to the data</a:t>
            </a:r>
          </a:p>
          <a:p>
            <a:pPr lvl="1"/>
            <a:r>
              <a:rPr/>
              <a:t>DELETE: remove rows from a table (potentially with a cascade effect)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in-memory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import the sqlite3 module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sqlite3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'::memory::' is special sqlite3 syntax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':memory:'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0x10507b110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database file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connect to an in-memory database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'test.sqlite'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0x10507b030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 file will appear in the working directory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connection object</a:t>
            </a:r>
          </a:p>
          <a:p>
            <a:pPr lvl="1"/>
            <a:r>
              <a:rPr/>
              <a:t>This object manages the database connection</a:t>
            </a:r>
          </a:p>
          <a:p>
            <a:pPr lvl="1"/>
            <a:r>
              <a:rPr/>
              <a:t>In addition, we need a cursor to manage state</a:t>
            </a:r>
          </a:p>
          <a:p>
            <a:pPr lvl="1"/>
            <a:r>
              <a:rPr/>
              <a:t>The cursor sends queries and contains results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imagine we are creating a bibliographic db</a:t>
            </a:r>
            <a:br/>
            <a:r>
              <a:rPr>
                <a:latin typeface="Courier"/>
              </a:rPr>
              <a:t>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'biblio.sqlite'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to query this db we must create a cursor</a:t>
            </a:r>
            <a:br/>
            <a:r>
              <a:rPr>
                <a:latin typeface="Courier"/>
              </a:rPr>
              <a:t>cursor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conn.cursor()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Setting up the database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table to hold some data with CREATE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docstrings are commonly used for queries</a:t>
            </a:r>
            <a:br/>
            <a:r>
              <a:rPr>
                <a:latin typeface="Courier"/>
              </a:rPr>
              <a:t>cq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'''CREATE TABLE books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title TEXT, author TEXT, date INTEGER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)'''</a:t>
            </a:r>
            <a:br/>
            <a:r>
              <a:rPr>
                <a:latin typeface="Courier"/>
              </a:rPr>
              <a:t>cursor.execute(cq)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Create entries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 add a row to the table with INSERT</a:t>
            </a:r>
            <a:br/>
            <a:r>
              <a:rPr>
                <a:latin typeface="Courier"/>
              </a:rPr>
              <a:t>iq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'2001: A Space Odyssey',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'Arthur C. Clarke', '1951'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)'''</a:t>
            </a:r>
            <a:br/>
            <a:r>
              <a:rPr>
                <a:latin typeface="Courier"/>
              </a:rPr>
              <a:t>cursor.execute(iq)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</a:t>
            </a:r>
          </a:p>
          <a:p>
            <a:pPr lvl="1"/>
            <a:r>
              <a:rPr/>
              <a:t>This works fine, but can be impractical at scale</a:t>
            </a:r>
          </a:p>
          <a:p>
            <a:pPr lvl="1"/>
            <a:r>
              <a:rPr/>
              <a:t>Larger numbers of records can be created with executemany()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First, create some 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(in real life you might read this from a file)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Structure it as a list of tuples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</a:t>
            </a:r>
            <a:r>
              <a:rPr>
                <a:solidFill>
                  <a:srgbClr val="4070A0"/>
                </a:solidFill>
                <a:latin typeface="Courier"/>
              </a:rPr>
              <a:t>"I, Robot"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"Isaac Asimov"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Martian"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"Andy Weir"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Left Hand Of Darkness"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"Ursula K. Le Guin"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1969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 (continued)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create a query with placeholders</a:t>
            </a:r>
            <a:br/>
            <a:r>
              <a:rPr>
                <a:latin typeface="Courier"/>
              </a:rPr>
              <a:t>imq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(?,?,?)'''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Finally, pass query &amp; data to executemany()</a:t>
            </a:r>
            <a:br/>
            <a:r>
              <a:rPr>
                <a:latin typeface="Courier"/>
              </a:rPr>
              <a:t>cursor.executemany(imq, data)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to view the data, use a SELECT query</a:t>
            </a:r>
            <a:br/>
            <a:r>
              <a:rPr>
                <a:latin typeface="Courier"/>
              </a:rPr>
              <a:t>sq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title FROM books'''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Execute the query as before, appending fetchall()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which assigns results to 'books' variable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cursor.execute(sq).fetchall()</a:t>
            </a:r>
            <a:br/>
            <a:r>
              <a:rPr>
                <a:latin typeface="Courier"/>
              </a:rPr>
              <a:t>print(books)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'2001: A Space Odyssey'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'I, Robot'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Left Hand Of Darkness'</a:t>
            </a:r>
            <a:r>
              <a:rPr>
                <a:latin typeface="Courier"/>
              </a:rPr>
              <a:t>,)]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Update</a:t>
            </a:r>
          </a:p>
          <a:p>
            <a:pPr lvl="1"/>
            <a:r>
              <a:rPr/>
              <a:t>Now, imagine we need to update some data.</a:t>
            </a:r>
          </a:p>
          <a:p>
            <a:pPr lvl="1"/>
            <a:r>
              <a:rPr i="1"/>
              <a:t>The Martian</a:t>
            </a:r>
            <a:r>
              <a:rPr/>
              <a:t> was in fact published in 2011, so let’s make that correction.</a:t>
            </a:r>
          </a:p>
          <a:p>
            <a:pPr lvl="0" indent="0">
              <a:buNone/>
            </a:pPr>
            <a:r>
              <a:rPr>
                <a:latin typeface="Courier"/>
              </a:rPr>
              <a:t>uq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'''UPDATE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SET year=2011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cursor.execute(uq)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Verify Update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query just that row to verify</a:t>
            </a:r>
            <a:br/>
            <a:r>
              <a:rPr>
                <a:latin typeface="Courier"/>
              </a:rPr>
              <a:t>vq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*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cursor.execute(vq)</a:t>
            </a:r>
            <a:br/>
            <a:r>
              <a:rPr>
                <a:latin typeface="Courier"/>
              </a:rPr>
              <a:t>print(cursor.fetchall())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'Andy Weir'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2011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Delete</a:t>
            </a:r>
          </a:p>
          <a:p>
            <a:pPr lvl="1"/>
            <a:r>
              <a:rPr/>
              <a:t>Now, let’s look at deleting data</a:t>
            </a:r>
          </a:p>
          <a:p>
            <a:pPr lvl="1"/>
            <a:r>
              <a:rPr/>
              <a:t>This works much as you would expect</a:t>
            </a:r>
          </a:p>
          <a:p>
            <a:pPr lvl="0" indent="0">
              <a:buNone/>
            </a:pPr>
            <a:r>
              <a:rPr>
                <a:latin typeface="Courier"/>
              </a:rPr>
              <a:t>dq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'''DELETE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author="Isaac Asimov"'''</a:t>
            </a:r>
            <a:br/>
            <a:r>
              <a:rPr>
                <a:latin typeface="Courier"/>
              </a:rPr>
              <a:t>cursor.execute(dq)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Committing Changes</a:t>
            </a:r>
          </a:p>
          <a:p>
            <a:pPr lvl="1"/>
            <a:r>
              <a:rPr/>
              <a:t>So far, what we have done has occurred in-memory</a:t>
            </a:r>
          </a:p>
          <a:p>
            <a:pPr lvl="1"/>
            <a:r>
              <a:rPr/>
              <a:t>To persist, changes must be committed (saved)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Normally you do this after completing each change</a:t>
            </a:r>
            <a:br/>
            <a:r>
              <a:rPr>
                <a:latin typeface="Courier"/>
              </a:rPr>
              <a:t>conn.commit()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With changes saved, the connection can be closed</a:t>
            </a:r>
            <a:br/>
            <a:r>
              <a:rPr>
                <a:latin typeface="Courier"/>
              </a:rPr>
              <a:t>conn.close()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1"/>
            <a:r>
              <a:rPr/>
              <a:t>We have just covered a lot of ground</a:t>
            </a:r>
          </a:p>
          <a:p>
            <a:pPr lvl="1"/>
            <a:r>
              <a:rPr/>
              <a:t>Connections, cursors, queries, CRUD</a:t>
            </a:r>
          </a:p>
          <a:p>
            <a:pPr lvl="1"/>
            <a:r>
              <a:rPr/>
              <a:t>There is also a lot we have not touched</a:t>
            </a:r>
          </a:p>
          <a:p>
            <a:pPr lvl="1"/>
            <a:r>
              <a:rPr/>
              <a:t>Next time we will look at normalization</a:t>
            </a:r>
          </a:p>
          <a:p>
            <a:pPr lvl="1"/>
            <a:r>
              <a:rPr/>
              <a:t>Specifically: </a:t>
            </a:r>
            <a:r>
              <a:rPr i="1"/>
              <a:t>primary keys</a:t>
            </a:r>
            <a:r>
              <a:rPr/>
              <a:t>, </a:t>
            </a:r>
            <a:r>
              <a:rPr i="1"/>
              <a:t>foreign keys</a:t>
            </a:r>
            <a:r>
              <a:rPr/>
              <a:t>, and </a:t>
            </a:r>
            <a:r>
              <a:rPr i="1"/>
              <a:t>joins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1: Load a large dataset</a:t>
            </a:r>
          </a:p>
          <a:p>
            <a:pPr lvl="0" marL="0" indent="0">
              <a:buNone/>
            </a:pPr>
            <a:r>
              <a:rPr/>
              <a:t>The data in this CSV file (</a:t>
            </a:r>
            <a:r>
              <a:rPr>
                <a:hlinkClick r:id="rId2"/>
              </a:rPr>
              <a:t>books.csv</a:t>
            </a:r>
            <a:r>
              <a:rPr/>
              <a:t>) consists of a list of titles, authors, and dates of important works of fiction. The data are similar to the data used in the above examples.</a:t>
            </a:r>
          </a:p>
          <a:p>
            <a:pPr lvl="0" marL="0" indent="0">
              <a:buNone/>
            </a:pPr>
            <a:r>
              <a:rPr/>
              <a:t>The first task is to create a program that can read the data in the attached file and load it into a database.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</a:t>
            </a:r>
          </a:p>
          <a:p>
            <a:pPr lvl="0" marL="0" indent="0">
              <a:buNone/>
            </a:pPr>
            <a:r>
              <a:rPr/>
              <a:t>For our work with databases, we’ll be using three tools:</a:t>
            </a:r>
          </a:p>
          <a:p>
            <a:pPr lvl="1"/>
            <a:r>
              <a:rPr b="1"/>
              <a:t>SQLite</a:t>
            </a:r>
            <a:r>
              <a:rPr/>
              <a:t> (database)</a:t>
            </a:r>
          </a:p>
          <a:p>
            <a:pPr lvl="1"/>
            <a:r>
              <a:rPr b="1"/>
              <a:t>sqlite3</a:t>
            </a:r>
            <a:r>
              <a:rPr/>
              <a:t> (Python module)</a:t>
            </a:r>
          </a:p>
          <a:p>
            <a:pPr lvl="1"/>
            <a:r>
              <a:rPr b="1"/>
              <a:t>DB Browser</a:t>
            </a:r>
            <a:r>
              <a:rPr/>
              <a:t> (GUI application)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Normalizing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Normalize?</a:t>
            </a:r>
          </a:p>
          <a:p>
            <a:pPr lvl="1"/>
            <a:r>
              <a:rPr/>
              <a:t>There are many reasons related to optimization</a:t>
            </a:r>
          </a:p>
          <a:p>
            <a:pPr lvl="1"/>
            <a:r>
              <a:rPr/>
              <a:t>But the simplest way to think about it is this:</a:t>
            </a:r>
          </a:p>
          <a:p>
            <a:pPr lvl="2">
              <a:buAutoNum type="arabicPeriod"/>
            </a:pPr>
            <a:r>
              <a:rPr/>
              <a:t>Consider that one author can write many books</a:t>
            </a:r>
          </a:p>
          <a:p>
            <a:pPr lvl="2">
              <a:buAutoNum type="arabicPeriod"/>
            </a:pPr>
            <a:r>
              <a:rPr/>
              <a:t>Conversely one book can have many authors</a:t>
            </a:r>
          </a:p>
          <a:p>
            <a:pPr lvl="2">
              <a:buAutoNum type="arabicPeriod"/>
            </a:pPr>
            <a:r>
              <a:rPr/>
              <a:t>To model such relationships effectively, author data should be stored apart from book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Identifiers (Keys)</a:t>
            </a:r>
          </a:p>
          <a:p>
            <a:pPr lvl="1"/>
            <a:r>
              <a:rPr/>
              <a:t>The first requirement for modeling relationships between tables is to have unambiguous identifiers</a:t>
            </a:r>
          </a:p>
          <a:p>
            <a:pPr lvl="1"/>
            <a:r>
              <a:rPr/>
              <a:t>These identifiers, called keys, allow data to be looked up</a:t>
            </a:r>
          </a:p>
          <a:p>
            <a:pPr lvl="1"/>
            <a:r>
              <a:rPr/>
              <a:t>The unique id for a particular row in a table is called a primary key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Keys to Create Joins</a:t>
            </a:r>
          </a:p>
          <a:p>
            <a:pPr lvl="1"/>
            <a:r>
              <a:rPr/>
              <a:t>Rows can also reference rows in other tables – this cross-reference is called a foreign key</a:t>
            </a:r>
          </a:p>
          <a:p>
            <a:pPr lvl="1"/>
            <a:r>
              <a:rPr/>
              <a:t>For example, the row “Hamlet” in the plays table might reference “William Shakespeare” in the authors table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</a:t>
            </a:r>
          </a:p>
          <a:p>
            <a:pPr lvl="1"/>
            <a:r>
              <a:rPr/>
              <a:t>When designing a database, before doing any coding tables and their relationships should be mapped out</a:t>
            </a:r>
          </a:p>
          <a:p>
            <a:pPr lvl="1"/>
            <a:r>
              <a:rPr/>
              <a:t>The diagram created during this mapping process is called an ERD</a:t>
            </a:r>
          </a:p>
          <a:p>
            <a:pPr lvl="1"/>
            <a:r>
              <a:rPr/>
              <a:t>This stands for Entity-Relationship Diagram</a:t>
            </a:r>
          </a:p>
          <a:p>
            <a:pPr lvl="1"/>
            <a:r>
              <a:rPr/>
              <a:t>In addition to mapping out relationships, you need to create code to analyze the data and write it to the correct locations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 (continued)</a:t>
            </a:r>
          </a:p>
          <a:p>
            <a:pPr lvl="1"/>
            <a:r>
              <a:rPr/>
              <a:t>For example, in working with our list of books and authors, you might:</a:t>
            </a:r>
          </a:p>
          <a:p>
            <a:pPr lvl="2">
              <a:buAutoNum type="arabicPeriod"/>
            </a:pPr>
            <a:r>
              <a:rPr/>
              <a:t>Store the authors names in a separate table</a:t>
            </a:r>
          </a:p>
          <a:p>
            <a:pPr lvl="2">
              <a:buAutoNum type="arabicPeriod"/>
            </a:pPr>
            <a:r>
              <a:rPr/>
              <a:t>As you read the data file, lookup the author</a:t>
            </a:r>
          </a:p>
          <a:p>
            <a:pPr lvl="2">
              <a:buAutoNum type="arabicPeriod"/>
            </a:pPr>
            <a:r>
              <a:rPr/>
              <a:t>If the author is present already, get the id</a:t>
            </a:r>
          </a:p>
          <a:p>
            <a:pPr lvl="2">
              <a:buAutoNum type="arabicPeriod"/>
            </a:pPr>
            <a:r>
              <a:rPr/>
              <a:t>If the author is not present, add the author and get the id</a:t>
            </a:r>
          </a:p>
          <a:p>
            <a:pPr lvl="2">
              <a:buAutoNum type="arabicPeriod"/>
            </a:pPr>
            <a:r>
              <a:rPr/>
              <a:t>Add the book to the books table, referencing the author’s id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Flat Data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Lowery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Add Primary Keys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Move Authors to Own Table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author_id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1947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name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Malcolm Lowry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Selecting Normalized Data</a:t>
            </a:r>
          </a:p>
          <a:p>
            <a:pPr lvl="1"/>
            <a:r>
              <a:rPr/>
              <a:t>To lookup normalized data, you can use SQL’s JOIN syntax</a:t>
            </a:r>
          </a:p>
          <a:p>
            <a:pPr lvl="1"/>
            <a:r>
              <a:rPr/>
              <a:t>You specify the fields to match on (linking foreign key to primary key)</a:t>
            </a:r>
          </a:p>
          <a:p>
            <a:pPr lvl="0" indent="0">
              <a:buNone/>
            </a:pPr>
            <a:r>
              <a:rPr>
                <a:latin typeface="Courier"/>
              </a:rPr>
              <a:t>jq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authors.name, books.title, books.year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FROM books JOIN authors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ON books.author_id=authors.id'''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cursor.execute(join_query, filter).fetchall()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</a:t>
            </a:r>
          </a:p>
          <a:p>
            <a:pPr lvl="1"/>
            <a:r>
              <a:rPr/>
              <a:t>lightweight relational database (RDBMS)</a:t>
            </a:r>
          </a:p>
          <a:p>
            <a:pPr lvl="1"/>
            <a:r>
              <a:rPr/>
              <a:t>runs locally and stores data in files</a:t>
            </a:r>
          </a:p>
          <a:p>
            <a:pPr lvl="1"/>
            <a:r>
              <a:rPr/>
              <a:t>no separate database server required</a:t>
            </a:r>
          </a:p>
          <a:p>
            <a:pPr lvl="1"/>
            <a:r>
              <a:rPr/>
              <a:t>already installed on your system (as part of Python)</a:t>
            </a:r>
          </a:p>
          <a:p>
            <a:pPr lvl="1"/>
            <a:r>
              <a:rPr/>
              <a:t>project website: </a:t>
            </a:r>
            <a:r>
              <a:rPr>
                <a:hlinkClick r:id="rId2"/>
              </a:rPr>
              <a:t>https://www.sqlite.org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</a:t>
            </a:r>
          </a:p>
          <a:p>
            <a:pPr lvl="1"/>
            <a:r>
              <a:rPr/>
              <a:t>Normalizing data introduces some additional complications</a:t>
            </a:r>
          </a:p>
          <a:p>
            <a:pPr lvl="1"/>
            <a:r>
              <a:rPr/>
              <a:t>Consider our authors and books examples</a:t>
            </a:r>
          </a:p>
          <a:p>
            <a:pPr lvl="1"/>
            <a:r>
              <a:rPr/>
              <a:t>If you remove a row from the authors table, what happens to the author’s books?</a:t>
            </a:r>
          </a:p>
          <a:p>
            <a:pPr lvl="1"/>
            <a:r>
              <a:rPr/>
              <a:t>There is a danger that orphaned rows will clutter the database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 (continued)</a:t>
            </a:r>
          </a:p>
          <a:p>
            <a:pPr lvl="1"/>
            <a:r>
              <a:rPr/>
              <a:t>In order to control the creation of bad data, SQL allows you to specify constraints in your database schema</a:t>
            </a:r>
          </a:p>
          <a:p>
            <a:pPr lvl="1"/>
            <a:r>
              <a:rPr/>
              <a:t>Among the constraints is one called CASCADE DELETE</a:t>
            </a:r>
          </a:p>
          <a:p>
            <a:pPr lvl="1"/>
            <a:r>
              <a:rPr/>
              <a:t>In essence, by specifying this constraint, you would force SQLite to remove books that were written by a deleted author when removing the author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2: Normalization in action</a:t>
            </a:r>
          </a:p>
          <a:p>
            <a:pPr lvl="0" marL="0" indent="0">
              <a:buNone/>
            </a:pPr>
            <a:r>
              <a:rPr/>
              <a:t>Consider again the bibliographic database, note that there are multiple titles in the attached file written by a single author. In order to normalize this data, the author names should be moved into their own table and related to the book data through a relationship.</a:t>
            </a:r>
          </a:p>
          <a:p>
            <a:pPr lvl="0" marL="0" indent="0">
              <a:buNone/>
            </a:pPr>
            <a:r>
              <a:rPr/>
              <a:t>How can the authors data be related to the book titles? Can you create a program that will manage the normalization process at load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sqlite3</a:t>
            </a:r>
          </a:p>
          <a:p>
            <a:pPr lvl="1"/>
            <a:r>
              <a:rPr/>
              <a:t>module in the standard library</a:t>
            </a:r>
          </a:p>
          <a:p>
            <a:pPr lvl="1"/>
            <a:r>
              <a:rPr/>
              <a:t>facilitates interaction with the database by:</a:t>
            </a:r>
          </a:p>
          <a:p>
            <a:pPr lvl="2">
              <a:buAutoNum type="arabicPeriod"/>
            </a:pPr>
            <a:r>
              <a:rPr/>
              <a:t>managing connections</a:t>
            </a:r>
          </a:p>
          <a:p>
            <a:pPr lvl="2">
              <a:buAutoNum type="arabicPeriod"/>
            </a:pPr>
            <a:r>
              <a:rPr/>
              <a:t>passing queries to the database system</a:t>
            </a:r>
          </a:p>
          <a:p>
            <a:pPr lvl="2">
              <a:buAutoNum type="arabicPeriod"/>
            </a:pPr>
            <a:r>
              <a:rPr/>
              <a:t>making results of queries accessible to Python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DB Browser for SQLite</a:t>
            </a:r>
          </a:p>
          <a:p>
            <a:pPr lvl="1"/>
            <a:r>
              <a:rPr/>
              <a:t>graphical application (GUI)</a:t>
            </a:r>
          </a:p>
          <a:p>
            <a:pPr lvl="1"/>
            <a:r>
              <a:rPr/>
              <a:t>allows you to view the contents of a SQLite database</a:t>
            </a:r>
          </a:p>
          <a:p>
            <a:pPr lvl="1"/>
            <a:r>
              <a:rPr/>
              <a:t>an optional convenience for this course</a:t>
            </a:r>
          </a:p>
          <a:p>
            <a:pPr lvl="1"/>
            <a:r>
              <a:rPr/>
              <a:t>downloadable from </a:t>
            </a:r>
            <a:r>
              <a:rPr>
                <a:hlinkClick r:id="rId2"/>
              </a:rPr>
              <a:t>https://sqlitebrowser.org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Relational Model</a:t>
            </a:r>
          </a:p>
          <a:p>
            <a:pPr lvl="1"/>
            <a:r>
              <a:rPr/>
              <a:t>Invented by E. F. Codd in the 1970s</a:t>
            </a:r>
          </a:p>
          <a:p>
            <a:pPr lvl="1"/>
            <a:r>
              <a:rPr/>
              <a:t>Data stored in tables (relations)</a:t>
            </a:r>
          </a:p>
          <a:p>
            <a:pPr lvl="1"/>
            <a:r>
              <a:rPr/>
              <a:t>Relations consist of rows (tuples)</a:t>
            </a:r>
          </a:p>
          <a:p>
            <a:pPr lvl="1"/>
            <a:r>
              <a:rPr/>
              <a:t>Tuples have columns (attributes) that hold values</a:t>
            </a:r>
          </a:p>
          <a:p>
            <a:pPr lvl="1"/>
            <a:r>
              <a:rPr/>
              <a:t>The term “database” now often connotes this type of relational database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/>
  <cp:keywords/>
  <dcterms:created xsi:type="dcterms:W3CDTF">2020-04-11T04:48:12Z</dcterms:created>
  <dcterms:modified xsi:type="dcterms:W3CDTF">2020-04-11T04:48:12Z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/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