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6"/>
  </p:notesMasterIdLst>
  <p:sldIdLst>
    <p:sldId id="284" r:id="rId2"/>
    <p:sldId id="285" r:id="rId3"/>
    <p:sldId id="289" r:id="rId4"/>
    <p:sldId id="291" r:id="rId5"/>
    <p:sldId id="292" r:id="rId6"/>
    <p:sldId id="270" r:id="rId7"/>
    <p:sldId id="293" r:id="rId8"/>
    <p:sldId id="295" r:id="rId9"/>
    <p:sldId id="296" r:id="rId10"/>
    <p:sldId id="257" r:id="rId11"/>
    <p:sldId id="279" r:id="rId12"/>
    <p:sldId id="287" r:id="rId13"/>
    <p:sldId id="297" r:id="rId14"/>
    <p:sldId id="298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DE"/>
    <a:srgbClr val="020519"/>
    <a:srgbClr val="1F112D"/>
    <a:srgbClr val="431C46"/>
    <a:srgbClr val="DDDDDD"/>
    <a:srgbClr val="6D9EEB"/>
    <a:srgbClr val="F35B69"/>
    <a:srgbClr val="39BFB9"/>
    <a:srgbClr val="8DD3C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B7986B-AABD-43F1-97A2-5042424439FD}">
  <a:tblStyle styleId="{3CB7986B-AABD-43F1-97A2-5042424439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/>
    <p:restoredTop sz="85955" autoAdjust="0"/>
  </p:normalViewPr>
  <p:slideViewPr>
    <p:cSldViewPr>
      <p:cViewPr varScale="1">
        <p:scale>
          <a:sx n="73" d="100"/>
          <a:sy n="73" d="100"/>
        </p:scale>
        <p:origin x="130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2111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Project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(20 </a:t>
            </a:r>
            <a:r>
              <a:rPr lang="de-DE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minutes</a:t>
            </a:r>
            <a:r>
              <a:rPr lang="de-DE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team presents their project to the class on session #14. The project is based on the ideation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submission, where the idea is then developed into a data mining solution with </a:t>
            </a: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nal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recommendations.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the following slides (10 slides):</a:t>
            </a:r>
          </a:p>
          <a:p>
            <a:pPr marL="139700" indent="0">
              <a:buNone/>
            </a:pP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Cover: Informative title, team number and member names</a:t>
            </a:r>
          </a:p>
        </p:txBody>
      </p:sp>
    </p:spTree>
    <p:extLst>
      <p:ext uri="{BB962C8B-B14F-4D97-AF65-F5344CB8AC3E}">
        <p14:creationId xmlns:p14="http://schemas.microsoft.com/office/powerpoint/2010/main" val="399397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dirty="0"/>
              <a:t>7. Recommendations (what should the client be aware of? problems you encountered, suggestions for future data collection or analysis,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310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090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652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Business problem (stakeholder, challenge/opportunity, humanity considerations)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Price premium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12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Data mining problem (supervised/unsupervised, explanatory/predictive, how to be deployed)</a:t>
            </a:r>
          </a:p>
        </p:txBody>
      </p:sp>
    </p:spTree>
    <p:extLst>
      <p:ext uri="{BB962C8B-B14F-4D97-AF65-F5344CB8AC3E}">
        <p14:creationId xmlns:p14="http://schemas.microsoft.com/office/powerpoint/2010/main" val="329495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27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Data description (what is a row? Output and input variables; partitioning)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982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20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9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420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600200"/>
            <a:ext cx="33069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8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8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202864" y="3284984"/>
            <a:ext cx="7056784" cy="2330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dirty="0">
                <a:solidFill>
                  <a:srgbClr val="39BFB9"/>
                </a:solidFill>
              </a:rPr>
              <a:t>Price Premiums in Sequential Electricity Markets</a:t>
            </a:r>
            <a:endParaRPr sz="4800" dirty="0">
              <a:solidFill>
                <a:srgbClr val="39BFB9"/>
              </a:solidFill>
            </a:endParaRPr>
          </a:p>
        </p:txBody>
      </p:sp>
      <p:sp>
        <p:nvSpPr>
          <p:cNvPr id="4" name="Google Shape;95;p15">
            <a:extLst>
              <a:ext uri="{FF2B5EF4-FFF2-40B4-BE49-F238E27FC236}">
                <a16:creationId xmlns:a16="http://schemas.microsoft.com/office/drawing/2014/main" id="{5C76B47F-D791-AA40-A029-4DA793C06E39}"/>
              </a:ext>
            </a:extLst>
          </p:cNvPr>
          <p:cNvSpPr txBox="1">
            <a:spLocks/>
          </p:cNvSpPr>
          <p:nvPr/>
        </p:nvSpPr>
        <p:spPr>
          <a:xfrm>
            <a:off x="1202864" y="5777800"/>
            <a:ext cx="7496398" cy="88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indent="0"/>
            <a:r>
              <a:rPr lang="en" dirty="0"/>
              <a:t>Team 2</a:t>
            </a:r>
          </a:p>
          <a:p>
            <a:pPr marL="0" indent="0"/>
            <a:r>
              <a:rPr lang="de-DE" dirty="0"/>
              <a:t>Julian Cornea, Kim Ferres, </a:t>
            </a:r>
            <a:r>
              <a:rPr lang="de-DE" dirty="0" err="1"/>
              <a:t>Rufin</a:t>
            </a:r>
            <a:r>
              <a:rPr lang="de-DE" dirty="0"/>
              <a:t> Korbmacher, Johannes Weyers</a:t>
            </a:r>
          </a:p>
          <a:p>
            <a:pPr marL="0" indent="0"/>
            <a:endParaRPr lang="de-DE" dirty="0"/>
          </a:p>
          <a:p>
            <a:pPr marL="0" indent="0"/>
            <a:r>
              <a:rPr lang="en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6E4466-5B76-F04F-B623-8AA37E2A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97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9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Recommendations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137;p20">
            <a:extLst>
              <a:ext uri="{FF2B5EF4-FFF2-40B4-BE49-F238E27FC236}">
                <a16:creationId xmlns:a16="http://schemas.microsoft.com/office/drawing/2014/main" id="{9DA47A72-03EC-434C-A398-B92048E44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4968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/>
              <a:t>Encountered problems:</a:t>
            </a:r>
          </a:p>
          <a:p>
            <a:pPr marL="342900" indent="-342900"/>
            <a:r>
              <a:rPr lang="en" sz="2000" dirty="0"/>
              <a:t>Switch to daylight saving time and the switch back to standard time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" sz="2000" dirty="0"/>
          </a:p>
          <a:p>
            <a:pPr marL="0" indent="0">
              <a:buNone/>
            </a:pPr>
            <a:r>
              <a:rPr lang="en" sz="2000" dirty="0"/>
              <a:t>For use in a productive environment:</a:t>
            </a:r>
          </a:p>
          <a:p>
            <a:pPr marL="342900" indent="-342900"/>
            <a:r>
              <a:rPr lang="en" sz="2000" dirty="0"/>
              <a:t>The predictive model would have to be a reinforcement learning agent</a:t>
            </a:r>
          </a:p>
          <a:p>
            <a:pPr marL="342900" indent="-342900"/>
            <a:r>
              <a:rPr lang="en" sz="2000" dirty="0"/>
              <a:t>Predictions would have to use predicted weather data</a:t>
            </a:r>
          </a:p>
          <a:p>
            <a:pPr marL="342900" indent="-342900"/>
            <a:r>
              <a:rPr lang="en" sz="2000" dirty="0"/>
              <a:t>Model performance has to be monitored to prevent performance degradation</a:t>
            </a:r>
          </a:p>
          <a:p>
            <a:pPr marL="342900" indent="-342900"/>
            <a:r>
              <a:rPr lang="en" sz="2000" dirty="0"/>
              <a:t>The historical auction data columns could be implemented in another way to optimize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2E3037"/>
                </a:solidFill>
              </a:rPr>
              <a:t>Thanks!</a:t>
            </a:r>
            <a:endParaRPr sz="2200" b="1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3F3F3"/>
                </a:solidFill>
              </a:rPr>
              <a:t>ANY QUESTIONS?</a:t>
            </a:r>
            <a:endParaRPr sz="3600" b="1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71118D-CE8F-9C49-998B-F2CBC311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41962"/>
            <a:ext cx="7113369" cy="607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4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AU" sz="1800" dirty="0">
              <a:solidFill>
                <a:schemeClr val="bg1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1314626" y="1164446"/>
            <a:ext cx="5921670" cy="2264554"/>
            <a:chOff x="1314626" y="1164446"/>
            <a:chExt cx="6714492" cy="3131136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626" y="1164446"/>
              <a:ext cx="6714492" cy="3131136"/>
            </a:xfrm>
            <a:prstGeom prst="rect">
              <a:avLst/>
            </a:prstGeom>
          </p:spPr>
        </p:pic>
        <p:sp>
          <p:nvSpPr>
            <p:cNvPr id="6" name="Ellipse 5"/>
            <p:cNvSpPr/>
            <p:nvPr/>
          </p:nvSpPr>
          <p:spPr>
            <a:xfrm>
              <a:off x="2395352" y="2461223"/>
              <a:ext cx="146889" cy="17919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339752" y="2132603"/>
              <a:ext cx="648072" cy="34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/>
                <a:t>daily</a:t>
              </a:r>
              <a:endParaRPr lang="de-DE" sz="1000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785430" y="2410160"/>
              <a:ext cx="668600" cy="340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/>
                <a:t>weekly</a:t>
              </a:r>
              <a:endParaRPr lang="de-DE" sz="1000" dirty="0"/>
            </a:p>
          </p:txBody>
        </p:sp>
      </p:grpSp>
      <p:sp>
        <p:nvSpPr>
          <p:cNvPr id="15" name="Ellipse 14"/>
          <p:cNvSpPr/>
          <p:nvPr/>
        </p:nvSpPr>
        <p:spPr>
          <a:xfrm>
            <a:off x="2642255" y="2291288"/>
            <a:ext cx="129545" cy="12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95" y="3659812"/>
            <a:ext cx="3752830" cy="175003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96" y="3671398"/>
            <a:ext cx="3703140" cy="17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01792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65084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7BCB230A-5414-8048-B0B6-B29E4C5E8F19}"/>
              </a:ext>
            </a:extLst>
          </p:cNvPr>
          <p:cNvSpPr txBox="1">
            <a:spLocks/>
          </p:cNvSpPr>
          <p:nvPr/>
        </p:nvSpPr>
        <p:spPr>
          <a:xfrm>
            <a:off x="1143000" y="200490"/>
            <a:ext cx="6858000" cy="85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</a:t>
            </a:r>
          </a:p>
          <a:p>
            <a:r>
              <a:rPr lang="de-DE" sz="2400" dirty="0" err="1" smtClean="0"/>
              <a:t>Expected</a:t>
            </a:r>
            <a:r>
              <a:rPr lang="de-DE" sz="2400" dirty="0" smtClean="0"/>
              <a:t> </a:t>
            </a:r>
            <a:r>
              <a:rPr lang="de-DE" sz="2400" dirty="0" err="1" smtClean="0"/>
              <a:t>profit</a:t>
            </a:r>
            <a:endParaRPr lang="de-DE" sz="2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C1466C-DB19-5840-8343-641CE5F0441E}"/>
              </a:ext>
            </a:extLst>
          </p:cNvPr>
          <p:cNvSpPr txBox="1"/>
          <p:nvPr/>
        </p:nvSpPr>
        <p:spPr>
          <a:xfrm>
            <a:off x="1571328" y="3483000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>
                <a:solidFill>
                  <a:schemeClr val="bg1"/>
                </a:solidFill>
                <a:latin typeface="Quicksand" pitchFamily="2" charset="77"/>
              </a:rPr>
              <a:t>Expected</a:t>
            </a:r>
            <a:r>
              <a:rPr lang="de-DE" sz="2000" dirty="0" smtClean="0">
                <a:solidFill>
                  <a:schemeClr val="bg1"/>
                </a:solidFill>
                <a:latin typeface="Quicksand" pitchFamily="2" charset="77"/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  <a:latin typeface="Quicksand" pitchFamily="2" charset="77"/>
              </a:rPr>
              <a:t>profit</a:t>
            </a:r>
            <a:r>
              <a:rPr lang="de-DE" sz="2000" dirty="0" smtClean="0">
                <a:solidFill>
                  <a:schemeClr val="bg1"/>
                </a:solidFill>
                <a:latin typeface="Quicksand" pitchFamily="2" charset="77"/>
              </a:rPr>
              <a:t> per </a:t>
            </a:r>
            <a:r>
              <a:rPr lang="de-DE" sz="2000" dirty="0" err="1">
                <a:solidFill>
                  <a:schemeClr val="bg1"/>
                </a:solidFill>
                <a:latin typeface="Quicksand" pitchFamily="2" charset="77"/>
              </a:rPr>
              <a:t>M</a:t>
            </a:r>
            <a:r>
              <a:rPr lang="de-DE" sz="2000" dirty="0" err="1" smtClean="0">
                <a:solidFill>
                  <a:schemeClr val="bg1"/>
                </a:solidFill>
                <a:latin typeface="Quicksand" pitchFamily="2" charset="77"/>
              </a:rPr>
              <a:t>wh</a:t>
            </a:r>
            <a:r>
              <a:rPr lang="de-DE" sz="2000" dirty="0" smtClean="0">
                <a:solidFill>
                  <a:schemeClr val="bg1"/>
                </a:solidFill>
                <a:latin typeface="Quicksand" pitchFamily="2" charset="77"/>
              </a:rPr>
              <a:t>: 0.24 € (TC 78% </a:t>
            </a:r>
            <a:r>
              <a:rPr lang="de-DE" sz="2000" dirty="0" err="1" smtClean="0">
                <a:solidFill>
                  <a:schemeClr val="bg1"/>
                </a:solidFill>
                <a:latin typeface="Quicksand" pitchFamily="2" charset="77"/>
              </a:rPr>
              <a:t>accuracy</a:t>
            </a:r>
            <a:r>
              <a:rPr lang="de-DE" sz="2000" dirty="0" smtClean="0">
                <a:solidFill>
                  <a:schemeClr val="bg1"/>
                </a:solidFill>
                <a:latin typeface="Quicksand" pitchFamily="2" charset="77"/>
              </a:rPr>
              <a:t>)</a:t>
            </a:r>
            <a:endParaRPr lang="de-DE" sz="2000" dirty="0">
              <a:solidFill>
                <a:schemeClr val="bg1"/>
              </a:solidFill>
              <a:latin typeface="Quicksand" pitchFamily="2" charset="77"/>
            </a:endParaRP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66666"/>
              </p:ext>
            </p:extLst>
          </p:nvPr>
        </p:nvGraphicFramePr>
        <p:xfrm>
          <a:off x="1619672" y="1340768"/>
          <a:ext cx="6096000" cy="1854200"/>
        </p:xfrm>
        <a:graphic>
          <a:graphicData uri="http://schemas.openxmlformats.org/drawingml/2006/table">
            <a:tbl>
              <a:tblPr firstRow="1" bandRow="1">
                <a:tableStyleId>{3CB7986B-AABD-43F1-97A2-5042424439FD}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419713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90964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21302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Prediction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solidFill>
                            <a:schemeClr val="bg1"/>
                          </a:solidFill>
                        </a:rPr>
                        <a:t>Actual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Cash</a:t>
                      </a:r>
                      <a:r>
                        <a:rPr lang="de-DE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baseline="0" dirty="0" err="1" smtClean="0">
                          <a:solidFill>
                            <a:schemeClr val="bg1"/>
                          </a:solidFill>
                        </a:rPr>
                        <a:t>change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0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08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72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6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de-D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6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39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704546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Business Problem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FAA1DFD-C6E1-7147-8E82-E10E97D0FF58}"/>
              </a:ext>
            </a:extLst>
          </p:cNvPr>
          <p:cNvSpPr txBox="1"/>
          <p:nvPr/>
        </p:nvSpPr>
        <p:spPr>
          <a:xfrm>
            <a:off x="6327332" y="1805919"/>
            <a:ext cx="1511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day-ahead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grpSp>
        <p:nvGrpSpPr>
          <p:cNvPr id="23" name="Google Shape;708;p38">
            <a:extLst>
              <a:ext uri="{FF2B5EF4-FFF2-40B4-BE49-F238E27FC236}">
                <a16:creationId xmlns:a16="http://schemas.microsoft.com/office/drawing/2014/main" id="{8B3FB725-EBE9-244E-B18F-B38D29C556AA}"/>
              </a:ext>
            </a:extLst>
          </p:cNvPr>
          <p:cNvGrpSpPr/>
          <p:nvPr/>
        </p:nvGrpSpPr>
        <p:grpSpPr>
          <a:xfrm>
            <a:off x="4123978" y="1658952"/>
            <a:ext cx="550689" cy="919392"/>
            <a:chOff x="6718575" y="2318625"/>
            <a:chExt cx="256950" cy="407375"/>
          </a:xfrm>
          <a:solidFill>
            <a:srgbClr val="FFFF00"/>
          </a:solidFill>
        </p:grpSpPr>
        <p:sp>
          <p:nvSpPr>
            <p:cNvPr id="24" name="Google Shape;709;p38">
              <a:extLst>
                <a:ext uri="{FF2B5EF4-FFF2-40B4-BE49-F238E27FC236}">
                  <a16:creationId xmlns:a16="http://schemas.microsoft.com/office/drawing/2014/main" id="{8D06E054-BF41-5546-B400-56096C5FB314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0;p38">
              <a:extLst>
                <a:ext uri="{FF2B5EF4-FFF2-40B4-BE49-F238E27FC236}">
                  <a16:creationId xmlns:a16="http://schemas.microsoft.com/office/drawing/2014/main" id="{3FF69630-65B7-E542-B83D-0347BD1B80B9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1;p38">
              <a:extLst>
                <a:ext uri="{FF2B5EF4-FFF2-40B4-BE49-F238E27FC236}">
                  <a16:creationId xmlns:a16="http://schemas.microsoft.com/office/drawing/2014/main" id="{FAA99AD2-C8DD-E14A-8DD2-AC7ABAAF1E2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2;p38">
              <a:extLst>
                <a:ext uri="{FF2B5EF4-FFF2-40B4-BE49-F238E27FC236}">
                  <a16:creationId xmlns:a16="http://schemas.microsoft.com/office/drawing/2014/main" id="{F6C57C63-F7D2-7F4A-9915-FECAC6385C0D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3;p38">
              <a:extLst>
                <a:ext uri="{FF2B5EF4-FFF2-40B4-BE49-F238E27FC236}">
                  <a16:creationId xmlns:a16="http://schemas.microsoft.com/office/drawing/2014/main" id="{B49BAAAE-BD35-854E-97D9-55EFA37A3460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4;p38">
              <a:extLst>
                <a:ext uri="{FF2B5EF4-FFF2-40B4-BE49-F238E27FC236}">
                  <a16:creationId xmlns:a16="http://schemas.microsoft.com/office/drawing/2014/main" id="{579AE5DC-9CD4-9340-B657-21ABF33C2E89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5;p38">
              <a:extLst>
                <a:ext uri="{FF2B5EF4-FFF2-40B4-BE49-F238E27FC236}">
                  <a16:creationId xmlns:a16="http://schemas.microsoft.com/office/drawing/2014/main" id="{958365A4-A716-0C47-A46F-E78373F7DC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6;p38">
              <a:extLst>
                <a:ext uri="{FF2B5EF4-FFF2-40B4-BE49-F238E27FC236}">
                  <a16:creationId xmlns:a16="http://schemas.microsoft.com/office/drawing/2014/main" id="{5B62CA4C-527E-B348-9C25-D11F82CFEFD7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94B5EB9B-6BF2-1248-B0A9-93D9AACBD5C8}"/>
              </a:ext>
            </a:extLst>
          </p:cNvPr>
          <p:cNvSpPr txBox="1"/>
          <p:nvPr/>
        </p:nvSpPr>
        <p:spPr>
          <a:xfrm>
            <a:off x="1268915" y="1805919"/>
            <a:ext cx="1185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intraday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market</a:t>
            </a:r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28A3C027-6F13-D248-BBE8-577FB657DCDF}"/>
              </a:ext>
            </a:extLst>
          </p:cNvPr>
          <p:cNvSpPr/>
          <p:nvPr/>
        </p:nvSpPr>
        <p:spPr>
          <a:xfrm>
            <a:off x="5085339" y="1860970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rechts 36">
            <a:extLst>
              <a:ext uri="{FF2B5EF4-FFF2-40B4-BE49-F238E27FC236}">
                <a16:creationId xmlns:a16="http://schemas.microsoft.com/office/drawing/2014/main" id="{5B4CF8BF-9738-7C42-9E60-CE0036A6D385}"/>
              </a:ext>
            </a:extLst>
          </p:cNvPr>
          <p:cNvSpPr/>
          <p:nvPr/>
        </p:nvSpPr>
        <p:spPr>
          <a:xfrm rot="10800000">
            <a:off x="2649728" y="1864439"/>
            <a:ext cx="1063252" cy="303718"/>
          </a:xfrm>
          <a:prstGeom prst="rightArrow">
            <a:avLst>
              <a:gd name="adj1" fmla="val 21904"/>
              <a:gd name="adj2" fmla="val 104533"/>
            </a:avLst>
          </a:prstGeom>
          <a:solidFill>
            <a:srgbClr val="39B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8" name="Google Shape;174;p24">
            <a:extLst>
              <a:ext uri="{FF2B5EF4-FFF2-40B4-BE49-F238E27FC236}">
                <a16:creationId xmlns:a16="http://schemas.microsoft.com/office/drawing/2014/main" id="{62F96C03-BC51-7743-86F1-1BED43287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226398"/>
              </p:ext>
            </p:extLst>
          </p:nvPr>
        </p:nvGraphicFramePr>
        <p:xfrm>
          <a:off x="1268915" y="3282883"/>
          <a:ext cx="7263525" cy="2557725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56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Client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Electricity trading company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Problem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Turnover for sold electricity on sequential markets is not optimal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noProof="0" dirty="0">
                          <a:solidFill>
                            <a:srgbClr val="F3F3F3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Goal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Maximize price for traded electricity by splitting </a:t>
                      </a:r>
                      <a:r>
                        <a:rPr lang="en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  <a:ea typeface="Quicksand"/>
                          <a:cs typeface="Quicksand"/>
                          <a:sym typeface="Quicksand"/>
                        </a:rPr>
                        <a:t>the sales between the sequential short-term markets more effectively</a:t>
                      </a:r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" name="Google Shape;137;p20">
            <a:extLst>
              <a:ext uri="{FF2B5EF4-FFF2-40B4-BE49-F238E27FC236}">
                <a16:creationId xmlns:a16="http://schemas.microsoft.com/office/drawing/2014/main" id="{573493D5-D695-6D41-BD2F-E6519EA65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Explanative mode </a:t>
            </a:r>
            <a:r>
              <a:rPr lang="en-US" sz="2000" dirty="0"/>
              <a:t>(supervised): </a:t>
            </a:r>
          </a:p>
          <a:p>
            <a:pPr marL="0" lvl="0" indent="0">
              <a:buNone/>
            </a:pPr>
            <a:r>
              <a:rPr lang="en-US" sz="2000" dirty="0"/>
              <a:t>     Relationship between the price for both auctions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Predictive model</a:t>
            </a:r>
            <a:r>
              <a:rPr lang="en-US" sz="2000" dirty="0"/>
              <a:t> (supervised): </a:t>
            </a:r>
          </a:p>
          <a:p>
            <a:pPr marL="0" lvl="0" indent="0">
              <a:buNone/>
            </a:pPr>
            <a:r>
              <a:rPr lang="en-US" sz="2000" dirty="0"/>
              <a:t>     Forecast for the direction of price differences</a:t>
            </a: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60C95E9F-1F04-A846-9FB2-2E93C9466606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de-DE" sz="2400" dirty="0"/>
              <a:t>Data Mining Problem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D0D1DE-5A09-9D48-AF60-F67FECDEA9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06"/>
          <a:stretch/>
        </p:blipFill>
        <p:spPr>
          <a:xfrm>
            <a:off x="2051720" y="2608538"/>
            <a:ext cx="5623370" cy="382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1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4"/>
          <p:cNvGraphicFramePr/>
          <p:nvPr>
            <p:extLst>
              <p:ext uri="{D42A27DB-BD31-4B8C-83A1-F6EECF244321}">
                <p14:modId xmlns:p14="http://schemas.microsoft.com/office/powerpoint/2010/main" val="1980390154"/>
              </p:ext>
            </p:extLst>
          </p:nvPr>
        </p:nvGraphicFramePr>
        <p:xfrm>
          <a:off x="1235445" y="1424925"/>
          <a:ext cx="7513019" cy="3760024"/>
        </p:xfrm>
        <a:graphic>
          <a:graphicData uri="http://schemas.openxmlformats.org/drawingml/2006/table">
            <a:tbl>
              <a:tblPr>
                <a:noFill/>
                <a:tableStyleId>{3CB7986B-AABD-43F1-97A2-5042424439FD}</a:tableStyleId>
              </a:tblPr>
              <a:tblGrid>
                <a:gridCol w="112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14815886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899"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datetime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price_dayahead</a:t>
                      </a:r>
                      <a:endParaRPr lang="en-US" sz="1600" noProof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 err="1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consumption_dayahead</a:t>
                      </a:r>
                      <a:endParaRPr lang="en-US" sz="1600" noProof="0" dirty="0">
                        <a:solidFill>
                          <a:schemeClr val="bg1"/>
                        </a:solidFill>
                        <a:effectLst/>
                        <a:latin typeface="Quicksand" pitchFamily="2" charset="77"/>
                      </a:endParaRP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2016-01-01 06:00:00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8.53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332.3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15.86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11448.6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01:30:00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11.0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359.3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16.57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11591.2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10:30:00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17.35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205.7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13998.2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2016-01-02 11:15:00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24.32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178.7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25.05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14276.0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392852"/>
                  </a:ext>
                </a:extLst>
              </a:tr>
              <a:tr h="668025"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2016-01-05 07:15:00</a:t>
                      </a:r>
                    </a:p>
                  </a:txBody>
                  <a:tcPr marL="36740" marR="36740" marT="36740" marB="36740">
                    <a:lnL w="9525" cap="flat" cmpd="sng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37.46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274.5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38.32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noProof="0" dirty="0">
                          <a:solidFill>
                            <a:schemeClr val="bg1"/>
                          </a:solidFill>
                          <a:effectLst/>
                          <a:latin typeface="Quicksand" pitchFamily="2" charset="77"/>
                        </a:rPr>
                        <a:t>13842.7</a:t>
                      </a:r>
                    </a:p>
                  </a:txBody>
                  <a:tcPr marL="36740" marR="36740" marT="36740" marB="36740">
                    <a:lnL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99FA9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FA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FA9">
                          <a:alpha val="0"/>
                        </a:srgbClr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832939"/>
                  </a:ext>
                </a:extLst>
              </a:tr>
            </a:tbl>
          </a:graphicData>
        </a:graphic>
      </p:graphicFrame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Description</a:t>
            </a:r>
            <a:endParaRPr lang="de-DE" sz="2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0FED957-448D-814D-803B-7B616E435308}"/>
              </a:ext>
            </a:extLst>
          </p:cNvPr>
          <p:cNvSpPr/>
          <p:nvPr/>
        </p:nvSpPr>
        <p:spPr>
          <a:xfrm>
            <a:off x="1165475" y="5477016"/>
            <a:ext cx="66489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70176 instances during the years 2016 and 2017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</a:rPr>
              <a:t>15-minute intervals for intraday auctions</a:t>
            </a:r>
          </a:p>
          <a:p>
            <a:r>
              <a:rPr lang="en-US" sz="2000" dirty="0">
                <a:solidFill>
                  <a:schemeClr val="bg1"/>
                </a:solidFill>
                <a:latin typeface="Quicksand" pitchFamily="2" charset="77"/>
                <a:ea typeface="Calibri" panose="020F0502020204030204" pitchFamily="34" charset="0"/>
                <a:sym typeface="Wingdings" pitchFamily="2" charset="2"/>
              </a:rPr>
              <a:t> </a:t>
            </a:r>
            <a:r>
              <a:rPr lang="en-US" sz="2000" dirty="0">
                <a:solidFill>
                  <a:schemeClr val="bg1"/>
                </a:solidFill>
                <a:latin typeface="Quicksand" pitchFamily="2" charset="77"/>
              </a:rPr>
              <a:t> hourly intervals for day-ahead auctions</a:t>
            </a:r>
            <a:endParaRPr lang="de-DE" sz="2000" dirty="0">
              <a:solidFill>
                <a:schemeClr val="bg1"/>
              </a:solidFill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820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76;p13">
            <a:extLst>
              <a:ext uri="{FF2B5EF4-FFF2-40B4-BE49-F238E27FC236}">
                <a16:creationId xmlns:a16="http://schemas.microsoft.com/office/drawing/2014/main" id="{92733E5F-F15A-9143-A66E-747C815B1F7B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BAF922-51B4-EC47-917E-0155A67EB4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1" t="12064" r="-1"/>
          <a:stretch/>
        </p:blipFill>
        <p:spPr>
          <a:xfrm>
            <a:off x="5220399" y="1808761"/>
            <a:ext cx="3649442" cy="2534337"/>
          </a:xfrm>
          <a:prstGeom prst="rect">
            <a:avLst/>
          </a:prstGeom>
        </p:spPr>
      </p:pic>
      <p:grpSp>
        <p:nvGrpSpPr>
          <p:cNvPr id="23" name="Google Shape;682;p38">
            <a:extLst>
              <a:ext uri="{FF2B5EF4-FFF2-40B4-BE49-F238E27FC236}">
                <a16:creationId xmlns:a16="http://schemas.microsoft.com/office/drawing/2014/main" id="{C89954F4-39F3-3F4D-984D-A36D664D9B04}"/>
              </a:ext>
            </a:extLst>
          </p:cNvPr>
          <p:cNvGrpSpPr/>
          <p:nvPr/>
        </p:nvGrpSpPr>
        <p:grpSpPr>
          <a:xfrm>
            <a:off x="2439405" y="4941169"/>
            <a:ext cx="1340508" cy="1223026"/>
            <a:chOff x="5973900" y="318475"/>
            <a:chExt cx="401900" cy="380575"/>
          </a:xfrm>
        </p:grpSpPr>
        <p:sp>
          <p:nvSpPr>
            <p:cNvPr id="24" name="Google Shape;683;p38">
              <a:extLst>
                <a:ext uri="{FF2B5EF4-FFF2-40B4-BE49-F238E27FC236}">
                  <a16:creationId xmlns:a16="http://schemas.microsoft.com/office/drawing/2014/main" id="{86997ADE-1D94-5B4D-957D-4A385C94CAED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4;p38">
              <a:extLst>
                <a:ext uri="{FF2B5EF4-FFF2-40B4-BE49-F238E27FC236}">
                  <a16:creationId xmlns:a16="http://schemas.microsoft.com/office/drawing/2014/main" id="{77DD9F8B-97F9-D24F-B63C-0073129C8FE0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5;p38">
              <a:extLst>
                <a:ext uri="{FF2B5EF4-FFF2-40B4-BE49-F238E27FC236}">
                  <a16:creationId xmlns:a16="http://schemas.microsoft.com/office/drawing/2014/main" id="{32C86DD4-94CA-E34C-9F20-928A93EF1F48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6;p38">
              <a:extLst>
                <a:ext uri="{FF2B5EF4-FFF2-40B4-BE49-F238E27FC236}">
                  <a16:creationId xmlns:a16="http://schemas.microsoft.com/office/drawing/2014/main" id="{4745D9FB-19E6-BA46-89A0-434C2B0527A2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7;p38">
              <a:extLst>
                <a:ext uri="{FF2B5EF4-FFF2-40B4-BE49-F238E27FC236}">
                  <a16:creationId xmlns:a16="http://schemas.microsoft.com/office/drawing/2014/main" id="{51D00ABA-B198-104F-BFD9-7ACC0C8ABB28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8;p38">
              <a:extLst>
                <a:ext uri="{FF2B5EF4-FFF2-40B4-BE49-F238E27FC236}">
                  <a16:creationId xmlns:a16="http://schemas.microsoft.com/office/drawing/2014/main" id="{096EC638-633D-7A43-9430-77CE888FD248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9;p38">
              <a:extLst>
                <a:ext uri="{FF2B5EF4-FFF2-40B4-BE49-F238E27FC236}">
                  <a16:creationId xmlns:a16="http://schemas.microsoft.com/office/drawing/2014/main" id="{CB8FCEAC-9A61-6F43-A9A3-74D707093526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0;p38">
              <a:extLst>
                <a:ext uri="{FF2B5EF4-FFF2-40B4-BE49-F238E27FC236}">
                  <a16:creationId xmlns:a16="http://schemas.microsoft.com/office/drawing/2014/main" id="{2175F1CD-ADF4-4B47-A1A1-CF6168E46610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1;p38">
              <a:extLst>
                <a:ext uri="{FF2B5EF4-FFF2-40B4-BE49-F238E27FC236}">
                  <a16:creationId xmlns:a16="http://schemas.microsoft.com/office/drawing/2014/main" id="{45147C6A-9EAD-EC4F-9242-526E55088C6D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2;p38">
              <a:extLst>
                <a:ext uri="{FF2B5EF4-FFF2-40B4-BE49-F238E27FC236}">
                  <a16:creationId xmlns:a16="http://schemas.microsoft.com/office/drawing/2014/main" id="{BEE33848-7C00-FB42-B2CD-521F05C2B64C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3;p38">
              <a:extLst>
                <a:ext uri="{FF2B5EF4-FFF2-40B4-BE49-F238E27FC236}">
                  <a16:creationId xmlns:a16="http://schemas.microsoft.com/office/drawing/2014/main" id="{608DC068-8DA7-4A47-A1B4-11E16E2D5D07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4;p38">
              <a:extLst>
                <a:ext uri="{FF2B5EF4-FFF2-40B4-BE49-F238E27FC236}">
                  <a16:creationId xmlns:a16="http://schemas.microsoft.com/office/drawing/2014/main" id="{15C32EEF-12D5-4B4C-8000-F8FDF8B113C3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5;p38">
              <a:extLst>
                <a:ext uri="{FF2B5EF4-FFF2-40B4-BE49-F238E27FC236}">
                  <a16:creationId xmlns:a16="http://schemas.microsoft.com/office/drawing/2014/main" id="{1F7D9C70-6E2E-EA49-8C67-B892768EF07E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6;p38">
              <a:extLst>
                <a:ext uri="{FF2B5EF4-FFF2-40B4-BE49-F238E27FC236}">
                  <a16:creationId xmlns:a16="http://schemas.microsoft.com/office/drawing/2014/main" id="{051AEFE7-EAF6-594B-AD1E-0B1E6F6A2E45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35B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/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e-DE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E4833A6-FEF2-1344-8D8B-340C8C2F6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592" y="5250723"/>
                <a:ext cx="2263055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elle 39">
            <a:extLst>
              <a:ext uri="{FF2B5EF4-FFF2-40B4-BE49-F238E27FC236}">
                <a16:creationId xmlns:a16="http://schemas.microsoft.com/office/drawing/2014/main" id="{E98D5E2F-8DE6-7A46-88BF-813658132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6599"/>
              </p:ext>
            </p:extLst>
          </p:nvPr>
        </p:nvGraphicFramePr>
        <p:xfrm>
          <a:off x="1275498" y="1321871"/>
          <a:ext cx="7400862" cy="5205000"/>
        </p:xfrm>
        <a:graphic>
          <a:graphicData uri="http://schemas.openxmlformats.org/drawingml/2006/table">
            <a:tbl>
              <a:tblPr firstRow="1" bandRow="1">
                <a:tableStyleId>{3CB7986B-AABD-43F1-97A2-5042424439FD}</a:tableStyleId>
              </a:tblPr>
              <a:tblGrid>
                <a:gridCol w="3700431">
                  <a:extLst>
                    <a:ext uri="{9D8B030D-6E8A-4147-A177-3AD203B41FA5}">
                      <a16:colId xmlns:a16="http://schemas.microsoft.com/office/drawing/2014/main" val="3571940776"/>
                    </a:ext>
                  </a:extLst>
                </a:gridCol>
                <a:gridCol w="3700431">
                  <a:extLst>
                    <a:ext uri="{9D8B030D-6E8A-4147-A177-3AD203B41FA5}">
                      <a16:colId xmlns:a16="http://schemas.microsoft.com/office/drawing/2014/main" val="1929776633"/>
                    </a:ext>
                  </a:extLst>
                </a:gridCol>
              </a:tblGrid>
              <a:tr h="3124314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weather</a:t>
                      </a:r>
                    </a:p>
                    <a:p>
                      <a:r>
                        <a:rPr lang="en-US" sz="5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average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maximum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Daily minimum temperature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freezing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icy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rain volume in mm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Number of rainy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daily sunshine hours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monthly wind speed in km/h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Monthly snow days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white"/>
                        </a:buClr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ea typeface="Calibri" panose="020F0502020204030204" pitchFamily="34" charset="0"/>
                          <a:cs typeface="Arial"/>
                          <a:sym typeface="Arial"/>
                        </a:rPr>
                        <a:t>Average of the daily snowfall in cm</a:t>
                      </a:r>
                      <a:r>
                        <a:rPr kumimoji="0" lang="de-DE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Quicksand" pitchFamily="2" charset="77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endParaRPr lang="en-US" sz="2000" b="0" noProof="0" dirty="0">
                        <a:solidFill>
                          <a:schemeClr val="bg1"/>
                        </a:solidFill>
                        <a:latin typeface="Quicksand" pitchFamily="2" charset="77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market participants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801498"/>
                  </a:ext>
                </a:extLst>
              </a:tr>
              <a:tr h="2080686"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holidays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noProof="0" dirty="0">
                          <a:solidFill>
                            <a:schemeClr val="bg1"/>
                          </a:solidFill>
                          <a:latin typeface="Quicksand" pitchFamily="2" charset="77"/>
                        </a:rPr>
                        <a:t>price premium</a:t>
                      </a:r>
                    </a:p>
                  </a:txBody>
                  <a:tcPr>
                    <a:lnL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39BF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994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8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D3DF33D-648C-2B4A-A390-2B0CF197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17" y="2672916"/>
            <a:ext cx="7824495" cy="3564396"/>
          </a:xfrm>
          <a:prstGeom prst="rect">
            <a:avLst/>
          </a:prstGeom>
        </p:spPr>
      </p:pic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Data Preparation: Predictive</a:t>
            </a:r>
            <a:endParaRPr lang="de-DE" sz="2400" dirty="0"/>
          </a:p>
        </p:txBody>
      </p:sp>
      <p:sp>
        <p:nvSpPr>
          <p:cNvPr id="6" name="Google Shape;137;p20">
            <a:extLst>
              <a:ext uri="{FF2B5EF4-FFF2-40B4-BE49-F238E27FC236}">
                <a16:creationId xmlns:a16="http://schemas.microsoft.com/office/drawing/2014/main" id="{6C7FE31C-4FB6-EB44-A3BF-2E6D5742E2C1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2102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One hot encoding of the timestamp column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Binary conversion of the price premium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</a:rPr>
              <a:t>Adding the most important historical auction data for each timeslot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Methods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2000" dirty="0">
                <a:solidFill>
                  <a:schemeClr val="bg1"/>
                </a:solidFill>
              </a:rPr>
              <a:t>Descriptive:</a:t>
            </a:r>
          </a:p>
          <a:p>
            <a:pPr marL="342900" indent="-3429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endParaRPr lang="en-AU" sz="2000" dirty="0">
              <a:solidFill>
                <a:schemeClr val="bg1"/>
              </a:solidFill>
            </a:endParaRPr>
          </a:p>
          <a:p>
            <a:r>
              <a:rPr lang="en-AU" sz="2000" dirty="0">
                <a:solidFill>
                  <a:schemeClr val="bg1"/>
                </a:solidFill>
              </a:rPr>
              <a:t>Predictive: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Stochastic Gradient Descent (SGD) Classification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Binary Support Vector Classification (SVC)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Gaussian Naive Bayes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Logistic Regression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Recurrent Neural Network (RNN)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Decision Tree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Autoregressive-Moving Average (ARIMA)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Random Forest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AU" sz="1800" dirty="0">
                <a:solidFill>
                  <a:schemeClr val="bg1"/>
                </a:solidFill>
              </a:rPr>
              <a:t>Soft/Hard Voting Ensemble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FEE130-53DF-B94E-BDE0-5E4AEB6E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54" y="764704"/>
            <a:ext cx="6192688" cy="246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76;p13">
            <a:extLst>
              <a:ext uri="{FF2B5EF4-FFF2-40B4-BE49-F238E27FC236}">
                <a16:creationId xmlns:a16="http://schemas.microsoft.com/office/drawing/2014/main" id="{AA0CACB4-EAA5-1542-BA10-F22147697924}"/>
              </a:ext>
            </a:extLst>
          </p:cNvPr>
          <p:cNvSpPr txBox="1">
            <a:spLocks/>
          </p:cNvSpPr>
          <p:nvPr/>
        </p:nvSpPr>
        <p:spPr>
          <a:xfrm>
            <a:off x="1165475" y="704546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Descriptive</a:t>
            </a:r>
            <a:endParaRPr lang="de-DE" sz="2400" dirty="0"/>
          </a:p>
        </p:txBody>
      </p:sp>
      <p:sp>
        <p:nvSpPr>
          <p:cNvPr id="9" name="Google Shape;137;p20">
            <a:extLst>
              <a:ext uri="{FF2B5EF4-FFF2-40B4-BE49-F238E27FC236}">
                <a16:creationId xmlns:a16="http://schemas.microsoft.com/office/drawing/2014/main" id="{30CBB4B1-287B-CB4C-B125-5A2E97CD1814}"/>
              </a:ext>
            </a:extLst>
          </p:cNvPr>
          <p:cNvSpPr txBox="1">
            <a:spLocks/>
          </p:cNvSpPr>
          <p:nvPr/>
        </p:nvSpPr>
        <p:spPr>
          <a:xfrm>
            <a:off x="1187624" y="1052736"/>
            <a:ext cx="705678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AU" sz="18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1AF50-A6C5-4A40-A26B-1B0714AE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19476"/>
            <a:ext cx="3853528" cy="289014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0FDCE5A-09E5-A04F-B99D-13F4226DF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04" y="1129188"/>
            <a:ext cx="3840578" cy="2880434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50" y="4003796"/>
            <a:ext cx="3331649" cy="276526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589" y="4003796"/>
            <a:ext cx="3525719" cy="263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5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76ABC0CF-83C6-2B4F-9C15-B1E20122FB3D}"/>
              </a:ext>
            </a:extLst>
          </p:cNvPr>
          <p:cNvSpPr/>
          <p:nvPr/>
        </p:nvSpPr>
        <p:spPr>
          <a:xfrm>
            <a:off x="1331640" y="3427828"/>
            <a:ext cx="7259715" cy="3174385"/>
          </a:xfrm>
          <a:prstGeom prst="rect">
            <a:avLst/>
          </a:prstGeom>
          <a:solidFill>
            <a:srgbClr val="DDDDDD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dirty="0"/>
              <a:t>RNN:</a:t>
            </a:r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23157" y="6465084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B65AB6-15F1-494F-80BD-06D964CB6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9" b="6614"/>
          <a:stretch/>
        </p:blipFill>
        <p:spPr>
          <a:xfrm>
            <a:off x="1526725" y="3855428"/>
            <a:ext cx="3344669" cy="25091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5B81E42-1B15-C346-97F9-FFAE4823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686" y="3257544"/>
            <a:ext cx="3344669" cy="3344669"/>
          </a:xfrm>
          <a:prstGeom prst="rect">
            <a:avLst/>
          </a:prstGeom>
        </p:spPr>
      </p:pic>
      <p:sp>
        <p:nvSpPr>
          <p:cNvPr id="15" name="Google Shape;76;p13">
            <a:extLst>
              <a:ext uri="{FF2B5EF4-FFF2-40B4-BE49-F238E27FC236}">
                <a16:creationId xmlns:a16="http://schemas.microsoft.com/office/drawing/2014/main" id="{7BCB230A-5414-8048-B0B6-B29E4C5E8F19}"/>
              </a:ext>
            </a:extLst>
          </p:cNvPr>
          <p:cNvSpPr txBox="1">
            <a:spLocks/>
          </p:cNvSpPr>
          <p:nvPr/>
        </p:nvSpPr>
        <p:spPr>
          <a:xfrm>
            <a:off x="1143000" y="200490"/>
            <a:ext cx="6858000" cy="85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 b="0" i="0" u="none" strike="noStrike" cap="none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sz="2400" dirty="0"/>
              <a:t>Evaluation: </a:t>
            </a:r>
          </a:p>
          <a:p>
            <a:r>
              <a:rPr lang="en" sz="2400" dirty="0"/>
              <a:t>Predictive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D45C10-5509-064F-AE4D-4C39648B71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270"/>
          <a:stretch/>
        </p:blipFill>
        <p:spPr>
          <a:xfrm>
            <a:off x="3419872" y="-243408"/>
            <a:ext cx="5616603" cy="355564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CB0D7A-69E1-D740-9B4A-4D22DC7A3F02}"/>
              </a:ext>
            </a:extLst>
          </p:cNvPr>
          <p:cNvSpPr txBox="1"/>
          <p:nvPr/>
        </p:nvSpPr>
        <p:spPr>
          <a:xfrm>
            <a:off x="1162392" y="1268760"/>
            <a:ext cx="2257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ROC: 75%</a:t>
            </a:r>
          </a:p>
          <a:p>
            <a:r>
              <a:rPr lang="de-DE" sz="3600" dirty="0" err="1">
                <a:solidFill>
                  <a:schemeClr val="bg1"/>
                </a:solidFill>
                <a:latin typeface="Quicksand" pitchFamily="2" charset="77"/>
              </a:rPr>
              <a:t>Acc</a:t>
            </a:r>
            <a:r>
              <a:rPr lang="de-DE" sz="3600" dirty="0">
                <a:solidFill>
                  <a:schemeClr val="bg1"/>
                </a:solidFill>
                <a:latin typeface="Quicksand" pitchFamily="2" charset="77"/>
              </a:rPr>
              <a:t>. : 81%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43B1274-AD30-064A-B977-BEEBC37CC988}"/>
              </a:ext>
            </a:extLst>
          </p:cNvPr>
          <p:cNvSpPr txBox="1"/>
          <p:nvPr/>
        </p:nvSpPr>
        <p:spPr>
          <a:xfrm>
            <a:off x="5724127" y="4087551"/>
            <a:ext cx="974081" cy="400110"/>
          </a:xfrm>
          <a:prstGeom prst="rect">
            <a:avLst/>
          </a:prstGeom>
          <a:solidFill>
            <a:srgbClr val="431C4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11875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C8249BA-AB91-4A4E-BF68-FDD35326284D}"/>
              </a:ext>
            </a:extLst>
          </p:cNvPr>
          <p:cNvSpPr txBox="1"/>
          <p:nvPr/>
        </p:nvSpPr>
        <p:spPr>
          <a:xfrm>
            <a:off x="6698208" y="4087551"/>
            <a:ext cx="1042143" cy="400110"/>
          </a:xfrm>
          <a:prstGeom prst="rect">
            <a:avLst/>
          </a:prstGeom>
          <a:solidFill>
            <a:srgbClr val="1F112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8114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631CA90-D001-7747-A3F8-A8AD575849D5}"/>
              </a:ext>
            </a:extLst>
          </p:cNvPr>
          <p:cNvSpPr txBox="1"/>
          <p:nvPr/>
        </p:nvSpPr>
        <p:spPr>
          <a:xfrm>
            <a:off x="5724127" y="5405154"/>
            <a:ext cx="974081" cy="400110"/>
          </a:xfrm>
          <a:prstGeom prst="rect">
            <a:avLst/>
          </a:prstGeom>
          <a:solidFill>
            <a:srgbClr val="0205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4762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91B2854-7128-8345-94AD-7160457C4C13}"/>
              </a:ext>
            </a:extLst>
          </p:cNvPr>
          <p:cNvSpPr txBox="1"/>
          <p:nvPr/>
        </p:nvSpPr>
        <p:spPr>
          <a:xfrm>
            <a:off x="6698208" y="5405154"/>
            <a:ext cx="1042143" cy="400110"/>
          </a:xfrm>
          <a:prstGeom prst="rect">
            <a:avLst/>
          </a:prstGeom>
          <a:solidFill>
            <a:srgbClr val="FBEBD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Quicksand" pitchFamily="2" charset="77"/>
              </a:rPr>
              <a:t>44656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C1466C-DB19-5840-8343-641CE5F0441E}"/>
              </a:ext>
            </a:extLst>
          </p:cNvPr>
          <p:cNvSpPr txBox="1"/>
          <p:nvPr/>
        </p:nvSpPr>
        <p:spPr>
          <a:xfrm>
            <a:off x="2720628" y="3770286"/>
            <a:ext cx="1398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Quicksand" pitchFamily="2" charset="77"/>
              </a:rPr>
              <a:t>ROC</a:t>
            </a:r>
          </a:p>
        </p:txBody>
      </p:sp>
    </p:spTree>
    <p:extLst>
      <p:ext uri="{BB962C8B-B14F-4D97-AF65-F5344CB8AC3E}">
        <p14:creationId xmlns:p14="http://schemas.microsoft.com/office/powerpoint/2010/main" val="3277829364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Bildschirmpräsentation (4:3)</PresentationFormat>
  <Paragraphs>163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Quicksand</vt:lpstr>
      <vt:lpstr>Wingdings</vt:lpstr>
      <vt:lpstr>Eleanor template</vt:lpstr>
      <vt:lpstr>Price Premiums in Sequential Electricity Markets</vt:lpstr>
      <vt:lpstr>Business 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Recommendations</vt:lpstr>
      <vt:lpstr>Thanks!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</dc:creator>
  <cp:lastModifiedBy>jo</cp:lastModifiedBy>
  <cp:revision>85</cp:revision>
  <dcterms:modified xsi:type="dcterms:W3CDTF">2019-01-29T18:41:08Z</dcterms:modified>
</cp:coreProperties>
</file>