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4"/>
  </p:notesMasterIdLst>
  <p:sldIdLst>
    <p:sldId id="284" r:id="rId2"/>
    <p:sldId id="285" r:id="rId3"/>
    <p:sldId id="289" r:id="rId4"/>
    <p:sldId id="291" r:id="rId5"/>
    <p:sldId id="292" r:id="rId6"/>
    <p:sldId id="257" r:id="rId7"/>
    <p:sldId id="287" r:id="rId8"/>
    <p:sldId id="270" r:id="rId9"/>
    <p:sldId id="271" r:id="rId10"/>
    <p:sldId id="274" r:id="rId11"/>
    <p:sldId id="279" r:id="rId12"/>
    <p:sldId id="282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B69"/>
    <a:srgbClr val="39BFB9"/>
    <a:srgbClr val="8DD3C7"/>
    <a:srgbClr val="6D9EEB"/>
    <a:srgbClr val="000000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B7986B-AABD-43F1-97A2-5042424439FD}">
  <a:tblStyle styleId="{3CB7986B-AABD-43F1-97A2-504242443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/>
    <p:restoredTop sz="85955" autoAdjust="0"/>
  </p:normalViewPr>
  <p:slideViewPr>
    <p:cSldViewPr>
      <p:cViewPr varScale="1">
        <p:scale>
          <a:sx n="105" d="100"/>
          <a:sy n="105" d="100"/>
        </p:scale>
        <p:origin x="186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62111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 Project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(20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minutes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team presents their project to the class on session #14. The project is based on the ideation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submission, where the idea is then developed into a data mining solution with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nal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recommendations.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the following slides (10 slides):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Cover: Informative title, team number and member names</a:t>
            </a:r>
          </a:p>
        </p:txBody>
      </p:sp>
    </p:spTree>
    <p:extLst>
      <p:ext uri="{BB962C8B-B14F-4D97-AF65-F5344CB8AC3E}">
        <p14:creationId xmlns:p14="http://schemas.microsoft.com/office/powerpoint/2010/main" val="399397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Business problem (stakeholder, challenge/opportunity, humanity considerations)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Price premium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212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Data mining problem (supervised/unsupervised, explanatory/predictive, how to be deployed)</a:t>
            </a:r>
          </a:p>
        </p:txBody>
      </p:sp>
    </p:spTree>
    <p:extLst>
      <p:ext uri="{BB962C8B-B14F-4D97-AF65-F5344CB8AC3E}">
        <p14:creationId xmlns:p14="http://schemas.microsoft.com/office/powerpoint/2010/main" val="329495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27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82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310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cxnSp>
        <p:nvCxnSpPr>
          <p:cNvPr id="56" name="Google Shape;56;p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9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0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02864" y="3284984"/>
            <a:ext cx="7056784" cy="2330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800" dirty="0">
                <a:solidFill>
                  <a:srgbClr val="39BFB9"/>
                </a:solidFill>
              </a:rPr>
              <a:t>Price Premiums in Sequential Electricity Markets</a:t>
            </a:r>
            <a:endParaRPr sz="4800" dirty="0">
              <a:solidFill>
                <a:srgbClr val="39BFB9"/>
              </a:solidFill>
            </a:endParaRPr>
          </a:p>
        </p:txBody>
      </p:sp>
      <p:sp>
        <p:nvSpPr>
          <p:cNvPr id="4" name="Google Shape;95;p15">
            <a:extLst>
              <a:ext uri="{FF2B5EF4-FFF2-40B4-BE49-F238E27FC236}">
                <a16:creationId xmlns:a16="http://schemas.microsoft.com/office/drawing/2014/main" id="{5C76B47F-D791-AA40-A029-4DA793C06E39}"/>
              </a:ext>
            </a:extLst>
          </p:cNvPr>
          <p:cNvSpPr txBox="1">
            <a:spLocks/>
          </p:cNvSpPr>
          <p:nvPr/>
        </p:nvSpPr>
        <p:spPr>
          <a:xfrm>
            <a:off x="1202864" y="5777800"/>
            <a:ext cx="7496398" cy="88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" dirty="0"/>
              <a:t>Team 2</a:t>
            </a:r>
          </a:p>
          <a:p>
            <a:pPr marL="0" indent="0"/>
            <a:r>
              <a:rPr lang="de-DE" dirty="0"/>
              <a:t>Julian Cornea, Kim Ferres, </a:t>
            </a:r>
            <a:r>
              <a:rPr lang="de-DE" dirty="0" err="1"/>
              <a:t>Rufin</a:t>
            </a:r>
            <a:r>
              <a:rPr lang="de-DE" dirty="0"/>
              <a:t> Korbmacher, Johannes Weyers</a:t>
            </a:r>
          </a:p>
          <a:p>
            <a:pPr marL="0" indent="0"/>
            <a:endParaRPr lang="de-DE" dirty="0"/>
          </a:p>
          <a:p>
            <a:pPr marL="0" indent="0"/>
            <a:r>
              <a:rPr lang="en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6E4466-5B76-F04F-B623-8AA37E2A0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9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F3A6BA-0271-B44D-9E01-7B55D208A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---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  <a:endParaRPr sz="2200" b="1">
              <a:solidFill>
                <a:srgbClr val="2E3037"/>
              </a:solidFill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8"/>
          <p:cNvGrpSpPr/>
          <p:nvPr/>
        </p:nvGrpSpPr>
        <p:grpSpPr>
          <a:xfrm>
            <a:off x="1399372" y="1242994"/>
            <a:ext cx="342903" cy="447293"/>
            <a:chOff x="590250" y="244200"/>
            <a:chExt cx="407975" cy="532175"/>
          </a:xfrm>
        </p:grpSpPr>
        <p:sp>
          <p:nvSpPr>
            <p:cNvPr id="344" name="Google Shape;344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38"/>
          <p:cNvGrpSpPr/>
          <p:nvPr/>
        </p:nvGrpSpPr>
        <p:grpSpPr>
          <a:xfrm>
            <a:off x="1942864" y="1309016"/>
            <a:ext cx="372594" cy="310144"/>
            <a:chOff x="1247825" y="322750"/>
            <a:chExt cx="443300" cy="369000"/>
          </a:xfrm>
        </p:grpSpPr>
        <p:sp>
          <p:nvSpPr>
            <p:cNvPr id="359" name="Google Shape;359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38"/>
          <p:cNvGrpSpPr/>
          <p:nvPr/>
        </p:nvGrpSpPr>
        <p:grpSpPr>
          <a:xfrm>
            <a:off x="2516042" y="1307482"/>
            <a:ext cx="356204" cy="313212"/>
            <a:chOff x="1929775" y="320925"/>
            <a:chExt cx="423800" cy="372650"/>
          </a:xfrm>
        </p:grpSpPr>
        <p:sp>
          <p:nvSpPr>
            <p:cNvPr id="365" name="Google Shape;365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38"/>
          <p:cNvSpPr/>
          <p:nvPr/>
        </p:nvSpPr>
        <p:spPr>
          <a:xfrm>
            <a:off x="3113345" y="12962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3698313" y="1297258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38"/>
          <p:cNvGrpSpPr/>
          <p:nvPr/>
        </p:nvGrpSpPr>
        <p:grpSpPr>
          <a:xfrm>
            <a:off x="4785687" y="1272160"/>
            <a:ext cx="336767" cy="383835"/>
            <a:chOff x="4630125" y="278900"/>
            <a:chExt cx="400675" cy="456675"/>
          </a:xfrm>
        </p:grpSpPr>
        <p:sp>
          <p:nvSpPr>
            <p:cNvPr id="373" name="Google Shape;373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8"/>
          <p:cNvSpPr/>
          <p:nvPr/>
        </p:nvSpPr>
        <p:spPr>
          <a:xfrm>
            <a:off x="5326276" y="12957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38"/>
          <p:cNvGrpSpPr/>
          <p:nvPr/>
        </p:nvGrpSpPr>
        <p:grpSpPr>
          <a:xfrm>
            <a:off x="1395299" y="1818716"/>
            <a:ext cx="342882" cy="418128"/>
            <a:chOff x="596350" y="929175"/>
            <a:chExt cx="407950" cy="497475"/>
          </a:xfrm>
        </p:grpSpPr>
        <p:sp>
          <p:nvSpPr>
            <p:cNvPr id="379" name="Google Shape;379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38"/>
          <p:cNvGrpSpPr/>
          <p:nvPr/>
        </p:nvGrpSpPr>
        <p:grpSpPr>
          <a:xfrm>
            <a:off x="2519615" y="1879631"/>
            <a:ext cx="349060" cy="298882"/>
            <a:chOff x="1934025" y="1001650"/>
            <a:chExt cx="415300" cy="355600"/>
          </a:xfrm>
        </p:grpSpPr>
        <p:sp>
          <p:nvSpPr>
            <p:cNvPr id="387" name="Google Shape;387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38"/>
          <p:cNvSpPr/>
          <p:nvPr/>
        </p:nvSpPr>
        <p:spPr>
          <a:xfrm>
            <a:off x="3083674" y="18545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3649184" y="18719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4219296" y="18745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4795564" y="18776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38"/>
          <p:cNvGrpSpPr/>
          <p:nvPr/>
        </p:nvGrpSpPr>
        <p:grpSpPr>
          <a:xfrm>
            <a:off x="5344010" y="1857106"/>
            <a:ext cx="350068" cy="350573"/>
            <a:chOff x="5294400" y="974850"/>
            <a:chExt cx="416500" cy="417100"/>
          </a:xfrm>
        </p:grpSpPr>
        <p:sp>
          <p:nvSpPr>
            <p:cNvPr id="396" name="Google Shape;396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38"/>
          <p:cNvGrpSpPr/>
          <p:nvPr/>
        </p:nvGrpSpPr>
        <p:grpSpPr>
          <a:xfrm>
            <a:off x="5867032" y="1817707"/>
            <a:ext cx="433992" cy="422729"/>
            <a:chOff x="5916675" y="927975"/>
            <a:chExt cx="516350" cy="502950"/>
          </a:xfrm>
        </p:grpSpPr>
        <p:sp>
          <p:nvSpPr>
            <p:cNvPr id="399" name="Google Shape;399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1368676" y="2467120"/>
            <a:ext cx="391001" cy="264085"/>
            <a:chOff x="564675" y="1700625"/>
            <a:chExt cx="465200" cy="314200"/>
          </a:xfrm>
        </p:grpSpPr>
        <p:sp>
          <p:nvSpPr>
            <p:cNvPr id="402" name="Google Shape;402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38"/>
          <p:cNvGrpSpPr/>
          <p:nvPr/>
        </p:nvGrpSpPr>
        <p:grpSpPr>
          <a:xfrm>
            <a:off x="1933660" y="2402632"/>
            <a:ext cx="391001" cy="382827"/>
            <a:chOff x="1236875" y="1623900"/>
            <a:chExt cx="465200" cy="455475"/>
          </a:xfrm>
        </p:grpSpPr>
        <p:sp>
          <p:nvSpPr>
            <p:cNvPr id="406" name="Google Shape;406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2510915" y="2410827"/>
            <a:ext cx="366458" cy="366437"/>
            <a:chOff x="1923675" y="1633650"/>
            <a:chExt cx="436000" cy="435975"/>
          </a:xfrm>
        </p:grpSpPr>
        <p:sp>
          <p:nvSpPr>
            <p:cNvPr id="414" name="Google Shape;414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3074366" y="2409293"/>
            <a:ext cx="369505" cy="369505"/>
            <a:chOff x="2594050" y="1631825"/>
            <a:chExt cx="439625" cy="439625"/>
          </a:xfrm>
        </p:grpSpPr>
        <p:sp>
          <p:nvSpPr>
            <p:cNvPr id="421" name="Google Shape;421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38"/>
          <p:cNvSpPr/>
          <p:nvPr/>
        </p:nvSpPr>
        <p:spPr>
          <a:xfrm>
            <a:off x="3655824" y="24257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38"/>
          <p:cNvGrpSpPr/>
          <p:nvPr/>
        </p:nvGrpSpPr>
        <p:grpSpPr>
          <a:xfrm>
            <a:off x="4239131" y="2381662"/>
            <a:ext cx="299911" cy="424768"/>
            <a:chOff x="3979850" y="1598950"/>
            <a:chExt cx="356825" cy="505375"/>
          </a:xfrm>
        </p:grpSpPr>
        <p:sp>
          <p:nvSpPr>
            <p:cNvPr id="427" name="Google Shape;427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8"/>
          <p:cNvGrpSpPr/>
          <p:nvPr/>
        </p:nvGrpSpPr>
        <p:grpSpPr>
          <a:xfrm>
            <a:off x="4756521" y="2472751"/>
            <a:ext cx="395098" cy="242589"/>
            <a:chOff x="4595425" y="1707325"/>
            <a:chExt cx="470075" cy="288625"/>
          </a:xfrm>
        </p:grpSpPr>
        <p:sp>
          <p:nvSpPr>
            <p:cNvPr id="430" name="Google Shape;430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8"/>
          <p:cNvGrpSpPr/>
          <p:nvPr/>
        </p:nvGrpSpPr>
        <p:grpSpPr>
          <a:xfrm>
            <a:off x="5340438" y="2413391"/>
            <a:ext cx="357234" cy="361310"/>
            <a:chOff x="5290150" y="1636700"/>
            <a:chExt cx="425025" cy="429875"/>
          </a:xfrm>
        </p:grpSpPr>
        <p:sp>
          <p:nvSpPr>
            <p:cNvPr id="436" name="Google Shape;436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8"/>
          <p:cNvGrpSpPr/>
          <p:nvPr/>
        </p:nvGrpSpPr>
        <p:grpSpPr>
          <a:xfrm>
            <a:off x="5904392" y="2402632"/>
            <a:ext cx="359272" cy="376691"/>
            <a:chOff x="5961125" y="1623900"/>
            <a:chExt cx="427450" cy="448175"/>
          </a:xfrm>
        </p:grpSpPr>
        <p:sp>
          <p:nvSpPr>
            <p:cNvPr id="439" name="Google Shape;439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38"/>
          <p:cNvGrpSpPr/>
          <p:nvPr/>
        </p:nvGrpSpPr>
        <p:grpSpPr>
          <a:xfrm>
            <a:off x="6457084" y="2412361"/>
            <a:ext cx="383835" cy="363369"/>
            <a:chOff x="6618700" y="1635475"/>
            <a:chExt cx="456675" cy="432325"/>
          </a:xfrm>
        </p:grpSpPr>
        <p:sp>
          <p:nvSpPr>
            <p:cNvPr id="447" name="Google Shape;447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38"/>
          <p:cNvGrpSpPr/>
          <p:nvPr/>
        </p:nvGrpSpPr>
        <p:grpSpPr>
          <a:xfrm>
            <a:off x="1412172" y="2995773"/>
            <a:ext cx="304009" cy="326513"/>
            <a:chOff x="616425" y="2329600"/>
            <a:chExt cx="361700" cy="388475"/>
          </a:xfrm>
        </p:grpSpPr>
        <p:sp>
          <p:nvSpPr>
            <p:cNvPr id="453" name="Google Shape;453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1968982" y="2998841"/>
            <a:ext cx="320378" cy="320378"/>
            <a:chOff x="1278900" y="2333250"/>
            <a:chExt cx="381175" cy="381175"/>
          </a:xfrm>
        </p:grpSpPr>
        <p:sp>
          <p:nvSpPr>
            <p:cNvPr id="462" name="Google Shape;462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8"/>
          <p:cNvGrpSpPr/>
          <p:nvPr/>
        </p:nvGrpSpPr>
        <p:grpSpPr>
          <a:xfrm>
            <a:off x="2533945" y="2998841"/>
            <a:ext cx="320399" cy="320378"/>
            <a:chOff x="1951075" y="2333250"/>
            <a:chExt cx="381200" cy="381175"/>
          </a:xfrm>
        </p:grpSpPr>
        <p:sp>
          <p:nvSpPr>
            <p:cNvPr id="467" name="Google Shape;467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8"/>
          <p:cNvGrpSpPr/>
          <p:nvPr/>
        </p:nvGrpSpPr>
        <p:grpSpPr>
          <a:xfrm>
            <a:off x="3098929" y="2998841"/>
            <a:ext cx="320378" cy="320378"/>
            <a:chOff x="2623275" y="2333250"/>
            <a:chExt cx="381175" cy="381175"/>
          </a:xfrm>
        </p:grpSpPr>
        <p:sp>
          <p:nvSpPr>
            <p:cNvPr id="472" name="Google Shape;472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3738634" y="2943578"/>
            <a:ext cx="170937" cy="426827"/>
            <a:chOff x="3384375" y="2267500"/>
            <a:chExt cx="203375" cy="507825"/>
          </a:xfrm>
        </p:grpSpPr>
        <p:sp>
          <p:nvSpPr>
            <p:cNvPr id="477" name="Google Shape;477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4883941" y="2997811"/>
            <a:ext cx="140237" cy="318339"/>
            <a:chOff x="4747025" y="2332025"/>
            <a:chExt cx="166850" cy="378750"/>
          </a:xfrm>
        </p:grpSpPr>
        <p:sp>
          <p:nvSpPr>
            <p:cNvPr id="480" name="Google Shape;480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38"/>
          <p:cNvGrpSpPr/>
          <p:nvPr/>
        </p:nvGrpSpPr>
        <p:grpSpPr>
          <a:xfrm>
            <a:off x="4316414" y="2945616"/>
            <a:ext cx="145343" cy="422729"/>
            <a:chOff x="4071800" y="2269925"/>
            <a:chExt cx="172925" cy="502950"/>
          </a:xfrm>
        </p:grpSpPr>
        <p:sp>
          <p:nvSpPr>
            <p:cNvPr id="483" name="Google Shape;483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38"/>
          <p:cNvSpPr/>
          <p:nvPr/>
        </p:nvSpPr>
        <p:spPr>
          <a:xfrm>
            <a:off x="5359036" y="29902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8"/>
          <p:cNvGrpSpPr/>
          <p:nvPr/>
        </p:nvGrpSpPr>
        <p:grpSpPr>
          <a:xfrm>
            <a:off x="5914121" y="2996277"/>
            <a:ext cx="345971" cy="325505"/>
            <a:chOff x="5972700" y="2330200"/>
            <a:chExt cx="411625" cy="387275"/>
          </a:xfrm>
        </p:grpSpPr>
        <p:sp>
          <p:nvSpPr>
            <p:cNvPr id="487" name="Google Shape;487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>
            <a:off x="1509418" y="3524406"/>
            <a:ext cx="109538" cy="399195"/>
            <a:chOff x="732125" y="2958550"/>
            <a:chExt cx="130325" cy="474950"/>
          </a:xfrm>
        </p:grpSpPr>
        <p:sp>
          <p:nvSpPr>
            <p:cNvPr id="490" name="Google Shape;490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38"/>
          <p:cNvSpPr/>
          <p:nvPr/>
        </p:nvSpPr>
        <p:spPr>
          <a:xfrm>
            <a:off x="2526338" y="35086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8"/>
          <p:cNvSpPr/>
          <p:nvPr/>
        </p:nvSpPr>
        <p:spPr>
          <a:xfrm>
            <a:off x="2004830" y="35086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38"/>
          <p:cNvGrpSpPr/>
          <p:nvPr/>
        </p:nvGrpSpPr>
        <p:grpSpPr>
          <a:xfrm>
            <a:off x="3065162" y="3537202"/>
            <a:ext cx="387933" cy="367467"/>
            <a:chOff x="2583100" y="2973775"/>
            <a:chExt cx="461550" cy="437200"/>
          </a:xfrm>
        </p:grpSpPr>
        <p:sp>
          <p:nvSpPr>
            <p:cNvPr id="501" name="Google Shape;501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8"/>
          <p:cNvSpPr/>
          <p:nvPr/>
        </p:nvSpPr>
        <p:spPr>
          <a:xfrm>
            <a:off x="4776106" y="35459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38"/>
          <p:cNvGrpSpPr/>
          <p:nvPr/>
        </p:nvGrpSpPr>
        <p:grpSpPr>
          <a:xfrm>
            <a:off x="5304611" y="3565359"/>
            <a:ext cx="435022" cy="323445"/>
            <a:chOff x="5247525" y="3007275"/>
            <a:chExt cx="517575" cy="384825"/>
          </a:xfrm>
        </p:grpSpPr>
        <p:sp>
          <p:nvSpPr>
            <p:cNvPr id="505" name="Google Shape;505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8"/>
          <p:cNvGrpSpPr/>
          <p:nvPr/>
        </p:nvGrpSpPr>
        <p:grpSpPr>
          <a:xfrm>
            <a:off x="4215597" y="3546931"/>
            <a:ext cx="342882" cy="350068"/>
            <a:chOff x="3951850" y="2985350"/>
            <a:chExt cx="407950" cy="416500"/>
          </a:xfrm>
        </p:grpSpPr>
        <p:sp>
          <p:nvSpPr>
            <p:cNvPr id="508" name="Google Shape;508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8"/>
          <p:cNvGrpSpPr/>
          <p:nvPr/>
        </p:nvGrpSpPr>
        <p:grpSpPr>
          <a:xfrm>
            <a:off x="1372269" y="4136479"/>
            <a:ext cx="397136" cy="305017"/>
            <a:chOff x="568950" y="3686775"/>
            <a:chExt cx="472500" cy="362900"/>
          </a:xfrm>
        </p:grpSpPr>
        <p:sp>
          <p:nvSpPr>
            <p:cNvPr id="513" name="Google Shape;513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8"/>
          <p:cNvSpPr/>
          <p:nvPr/>
        </p:nvSpPr>
        <p:spPr>
          <a:xfrm>
            <a:off x="5949111" y="35296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8"/>
          <p:cNvGrpSpPr/>
          <p:nvPr/>
        </p:nvGrpSpPr>
        <p:grpSpPr>
          <a:xfrm>
            <a:off x="1940321" y="4162072"/>
            <a:ext cx="377700" cy="253852"/>
            <a:chOff x="1244800" y="3717225"/>
            <a:chExt cx="449375" cy="302025"/>
          </a:xfrm>
        </p:grpSpPr>
        <p:sp>
          <p:nvSpPr>
            <p:cNvPr id="518" name="Google Shape;518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8"/>
          <p:cNvGrpSpPr/>
          <p:nvPr/>
        </p:nvGrpSpPr>
        <p:grpSpPr>
          <a:xfrm>
            <a:off x="2510411" y="4142614"/>
            <a:ext cx="367467" cy="287115"/>
            <a:chOff x="1923075" y="3694075"/>
            <a:chExt cx="437200" cy="341600"/>
          </a:xfrm>
        </p:grpSpPr>
        <p:sp>
          <p:nvSpPr>
            <p:cNvPr id="525" name="Google Shape;525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8"/>
          <p:cNvGrpSpPr/>
          <p:nvPr/>
        </p:nvGrpSpPr>
        <p:grpSpPr>
          <a:xfrm>
            <a:off x="3078967" y="4138013"/>
            <a:ext cx="360301" cy="295814"/>
            <a:chOff x="2599525" y="3688600"/>
            <a:chExt cx="428675" cy="351950"/>
          </a:xfrm>
        </p:grpSpPr>
        <p:sp>
          <p:nvSpPr>
            <p:cNvPr id="535" name="Google Shape;535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661350" y="4117546"/>
            <a:ext cx="333700" cy="329077"/>
            <a:chOff x="3292425" y="3664250"/>
            <a:chExt cx="397025" cy="391525"/>
          </a:xfrm>
        </p:grpSpPr>
        <p:sp>
          <p:nvSpPr>
            <p:cNvPr id="539" name="Google Shape;539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8"/>
          <p:cNvGrpSpPr/>
          <p:nvPr/>
        </p:nvGrpSpPr>
        <p:grpSpPr>
          <a:xfrm>
            <a:off x="4199207" y="4160013"/>
            <a:ext cx="369526" cy="268183"/>
            <a:chOff x="3932350" y="3714775"/>
            <a:chExt cx="439650" cy="319075"/>
          </a:xfrm>
        </p:grpSpPr>
        <p:sp>
          <p:nvSpPr>
            <p:cNvPr id="543" name="Google Shape;543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4764191" y="4160013"/>
            <a:ext cx="369505" cy="268183"/>
            <a:chOff x="4604550" y="3714775"/>
            <a:chExt cx="439625" cy="319075"/>
          </a:xfrm>
        </p:grpSpPr>
        <p:sp>
          <p:nvSpPr>
            <p:cNvPr id="549" name="Google Shape;549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8"/>
          <p:cNvGrpSpPr/>
          <p:nvPr/>
        </p:nvGrpSpPr>
        <p:grpSpPr>
          <a:xfrm>
            <a:off x="5342476" y="4132381"/>
            <a:ext cx="353136" cy="313738"/>
            <a:chOff x="5292575" y="3681900"/>
            <a:chExt cx="420150" cy="373275"/>
          </a:xfrm>
        </p:grpSpPr>
        <p:sp>
          <p:nvSpPr>
            <p:cNvPr id="552" name="Google Shape;552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38"/>
          <p:cNvGrpSpPr/>
          <p:nvPr/>
        </p:nvGrpSpPr>
        <p:grpSpPr>
          <a:xfrm>
            <a:off x="5887498" y="4092458"/>
            <a:ext cx="393060" cy="393060"/>
            <a:chOff x="5941025" y="3634400"/>
            <a:chExt cx="467650" cy="467650"/>
          </a:xfrm>
        </p:grpSpPr>
        <p:sp>
          <p:nvSpPr>
            <p:cNvPr id="560" name="Google Shape;560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6477571" y="4117546"/>
            <a:ext cx="342882" cy="342903"/>
            <a:chOff x="6643075" y="3664250"/>
            <a:chExt cx="407950" cy="407975"/>
          </a:xfrm>
        </p:grpSpPr>
        <p:sp>
          <p:nvSpPr>
            <p:cNvPr id="567" name="Google Shape;567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8"/>
          <p:cNvGrpSpPr/>
          <p:nvPr/>
        </p:nvGrpSpPr>
        <p:grpSpPr>
          <a:xfrm>
            <a:off x="1378405" y="4668200"/>
            <a:ext cx="371564" cy="371543"/>
            <a:chOff x="576250" y="4319400"/>
            <a:chExt cx="442075" cy="442050"/>
          </a:xfrm>
        </p:grpSpPr>
        <p:sp>
          <p:nvSpPr>
            <p:cNvPr id="570" name="Google Shape;570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38"/>
          <p:cNvSpPr/>
          <p:nvPr/>
        </p:nvSpPr>
        <p:spPr>
          <a:xfrm>
            <a:off x="1928068" y="47404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8"/>
          <p:cNvSpPr/>
          <p:nvPr/>
        </p:nvSpPr>
        <p:spPr>
          <a:xfrm>
            <a:off x="4218791" y="46836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8"/>
          <p:cNvSpPr/>
          <p:nvPr/>
        </p:nvSpPr>
        <p:spPr>
          <a:xfrm>
            <a:off x="3653786" y="47051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8"/>
          <p:cNvSpPr/>
          <p:nvPr/>
        </p:nvSpPr>
        <p:spPr>
          <a:xfrm>
            <a:off x="4782263" y="46821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38"/>
          <p:cNvGrpSpPr/>
          <p:nvPr/>
        </p:nvGrpSpPr>
        <p:grpSpPr>
          <a:xfrm>
            <a:off x="5322010" y="4687132"/>
            <a:ext cx="394068" cy="325505"/>
            <a:chOff x="5268225" y="4341925"/>
            <a:chExt cx="468850" cy="387275"/>
          </a:xfrm>
        </p:grpSpPr>
        <p:sp>
          <p:nvSpPr>
            <p:cNvPr id="579" name="Google Shape;579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8"/>
          <p:cNvGrpSpPr/>
          <p:nvPr/>
        </p:nvGrpSpPr>
        <p:grpSpPr>
          <a:xfrm>
            <a:off x="5906956" y="4676899"/>
            <a:ext cx="354145" cy="354145"/>
            <a:chOff x="5964175" y="4329750"/>
            <a:chExt cx="421350" cy="421350"/>
          </a:xfrm>
        </p:grpSpPr>
        <p:sp>
          <p:nvSpPr>
            <p:cNvPr id="588" name="Google Shape;588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1942864" y="5241883"/>
            <a:ext cx="372594" cy="360301"/>
            <a:chOff x="1247825" y="5001950"/>
            <a:chExt cx="443300" cy="428675"/>
          </a:xfrm>
        </p:grpSpPr>
        <p:sp>
          <p:nvSpPr>
            <p:cNvPr id="591" name="Google Shape;591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2541110" y="5223960"/>
            <a:ext cx="306068" cy="389992"/>
            <a:chOff x="1959600" y="4980625"/>
            <a:chExt cx="364150" cy="464000"/>
          </a:xfrm>
        </p:grpSpPr>
        <p:sp>
          <p:nvSpPr>
            <p:cNvPr id="598" name="Google Shape;598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3083590" y="5238815"/>
            <a:ext cx="351077" cy="360806"/>
            <a:chOff x="2605025" y="4998300"/>
            <a:chExt cx="417700" cy="429275"/>
          </a:xfrm>
        </p:grpSpPr>
        <p:sp>
          <p:nvSpPr>
            <p:cNvPr id="606" name="Google Shape;606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38"/>
          <p:cNvGrpSpPr/>
          <p:nvPr/>
        </p:nvGrpSpPr>
        <p:grpSpPr>
          <a:xfrm>
            <a:off x="3614282" y="5241883"/>
            <a:ext cx="419662" cy="349543"/>
            <a:chOff x="3236425" y="5001950"/>
            <a:chExt cx="499300" cy="415875"/>
          </a:xfrm>
        </p:grpSpPr>
        <p:sp>
          <p:nvSpPr>
            <p:cNvPr id="610" name="Google Shape;610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38"/>
          <p:cNvGrpSpPr/>
          <p:nvPr/>
        </p:nvGrpSpPr>
        <p:grpSpPr>
          <a:xfrm>
            <a:off x="4229402" y="5223960"/>
            <a:ext cx="319369" cy="380263"/>
            <a:chOff x="3968275" y="4980625"/>
            <a:chExt cx="379975" cy="452425"/>
          </a:xfrm>
        </p:grpSpPr>
        <p:sp>
          <p:nvSpPr>
            <p:cNvPr id="617" name="Google Shape;617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8"/>
          <p:cNvGrpSpPr/>
          <p:nvPr/>
        </p:nvGrpSpPr>
        <p:grpSpPr>
          <a:xfrm>
            <a:off x="5884935" y="5308913"/>
            <a:ext cx="404323" cy="220085"/>
            <a:chOff x="5937975" y="5081700"/>
            <a:chExt cx="481050" cy="261850"/>
          </a:xfrm>
        </p:grpSpPr>
        <p:sp>
          <p:nvSpPr>
            <p:cNvPr id="621" name="Google Shape;621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8"/>
          <p:cNvGrpSpPr/>
          <p:nvPr/>
        </p:nvGrpSpPr>
        <p:grpSpPr>
          <a:xfrm>
            <a:off x="6503143" y="5266447"/>
            <a:ext cx="290183" cy="333678"/>
            <a:chOff x="6673500" y="5031175"/>
            <a:chExt cx="345250" cy="397000"/>
          </a:xfrm>
        </p:grpSpPr>
        <p:sp>
          <p:nvSpPr>
            <p:cNvPr id="625" name="Google Shape;625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8"/>
          <p:cNvGrpSpPr/>
          <p:nvPr/>
        </p:nvGrpSpPr>
        <p:grpSpPr>
          <a:xfrm>
            <a:off x="4195130" y="1291092"/>
            <a:ext cx="387933" cy="345971"/>
            <a:chOff x="3927500" y="301425"/>
            <a:chExt cx="461550" cy="411625"/>
          </a:xfrm>
        </p:grpSpPr>
        <p:sp>
          <p:nvSpPr>
            <p:cNvPr id="631" name="Google Shape;631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6482677" y="1297753"/>
            <a:ext cx="332670" cy="332670"/>
            <a:chOff x="6649150" y="309350"/>
            <a:chExt cx="395800" cy="395800"/>
          </a:xfrm>
        </p:grpSpPr>
        <p:sp>
          <p:nvSpPr>
            <p:cNvPr id="659" name="Google Shape;659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5915130" y="1305423"/>
            <a:ext cx="337797" cy="319873"/>
            <a:chOff x="5973900" y="318475"/>
            <a:chExt cx="401900" cy="380575"/>
          </a:xfrm>
        </p:grpSpPr>
        <p:sp>
          <p:nvSpPr>
            <p:cNvPr id="683" name="Google Shape;683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38"/>
          <p:cNvGrpSpPr/>
          <p:nvPr/>
        </p:nvGrpSpPr>
        <p:grpSpPr>
          <a:xfrm>
            <a:off x="1960283" y="1818716"/>
            <a:ext cx="342882" cy="418128"/>
            <a:chOff x="1268550" y="929175"/>
            <a:chExt cx="407950" cy="497475"/>
          </a:xfrm>
        </p:grpSpPr>
        <p:sp>
          <p:nvSpPr>
            <p:cNvPr id="698" name="Google Shape;698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8"/>
          <p:cNvGrpSpPr/>
          <p:nvPr/>
        </p:nvGrpSpPr>
        <p:grpSpPr>
          <a:xfrm>
            <a:off x="6446347" y="1834580"/>
            <a:ext cx="405331" cy="388962"/>
            <a:chOff x="6605925" y="948050"/>
            <a:chExt cx="482250" cy="462775"/>
          </a:xfrm>
        </p:grpSpPr>
        <p:sp>
          <p:nvSpPr>
            <p:cNvPr id="702" name="Google Shape;702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8"/>
          <p:cNvGrpSpPr/>
          <p:nvPr/>
        </p:nvGrpSpPr>
        <p:grpSpPr>
          <a:xfrm>
            <a:off x="6541029" y="2986549"/>
            <a:ext cx="215966" cy="342399"/>
            <a:chOff x="6718575" y="2318625"/>
            <a:chExt cx="256950" cy="407375"/>
          </a:xfrm>
        </p:grpSpPr>
        <p:sp>
          <p:nvSpPr>
            <p:cNvPr id="709" name="Google Shape;709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3642418" y="3613457"/>
            <a:ext cx="363369" cy="221115"/>
            <a:chOff x="3269900" y="3064500"/>
            <a:chExt cx="432325" cy="263075"/>
          </a:xfrm>
        </p:grpSpPr>
        <p:sp>
          <p:nvSpPr>
            <p:cNvPr id="718" name="Google Shape;718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8"/>
          <p:cNvGrpSpPr/>
          <p:nvPr/>
        </p:nvGrpSpPr>
        <p:grpSpPr>
          <a:xfrm>
            <a:off x="6516444" y="3545901"/>
            <a:ext cx="265115" cy="372594"/>
            <a:chOff x="6689325" y="2984125"/>
            <a:chExt cx="315425" cy="443300"/>
          </a:xfrm>
        </p:grpSpPr>
        <p:sp>
          <p:nvSpPr>
            <p:cNvPr id="722" name="Google Shape;722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8"/>
          <p:cNvGrpSpPr/>
          <p:nvPr/>
        </p:nvGrpSpPr>
        <p:grpSpPr>
          <a:xfrm>
            <a:off x="2565170" y="4640569"/>
            <a:ext cx="256416" cy="414535"/>
            <a:chOff x="1988225" y="4286525"/>
            <a:chExt cx="305075" cy="493200"/>
          </a:xfrm>
        </p:grpSpPr>
        <p:sp>
          <p:nvSpPr>
            <p:cNvPr id="728" name="Google Shape;728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8"/>
          <p:cNvGrpSpPr/>
          <p:nvPr/>
        </p:nvGrpSpPr>
        <p:grpSpPr>
          <a:xfrm>
            <a:off x="3109162" y="4669734"/>
            <a:ext cx="309640" cy="392030"/>
            <a:chOff x="2635450" y="4321225"/>
            <a:chExt cx="368400" cy="466425"/>
          </a:xfrm>
        </p:grpSpPr>
        <p:sp>
          <p:nvSpPr>
            <p:cNvPr id="736" name="Google Shape;736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8"/>
          <p:cNvGrpSpPr/>
          <p:nvPr/>
        </p:nvGrpSpPr>
        <p:grpSpPr>
          <a:xfrm>
            <a:off x="6477571" y="4660005"/>
            <a:ext cx="342882" cy="383835"/>
            <a:chOff x="6643075" y="4309650"/>
            <a:chExt cx="407950" cy="456675"/>
          </a:xfrm>
        </p:grpSpPr>
        <p:sp>
          <p:nvSpPr>
            <p:cNvPr id="743" name="Google Shape;743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8"/>
          <p:cNvGrpSpPr/>
          <p:nvPr/>
        </p:nvGrpSpPr>
        <p:grpSpPr>
          <a:xfrm>
            <a:off x="5292844" y="5201960"/>
            <a:ext cx="452420" cy="433992"/>
            <a:chOff x="5233525" y="4954450"/>
            <a:chExt cx="538275" cy="516350"/>
          </a:xfrm>
        </p:grpSpPr>
        <p:sp>
          <p:nvSpPr>
            <p:cNvPr id="753" name="Google Shape;753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4723763" y="5209629"/>
            <a:ext cx="460615" cy="418653"/>
            <a:chOff x="4556450" y="4963575"/>
            <a:chExt cx="548025" cy="498100"/>
          </a:xfrm>
        </p:grpSpPr>
        <p:sp>
          <p:nvSpPr>
            <p:cNvPr id="765" name="Google Shape;765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8"/>
          <p:cNvGrpSpPr/>
          <p:nvPr/>
        </p:nvGrpSpPr>
        <p:grpSpPr>
          <a:xfrm>
            <a:off x="1341045" y="5300214"/>
            <a:ext cx="445255" cy="246182"/>
            <a:chOff x="531800" y="5071350"/>
            <a:chExt cx="529750" cy="292900"/>
          </a:xfrm>
        </p:grpSpPr>
        <p:sp>
          <p:nvSpPr>
            <p:cNvPr id="771" name="Google Shape;771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3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Business Problem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AA1DFD-C6E1-7147-8E82-E10E97D0FF58}"/>
              </a:ext>
            </a:extLst>
          </p:cNvPr>
          <p:cNvSpPr txBox="1"/>
          <p:nvPr/>
        </p:nvSpPr>
        <p:spPr>
          <a:xfrm>
            <a:off x="6327332" y="1805919"/>
            <a:ext cx="1511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day-ahead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grpSp>
        <p:nvGrpSpPr>
          <p:cNvPr id="23" name="Google Shape;708;p38">
            <a:extLst>
              <a:ext uri="{FF2B5EF4-FFF2-40B4-BE49-F238E27FC236}">
                <a16:creationId xmlns:a16="http://schemas.microsoft.com/office/drawing/2014/main" id="{8B3FB725-EBE9-244E-B18F-B38D29C556AA}"/>
              </a:ext>
            </a:extLst>
          </p:cNvPr>
          <p:cNvGrpSpPr/>
          <p:nvPr/>
        </p:nvGrpSpPr>
        <p:grpSpPr>
          <a:xfrm>
            <a:off x="4123978" y="1658952"/>
            <a:ext cx="550689" cy="919392"/>
            <a:chOff x="6718575" y="2318625"/>
            <a:chExt cx="256950" cy="407375"/>
          </a:xfrm>
          <a:solidFill>
            <a:srgbClr val="FFFF00"/>
          </a:solidFill>
        </p:grpSpPr>
        <p:sp>
          <p:nvSpPr>
            <p:cNvPr id="24" name="Google Shape;709;p38">
              <a:extLst>
                <a:ext uri="{FF2B5EF4-FFF2-40B4-BE49-F238E27FC236}">
                  <a16:creationId xmlns:a16="http://schemas.microsoft.com/office/drawing/2014/main" id="{8D06E054-BF41-5546-B400-56096C5FB314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0;p38">
              <a:extLst>
                <a:ext uri="{FF2B5EF4-FFF2-40B4-BE49-F238E27FC236}">
                  <a16:creationId xmlns:a16="http://schemas.microsoft.com/office/drawing/2014/main" id="{3FF69630-65B7-E542-B83D-0347BD1B80B9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1;p38">
              <a:extLst>
                <a:ext uri="{FF2B5EF4-FFF2-40B4-BE49-F238E27FC236}">
                  <a16:creationId xmlns:a16="http://schemas.microsoft.com/office/drawing/2014/main" id="{FAA99AD2-C8DD-E14A-8DD2-AC7ABAAF1E2C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2;p38">
              <a:extLst>
                <a:ext uri="{FF2B5EF4-FFF2-40B4-BE49-F238E27FC236}">
                  <a16:creationId xmlns:a16="http://schemas.microsoft.com/office/drawing/2014/main" id="{F6C57C63-F7D2-7F4A-9915-FECAC6385C0D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3;p38">
              <a:extLst>
                <a:ext uri="{FF2B5EF4-FFF2-40B4-BE49-F238E27FC236}">
                  <a16:creationId xmlns:a16="http://schemas.microsoft.com/office/drawing/2014/main" id="{B49BAAAE-BD35-854E-97D9-55EFA37A3460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4;p38">
              <a:extLst>
                <a:ext uri="{FF2B5EF4-FFF2-40B4-BE49-F238E27FC236}">
                  <a16:creationId xmlns:a16="http://schemas.microsoft.com/office/drawing/2014/main" id="{579AE5DC-9CD4-9340-B657-21ABF33C2E89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5;p38">
              <a:extLst>
                <a:ext uri="{FF2B5EF4-FFF2-40B4-BE49-F238E27FC236}">
                  <a16:creationId xmlns:a16="http://schemas.microsoft.com/office/drawing/2014/main" id="{958365A4-A716-0C47-A46F-E78373F7DC5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6;p38">
              <a:extLst>
                <a:ext uri="{FF2B5EF4-FFF2-40B4-BE49-F238E27FC236}">
                  <a16:creationId xmlns:a16="http://schemas.microsoft.com/office/drawing/2014/main" id="{5B62CA4C-527E-B348-9C25-D11F82CFEFD7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94B5EB9B-6BF2-1248-B0A9-93D9AACBD5C8}"/>
              </a:ext>
            </a:extLst>
          </p:cNvPr>
          <p:cNvSpPr txBox="1"/>
          <p:nvPr/>
        </p:nvSpPr>
        <p:spPr>
          <a:xfrm>
            <a:off x="1268915" y="1805919"/>
            <a:ext cx="1185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intraday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sp>
        <p:nvSpPr>
          <p:cNvPr id="34" name="Pfeil nach rechts 33">
            <a:extLst>
              <a:ext uri="{FF2B5EF4-FFF2-40B4-BE49-F238E27FC236}">
                <a16:creationId xmlns:a16="http://schemas.microsoft.com/office/drawing/2014/main" id="{28A3C027-6F13-D248-BBE8-577FB657DCDF}"/>
              </a:ext>
            </a:extLst>
          </p:cNvPr>
          <p:cNvSpPr/>
          <p:nvPr/>
        </p:nvSpPr>
        <p:spPr>
          <a:xfrm>
            <a:off x="5085339" y="1860970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5B4CF8BF-9738-7C42-9E60-CE0036A6D385}"/>
              </a:ext>
            </a:extLst>
          </p:cNvPr>
          <p:cNvSpPr/>
          <p:nvPr/>
        </p:nvSpPr>
        <p:spPr>
          <a:xfrm rot="10800000">
            <a:off x="2649728" y="1864439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8" name="Google Shape;174;p24">
            <a:extLst>
              <a:ext uri="{FF2B5EF4-FFF2-40B4-BE49-F238E27FC236}">
                <a16:creationId xmlns:a16="http://schemas.microsoft.com/office/drawing/2014/main" id="{62F96C03-BC51-7743-86F1-1BED43287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226398"/>
              </p:ext>
            </p:extLst>
          </p:nvPr>
        </p:nvGraphicFramePr>
        <p:xfrm>
          <a:off x="1268915" y="3282883"/>
          <a:ext cx="7263525" cy="2557725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56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Client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Electricity trading company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Problem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Turnover for sold electricity on sequential markets is not optimal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Goal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Maximize price for traded electricity by splitting </a:t>
                      </a:r>
                      <a:r>
                        <a:rPr lang="en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the sales between the sequential short-term markets more effectively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7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Google Shape;137;p20">
            <a:extLst>
              <a:ext uri="{FF2B5EF4-FFF2-40B4-BE49-F238E27FC236}">
                <a16:creationId xmlns:a16="http://schemas.microsoft.com/office/drawing/2014/main" id="{573493D5-D695-6D41-BD2F-E6519EA658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2102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Explanative mode </a:t>
            </a:r>
            <a:r>
              <a:rPr lang="en-US" sz="2000" dirty="0"/>
              <a:t>(supervised): </a:t>
            </a:r>
          </a:p>
          <a:p>
            <a:pPr marL="0" lvl="0" indent="0">
              <a:buNone/>
            </a:pPr>
            <a:r>
              <a:rPr lang="en-US" sz="2000" dirty="0"/>
              <a:t>     Relationship between the price for both auctions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Predictive model</a:t>
            </a:r>
            <a:r>
              <a:rPr lang="en-US" sz="2000" dirty="0"/>
              <a:t> (supervised): </a:t>
            </a:r>
          </a:p>
          <a:p>
            <a:pPr marL="0" lvl="0" indent="0">
              <a:buNone/>
            </a:pPr>
            <a:r>
              <a:rPr lang="en-US" sz="2000" dirty="0"/>
              <a:t>     Forecast for the direction of price differences</a:t>
            </a: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60C95E9F-1F04-A846-9FB2-2E93C9466606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de-DE" sz="2400" dirty="0"/>
              <a:t>Data Mining Problem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FCF585D-8582-FD42-B3C5-83F8F9B732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14"/>
          <a:stretch/>
        </p:blipFill>
        <p:spPr>
          <a:xfrm>
            <a:off x="1871700" y="2636912"/>
            <a:ext cx="5688632" cy="388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1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4"/>
          <p:cNvGraphicFramePr/>
          <p:nvPr>
            <p:extLst>
              <p:ext uri="{D42A27DB-BD31-4B8C-83A1-F6EECF244321}">
                <p14:modId xmlns:p14="http://schemas.microsoft.com/office/powerpoint/2010/main" val="1980390154"/>
              </p:ext>
            </p:extLst>
          </p:nvPr>
        </p:nvGraphicFramePr>
        <p:xfrm>
          <a:off x="1235445" y="1424925"/>
          <a:ext cx="7513019" cy="3760024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127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14815886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899"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datetime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price_dayahead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 err="1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consumption_dayahead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2016-01-01 06:00:00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8.53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332.3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15.86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11448.6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01:30:00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11.0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359.3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16.57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11591.2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10:30:00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17.35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205.7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13998.2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11:15:00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178.7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25.05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14276.0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39285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2016-01-05 07:15:00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37.46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274.5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38.32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13842.7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832939"/>
                  </a:ext>
                </a:extLst>
              </a:tr>
            </a:tbl>
          </a:graphicData>
        </a:graphic>
      </p:graphicFrame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Description</a:t>
            </a:r>
            <a:endParaRPr lang="de-DE" sz="24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FED957-448D-814D-803B-7B616E435308}"/>
              </a:ext>
            </a:extLst>
          </p:cNvPr>
          <p:cNvSpPr/>
          <p:nvPr/>
        </p:nvSpPr>
        <p:spPr>
          <a:xfrm>
            <a:off x="1165475" y="5477016"/>
            <a:ext cx="66489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70176 instances during the years 2016 and 2017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15-minute intervals for intraday auctions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 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 hourly intervals for day-ahead auctions</a:t>
            </a:r>
            <a:endParaRPr lang="de-DE" sz="2000" dirty="0">
              <a:solidFill>
                <a:schemeClr val="bg1"/>
              </a:solidFill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2820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Preparation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BAF922-51B4-EC47-917E-0155A67EB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1" t="12064" r="-1"/>
          <a:stretch/>
        </p:blipFill>
        <p:spPr>
          <a:xfrm>
            <a:off x="5220399" y="1808761"/>
            <a:ext cx="3649442" cy="2534337"/>
          </a:xfrm>
          <a:prstGeom prst="rect">
            <a:avLst/>
          </a:prstGeom>
        </p:spPr>
      </p:pic>
      <p:grpSp>
        <p:nvGrpSpPr>
          <p:cNvPr id="23" name="Google Shape;682;p38">
            <a:extLst>
              <a:ext uri="{FF2B5EF4-FFF2-40B4-BE49-F238E27FC236}">
                <a16:creationId xmlns:a16="http://schemas.microsoft.com/office/drawing/2014/main" id="{C89954F4-39F3-3F4D-984D-A36D664D9B04}"/>
              </a:ext>
            </a:extLst>
          </p:cNvPr>
          <p:cNvGrpSpPr/>
          <p:nvPr/>
        </p:nvGrpSpPr>
        <p:grpSpPr>
          <a:xfrm>
            <a:off x="2439405" y="4941169"/>
            <a:ext cx="1340508" cy="1223026"/>
            <a:chOff x="5973900" y="318475"/>
            <a:chExt cx="401900" cy="380575"/>
          </a:xfrm>
        </p:grpSpPr>
        <p:sp>
          <p:nvSpPr>
            <p:cNvPr id="24" name="Google Shape;683;p38">
              <a:extLst>
                <a:ext uri="{FF2B5EF4-FFF2-40B4-BE49-F238E27FC236}">
                  <a16:creationId xmlns:a16="http://schemas.microsoft.com/office/drawing/2014/main" id="{86997ADE-1D94-5B4D-957D-4A385C94CAED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4;p38">
              <a:extLst>
                <a:ext uri="{FF2B5EF4-FFF2-40B4-BE49-F238E27FC236}">
                  <a16:creationId xmlns:a16="http://schemas.microsoft.com/office/drawing/2014/main" id="{77DD9F8B-97F9-D24F-B63C-0073129C8FE0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5;p38">
              <a:extLst>
                <a:ext uri="{FF2B5EF4-FFF2-40B4-BE49-F238E27FC236}">
                  <a16:creationId xmlns:a16="http://schemas.microsoft.com/office/drawing/2014/main" id="{32C86DD4-94CA-E34C-9F20-928A93EF1F48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6;p38">
              <a:extLst>
                <a:ext uri="{FF2B5EF4-FFF2-40B4-BE49-F238E27FC236}">
                  <a16:creationId xmlns:a16="http://schemas.microsoft.com/office/drawing/2014/main" id="{4745D9FB-19E6-BA46-89A0-434C2B0527A2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7;p38">
              <a:extLst>
                <a:ext uri="{FF2B5EF4-FFF2-40B4-BE49-F238E27FC236}">
                  <a16:creationId xmlns:a16="http://schemas.microsoft.com/office/drawing/2014/main" id="{51D00ABA-B198-104F-BFD9-7ACC0C8ABB28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8;p38">
              <a:extLst>
                <a:ext uri="{FF2B5EF4-FFF2-40B4-BE49-F238E27FC236}">
                  <a16:creationId xmlns:a16="http://schemas.microsoft.com/office/drawing/2014/main" id="{096EC638-633D-7A43-9430-77CE888FD248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;p38">
              <a:extLst>
                <a:ext uri="{FF2B5EF4-FFF2-40B4-BE49-F238E27FC236}">
                  <a16:creationId xmlns:a16="http://schemas.microsoft.com/office/drawing/2014/main" id="{CB8FCEAC-9A61-6F43-A9A3-74D707093526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0;p38">
              <a:extLst>
                <a:ext uri="{FF2B5EF4-FFF2-40B4-BE49-F238E27FC236}">
                  <a16:creationId xmlns:a16="http://schemas.microsoft.com/office/drawing/2014/main" id="{2175F1CD-ADF4-4B47-A1A1-CF6168E46610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1;p38">
              <a:extLst>
                <a:ext uri="{FF2B5EF4-FFF2-40B4-BE49-F238E27FC236}">
                  <a16:creationId xmlns:a16="http://schemas.microsoft.com/office/drawing/2014/main" id="{45147C6A-9EAD-EC4F-9242-526E55088C6D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92;p38">
              <a:extLst>
                <a:ext uri="{FF2B5EF4-FFF2-40B4-BE49-F238E27FC236}">
                  <a16:creationId xmlns:a16="http://schemas.microsoft.com/office/drawing/2014/main" id="{BEE33848-7C00-FB42-B2CD-521F05C2B64C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3;p38">
              <a:extLst>
                <a:ext uri="{FF2B5EF4-FFF2-40B4-BE49-F238E27FC236}">
                  <a16:creationId xmlns:a16="http://schemas.microsoft.com/office/drawing/2014/main" id="{608DC068-8DA7-4A47-A1B4-11E16E2D5D07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4;p38">
              <a:extLst>
                <a:ext uri="{FF2B5EF4-FFF2-40B4-BE49-F238E27FC236}">
                  <a16:creationId xmlns:a16="http://schemas.microsoft.com/office/drawing/2014/main" id="{15C32EEF-12D5-4B4C-8000-F8FDF8B113C3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5;p38">
              <a:extLst>
                <a:ext uri="{FF2B5EF4-FFF2-40B4-BE49-F238E27FC236}">
                  <a16:creationId xmlns:a16="http://schemas.microsoft.com/office/drawing/2014/main" id="{1F7D9C70-6E2E-EA49-8C67-B892768EF07E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6;p38">
              <a:extLst>
                <a:ext uri="{FF2B5EF4-FFF2-40B4-BE49-F238E27FC236}">
                  <a16:creationId xmlns:a16="http://schemas.microsoft.com/office/drawing/2014/main" id="{051AEFE7-EAF6-594B-AD1E-0B1E6F6A2E45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/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elle 39">
            <a:extLst>
              <a:ext uri="{FF2B5EF4-FFF2-40B4-BE49-F238E27FC236}">
                <a16:creationId xmlns:a16="http://schemas.microsoft.com/office/drawing/2014/main" id="{E98D5E2F-8DE6-7A46-88BF-813658132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6599"/>
              </p:ext>
            </p:extLst>
          </p:nvPr>
        </p:nvGraphicFramePr>
        <p:xfrm>
          <a:off x="1275498" y="1321871"/>
          <a:ext cx="7400862" cy="5205000"/>
        </p:xfrm>
        <a:graphic>
          <a:graphicData uri="http://schemas.openxmlformats.org/drawingml/2006/table">
            <a:tbl>
              <a:tblPr firstRow="1" bandRow="1">
                <a:tableStyleId>{3CB7986B-AABD-43F1-97A2-5042424439FD}</a:tableStyleId>
              </a:tblPr>
              <a:tblGrid>
                <a:gridCol w="3700431">
                  <a:extLst>
                    <a:ext uri="{9D8B030D-6E8A-4147-A177-3AD203B41FA5}">
                      <a16:colId xmlns:a16="http://schemas.microsoft.com/office/drawing/2014/main" val="3571940776"/>
                    </a:ext>
                  </a:extLst>
                </a:gridCol>
                <a:gridCol w="3700431">
                  <a:extLst>
                    <a:ext uri="{9D8B030D-6E8A-4147-A177-3AD203B41FA5}">
                      <a16:colId xmlns:a16="http://schemas.microsoft.com/office/drawing/2014/main" val="1929776633"/>
                    </a:ext>
                  </a:extLst>
                </a:gridCol>
              </a:tblGrid>
              <a:tr h="3124314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weather</a:t>
                      </a:r>
                    </a:p>
                    <a:p>
                      <a:r>
                        <a:rPr lang="en-US" sz="5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average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maximum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minimum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freezing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icy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rain volume in mm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rainy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daily sunshine hours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monthly wind speed in km/h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snow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the daily snowfall in cm</a:t>
                      </a:r>
                      <a:r>
                        <a:rPr kumimoji="0" lang="de-DE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market participants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801498"/>
                  </a:ext>
                </a:extLst>
              </a:tr>
              <a:tr h="2080686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holidays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price premium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94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8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To-Do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137;p20">
            <a:extLst>
              <a:ext uri="{FF2B5EF4-FFF2-40B4-BE49-F238E27FC236}">
                <a16:creationId xmlns:a16="http://schemas.microsoft.com/office/drawing/2014/main" id="{9DA47A72-03EC-434C-A398-B92048E445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000" dirty="0"/>
              <a:t>4. Data description (what is a row? Output and input variables; partitioning)</a:t>
            </a:r>
          </a:p>
          <a:p>
            <a:pPr marL="0" lvl="0" indent="0">
              <a:buNone/>
            </a:pPr>
            <a:r>
              <a:rPr lang="en" sz="2000" dirty="0"/>
              <a:t>5. Methods (methods, relevant outputs)</a:t>
            </a:r>
          </a:p>
          <a:p>
            <a:pPr marL="0" lvl="0" indent="0">
              <a:buNone/>
            </a:pPr>
            <a:r>
              <a:rPr lang="en" sz="2000" dirty="0"/>
              <a:t>6. Evaluation (metrics of interest, benchmark, comparison)</a:t>
            </a:r>
          </a:p>
          <a:p>
            <a:pPr marL="0" lvl="0" indent="0">
              <a:buNone/>
            </a:pPr>
            <a:r>
              <a:rPr lang="en" sz="2000" dirty="0"/>
              <a:t>7. Recommendations (what should the client be aware of? problems you encountered, suggestions for future data collection or analysis, etc.)</a:t>
            </a:r>
          </a:p>
          <a:p>
            <a:pPr marL="0" lvl="0" indent="0">
              <a:buNone/>
            </a:pPr>
            <a:endParaRPr lang="e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A71118D-CE8F-9C49-998B-F2CBC311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41962"/>
            <a:ext cx="7113369" cy="607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4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3DF33D-648C-2B4A-A390-2B0CF197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17" y="1646802"/>
            <a:ext cx="7824495" cy="35643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940200"/>
            <a:ext cx="70971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---</a:t>
            </a:r>
            <a:endParaRPr sz="4800" b="1" dirty="0"/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1957947"/>
            <a:ext cx="70971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…</a:t>
            </a:r>
            <a:endParaRPr sz="2400"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4445404"/>
            <a:ext cx="70971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---</a:t>
            </a:r>
            <a:endParaRPr sz="4800" b="1"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5463150"/>
            <a:ext cx="70971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…</a:t>
            </a:r>
            <a:endParaRPr sz="2400"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2692802"/>
            <a:ext cx="70971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---</a:t>
            </a:r>
            <a:endParaRPr sz="4800" b="1"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3710548"/>
            <a:ext cx="70971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…</a:t>
            </a:r>
            <a:endParaRPr sz="2400" dirty="0"/>
          </a:p>
        </p:txBody>
      </p:sp>
      <p:sp>
        <p:nvSpPr>
          <p:cNvPr id="219" name="Google Shape;219;p27"/>
          <p:cNvSpPr/>
          <p:nvPr/>
        </p:nvSpPr>
        <p:spPr>
          <a:xfrm>
            <a:off x="808650" y="5091713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808650" y="1576088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Macintosh PowerPoint</Application>
  <PresentationFormat>Bildschirmpräsentation (4:3)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Courier New</vt:lpstr>
      <vt:lpstr>Quicksand</vt:lpstr>
      <vt:lpstr>Eleanor template</vt:lpstr>
      <vt:lpstr>Price Premiums in Sequential Electricity Markets</vt:lpstr>
      <vt:lpstr>Business Problem</vt:lpstr>
      <vt:lpstr>PowerPoint-Präsentation</vt:lpstr>
      <vt:lpstr>PowerPoint-Präsentation</vt:lpstr>
      <vt:lpstr>PowerPoint-Präsentation</vt:lpstr>
      <vt:lpstr>To-Do</vt:lpstr>
      <vt:lpstr>PowerPoint-Präsentation</vt:lpstr>
      <vt:lpstr>PowerPoint-Präsentation</vt:lpstr>
      <vt:lpstr>---</vt:lpstr>
      <vt:lpstr>PowerPoint-Präsentation</vt:lpstr>
      <vt:lpstr>Thanks!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Kim Ferres</cp:lastModifiedBy>
  <cp:revision>40</cp:revision>
  <dcterms:modified xsi:type="dcterms:W3CDTF">2019-01-18T16:02:45Z</dcterms:modified>
</cp:coreProperties>
</file>