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3C"/>
    <a:srgbClr val="17254F"/>
    <a:srgbClr val="F32639"/>
    <a:srgbClr val="3695CF"/>
    <a:srgbClr val="EC4A85"/>
    <a:srgbClr val="71CBCC"/>
    <a:srgbClr val="CBCBC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1"/>
    <p:restoredTop sz="94803"/>
  </p:normalViewPr>
  <p:slideViewPr>
    <p:cSldViewPr snapToGrid="0" snapToObjects="1" showGuides="1">
      <p:cViewPr varScale="1">
        <p:scale>
          <a:sx n="105" d="100"/>
          <a:sy n="105" d="100"/>
        </p:scale>
        <p:origin x="654" y="114"/>
      </p:cViewPr>
      <p:guideLst>
        <p:guide orient="horz" pos="1026"/>
        <p:guide pos="166"/>
        <p:guide pos="390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-5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7C8E-973B-604C-98B3-C108EDD824E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4FD41-3AA4-DE43-BA2D-50779E94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CCA7-74C4-4B1F-9E7A-5AB962321C73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AD8-4040-4776-983B-F8E44B315BE3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524B-ABD9-428E-8E42-A813898BD7F0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433-7EF3-4164-B006-07B178ED1D25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791F-F57C-4D78-871B-34F8548972D3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F8F-F7DF-47D8-92D2-15C72408B318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0E56-73D7-4EE4-940C-1B486DAA2B38}" type="datetime1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DF0E-785A-4CAA-A64E-2554B051B9EA}" type="datetime1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3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35A6-FFF6-4606-B903-D98B56F27A98}" type="datetime1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66C-F68A-4D1F-945D-F92C824EBE3E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CDC-4A3F-4AFE-9860-B3C8962AA1B9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F019-270E-40DE-842C-61D70997EE67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550E-C693-DD42-8CEE-208697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twschallenge2020/shared_invite/zt-j5sm0s44-L5fwE2dcJL4OdUy9n2DKK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3A997-EB95-8F4E-864B-2710938E4B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48139" y="3808359"/>
            <a:ext cx="8038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RW DIN Demi" panose="00000700000000000000" pitchFamily="50" charset="0"/>
                <a:cs typeface="Calibri" panose="020F0502020204030204" pitchFamily="34" charset="0"/>
              </a:rPr>
              <a:t>Australia Sports Tech Week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URW DIN Demi" panose="00000700000000000000" pitchFamily="50" charset="0"/>
                <a:cs typeface="Calibri" panose="020F0502020204030204" pitchFamily="34" charset="0"/>
              </a:rPr>
              <a:t>Hackathon Information Pack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A23947-DF9E-3D45-93A0-6BC26E86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20900"/>
            <a:ext cx="8369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3DC770-384A-534E-8DE7-539B9B8DAC2D}"/>
              </a:ext>
            </a:extLst>
          </p:cNvPr>
          <p:cNvSpPr/>
          <p:nvPr/>
        </p:nvSpPr>
        <p:spPr>
          <a:xfrm>
            <a:off x="0" y="6326187"/>
            <a:ext cx="12192000" cy="53181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5B33C-619F-A844-9316-87F50237BA56}"/>
              </a:ext>
            </a:extLst>
          </p:cNvPr>
          <p:cNvSpPr/>
          <p:nvPr/>
        </p:nvSpPr>
        <p:spPr>
          <a:xfrm>
            <a:off x="0" y="1"/>
            <a:ext cx="12192000" cy="131605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3078DD4-2D3C-4A9B-ACCA-326FDF66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700" y="6326187"/>
            <a:ext cx="2743200" cy="365125"/>
          </a:xfrm>
        </p:spPr>
        <p:txBody>
          <a:bodyPr/>
          <a:lstStyle/>
          <a:p>
            <a:fld id="{BD19550E-C693-DD42-8CEE-208697A0103F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73EC-157C-41C2-A2E6-2A93530E3007}"/>
              </a:ext>
            </a:extLst>
          </p:cNvPr>
          <p:cNvSpPr txBox="1"/>
          <p:nvPr/>
        </p:nvSpPr>
        <p:spPr>
          <a:xfrm>
            <a:off x="6381433" y="280043"/>
            <a:ext cx="554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URW DIN" pitchFamily="2" charset="77"/>
              </a:rPr>
              <a:t>Welcome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7E5-D29A-4763-9A92-7C7D7772029E}"/>
              </a:ext>
            </a:extLst>
          </p:cNvPr>
          <p:cNvSpPr/>
          <p:nvPr/>
        </p:nvSpPr>
        <p:spPr>
          <a:xfrm>
            <a:off x="263525" y="6363888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err="1">
                <a:solidFill>
                  <a:schemeClr val="bg1"/>
                </a:solidFill>
                <a:latin typeface="URW DIN" pitchFamily="2" charset="77"/>
              </a:rPr>
              <a:t>sportstechworldseries.com</a:t>
            </a:r>
            <a:endParaRPr lang="en-AU" sz="1200" dirty="0">
              <a:solidFill>
                <a:schemeClr val="bg1"/>
              </a:solidFill>
              <a:latin typeface="URW DIN" pitchFamily="2" charset="77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5A819270-37B2-7A42-A27B-22ECA3083209}"/>
              </a:ext>
            </a:extLst>
          </p:cNvPr>
          <p:cNvSpPr txBox="1">
            <a:spLocks/>
          </p:cNvSpPr>
          <p:nvPr/>
        </p:nvSpPr>
        <p:spPr>
          <a:xfrm>
            <a:off x="809348" y="2325497"/>
            <a:ext cx="10573304" cy="274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500" b="1" dirty="0">
                <a:latin typeface="URW DIN" pitchFamily="2" charset="77"/>
              </a:rPr>
              <a:t>The Passion of Sports and The Power of Technology</a:t>
            </a:r>
          </a:p>
          <a:p>
            <a:endParaRPr lang="en-AU" dirty="0">
              <a:latin typeface="URW DIN" pitchFamily="2" charset="77"/>
            </a:endParaRPr>
          </a:p>
          <a:p>
            <a:r>
              <a:rPr lang="en-AU" dirty="0">
                <a:latin typeface="URW DIN" pitchFamily="2" charset="77"/>
              </a:rPr>
              <a:t>The Sports Tech World Series (STWS) Challenge Australia 2020 is a 2-day hackathon to celebrate innovation in Sports Analytics, and Sports Data. Hosted virtually, the event is a fun, innovative competition for top professionals, academics, and university students to collaborate and showcase creativity, and passion for innovation in sports analytics &amp; data. </a:t>
            </a:r>
            <a:endParaRPr lang="en-US" dirty="0">
              <a:latin typeface="URW DIN" pitchFamily="2" charset="77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F4CCC-3C79-874B-BBF9-6CAF3A0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92199"/>
            <a:ext cx="3573537" cy="5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3DC770-384A-534E-8DE7-539B9B8DAC2D}"/>
              </a:ext>
            </a:extLst>
          </p:cNvPr>
          <p:cNvSpPr/>
          <p:nvPr/>
        </p:nvSpPr>
        <p:spPr>
          <a:xfrm>
            <a:off x="0" y="6326187"/>
            <a:ext cx="12192000" cy="53181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5B33C-619F-A844-9316-87F50237BA56}"/>
              </a:ext>
            </a:extLst>
          </p:cNvPr>
          <p:cNvSpPr/>
          <p:nvPr/>
        </p:nvSpPr>
        <p:spPr>
          <a:xfrm>
            <a:off x="0" y="1"/>
            <a:ext cx="12192000" cy="131605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3078DD4-2D3C-4A9B-ACCA-326FDF66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700" y="6326187"/>
            <a:ext cx="2743200" cy="365125"/>
          </a:xfrm>
        </p:spPr>
        <p:txBody>
          <a:bodyPr/>
          <a:lstStyle/>
          <a:p>
            <a:fld id="{BD19550E-C693-DD42-8CEE-208697A0103F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73EC-157C-41C2-A2E6-2A93530E3007}"/>
              </a:ext>
            </a:extLst>
          </p:cNvPr>
          <p:cNvSpPr txBox="1"/>
          <p:nvPr/>
        </p:nvSpPr>
        <p:spPr>
          <a:xfrm>
            <a:off x="6381433" y="280043"/>
            <a:ext cx="554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URW DIN" pitchFamily="2" charset="77"/>
              </a:rPr>
              <a:t>Partners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7E5-D29A-4763-9A92-7C7D7772029E}"/>
              </a:ext>
            </a:extLst>
          </p:cNvPr>
          <p:cNvSpPr/>
          <p:nvPr/>
        </p:nvSpPr>
        <p:spPr>
          <a:xfrm>
            <a:off x="263525" y="6363888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err="1">
                <a:solidFill>
                  <a:schemeClr val="bg1"/>
                </a:solidFill>
                <a:latin typeface="URW DIN" pitchFamily="2" charset="77"/>
              </a:rPr>
              <a:t>sportstechworldseries.com</a:t>
            </a:r>
            <a:endParaRPr lang="en-AU" sz="1200" dirty="0">
              <a:solidFill>
                <a:schemeClr val="bg1"/>
              </a:solidFill>
              <a:latin typeface="URW DIN" pitchFamily="2" charset="77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F4CCC-3C79-874B-BBF9-6CAF3A0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92199"/>
            <a:ext cx="3573537" cy="558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FDE9F-F606-E84E-A32D-9E62EF45AB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10" y="2752551"/>
            <a:ext cx="3557671" cy="1821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3B5AD-D913-884C-BA1F-D0ED556DCFD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0354" y="2752551"/>
            <a:ext cx="3149315" cy="1975479"/>
          </a:xfrm>
          <a:prstGeom prst="rect">
            <a:avLst/>
          </a:prstGeom>
        </p:spPr>
      </p:pic>
      <p:pic>
        <p:nvPicPr>
          <p:cNvPr id="1026" name="Picture 2" descr="XFL Keeps Score with Champion Data - XFL News @ XFLBoard.com">
            <a:extLst>
              <a:ext uri="{FF2B5EF4-FFF2-40B4-BE49-F238E27FC236}">
                <a16:creationId xmlns:a16="http://schemas.microsoft.com/office/drawing/2014/main" id="{E2B8B00B-6556-094B-88E9-A6E5B6D1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66" y="3160812"/>
            <a:ext cx="2921767" cy="11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3DC770-384A-534E-8DE7-539B9B8DAC2D}"/>
              </a:ext>
            </a:extLst>
          </p:cNvPr>
          <p:cNvSpPr/>
          <p:nvPr/>
        </p:nvSpPr>
        <p:spPr>
          <a:xfrm>
            <a:off x="0" y="6326187"/>
            <a:ext cx="12192000" cy="53181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5B33C-619F-A844-9316-87F50237BA56}"/>
              </a:ext>
            </a:extLst>
          </p:cNvPr>
          <p:cNvSpPr/>
          <p:nvPr/>
        </p:nvSpPr>
        <p:spPr>
          <a:xfrm>
            <a:off x="0" y="1"/>
            <a:ext cx="12192000" cy="131605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3078DD4-2D3C-4A9B-ACCA-326FDF66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700" y="6326187"/>
            <a:ext cx="2743200" cy="365125"/>
          </a:xfrm>
        </p:spPr>
        <p:txBody>
          <a:bodyPr/>
          <a:lstStyle/>
          <a:p>
            <a:fld id="{BD19550E-C693-DD42-8CEE-208697A0103F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73EC-157C-41C2-A2E6-2A93530E3007}"/>
              </a:ext>
            </a:extLst>
          </p:cNvPr>
          <p:cNvSpPr txBox="1"/>
          <p:nvPr/>
        </p:nvSpPr>
        <p:spPr>
          <a:xfrm>
            <a:off x="6381433" y="280043"/>
            <a:ext cx="554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URW DIN" pitchFamily="2" charset="77"/>
              </a:rPr>
              <a:t>Hackathon Format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7E5-D29A-4763-9A92-7C7D7772029E}"/>
              </a:ext>
            </a:extLst>
          </p:cNvPr>
          <p:cNvSpPr/>
          <p:nvPr/>
        </p:nvSpPr>
        <p:spPr>
          <a:xfrm>
            <a:off x="263525" y="6363888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err="1">
                <a:solidFill>
                  <a:schemeClr val="bg1"/>
                </a:solidFill>
                <a:latin typeface="URW DIN" pitchFamily="2" charset="77"/>
              </a:rPr>
              <a:t>sportstechworldseries.com</a:t>
            </a:r>
            <a:endParaRPr lang="en-AU" sz="1200" dirty="0">
              <a:solidFill>
                <a:schemeClr val="bg1"/>
              </a:solidFill>
              <a:latin typeface="URW DIN" pitchFamily="2" charset="77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F4CCC-3C79-874B-BBF9-6CAF3A0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92199"/>
            <a:ext cx="3573537" cy="55853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C9FC63-109C-4745-BF02-D9321F83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27682"/>
              </p:ext>
            </p:extLst>
          </p:nvPr>
        </p:nvGraphicFramePr>
        <p:xfrm>
          <a:off x="1316894" y="2528506"/>
          <a:ext cx="4376775" cy="212874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4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0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RW DIN" pitchFamily="2" charset="77"/>
                        </a:rPr>
                        <a:t>Hacking: 14</a:t>
                      </a:r>
                      <a:r>
                        <a:rPr lang="en-US" sz="1400" baseline="30000" dirty="0">
                          <a:latin typeface="URW DIN" pitchFamily="2" charset="77"/>
                        </a:rPr>
                        <a:t>th</a:t>
                      </a:r>
                      <a:r>
                        <a:rPr lang="en-US" sz="1400" dirty="0">
                          <a:latin typeface="URW DIN" pitchFamily="2" charset="77"/>
                        </a:rPr>
                        <a:t> – 15</a:t>
                      </a:r>
                      <a:r>
                        <a:rPr lang="en-US" sz="1400" baseline="30000" dirty="0">
                          <a:latin typeface="URW DIN" pitchFamily="2" charset="77"/>
                        </a:rPr>
                        <a:t>th</a:t>
                      </a:r>
                      <a:r>
                        <a:rPr lang="en-US" sz="1400" dirty="0">
                          <a:latin typeface="URW DIN" pitchFamily="2" charset="77"/>
                        </a:rPr>
                        <a:t> November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95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1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Saturday 9:00am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Presentation from Champion Data and Data Overview to be dropped into Slack 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1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10:00am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Via Zoom: Hackathon Welcome Introductions and Hackathon Q&amp;A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10:30am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Hacking Begins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01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Sunday 11:59pm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Hacking 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E1F0E3-8CF5-6F49-AA54-9198676D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08189"/>
              </p:ext>
            </p:extLst>
          </p:nvPr>
        </p:nvGraphicFramePr>
        <p:xfrm>
          <a:off x="6381433" y="2523474"/>
          <a:ext cx="4376775" cy="18110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0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RW DIN" pitchFamily="2" charset="77"/>
                        </a:rPr>
                        <a:t>Submissions: 15</a:t>
                      </a:r>
                      <a:r>
                        <a:rPr lang="en-US" sz="1400" baseline="30000" dirty="0">
                          <a:latin typeface="URW DIN" pitchFamily="2" charset="77"/>
                        </a:rPr>
                        <a:t>th</a:t>
                      </a:r>
                      <a:r>
                        <a:rPr lang="en-US" sz="1400" dirty="0">
                          <a:latin typeface="URW DIN" pitchFamily="2" charset="77"/>
                        </a:rPr>
                        <a:t> – 16</a:t>
                      </a:r>
                      <a:r>
                        <a:rPr lang="en-US" sz="1400" baseline="30000" dirty="0">
                          <a:latin typeface="URW DIN" pitchFamily="2" charset="77"/>
                        </a:rPr>
                        <a:t>th</a:t>
                      </a:r>
                      <a:r>
                        <a:rPr lang="en-US" sz="1400" dirty="0">
                          <a:latin typeface="URW DIN" pitchFamily="2" charset="77"/>
                        </a:rPr>
                        <a:t> November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263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9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Sunday night 12am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Hackathon Submission, maximum 2-page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75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Monday</a:t>
                      </a:r>
                    </a:p>
                    <a:p>
                      <a:r>
                        <a:rPr lang="en-US" sz="1100" dirty="0">
                          <a:latin typeface="URW DIN" pitchFamily="2" charset="77"/>
                        </a:rPr>
                        <a:t>5:00pm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URW DIN" pitchFamily="2" charset="77"/>
                        </a:rPr>
                        <a:t>Best submissions will be invited to  pitch  their solution with a full presentation via Zoom.</a:t>
                      </a:r>
                    </a:p>
                    <a:p>
                      <a:r>
                        <a:rPr lang="en-US" sz="1100" dirty="0">
                          <a:latin typeface="URW DIN" pitchFamily="2" charset="77"/>
                        </a:rPr>
                        <a:t>(To take place later in the week at an agreed time between judges and teams)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2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3DC770-384A-534E-8DE7-539B9B8DAC2D}"/>
              </a:ext>
            </a:extLst>
          </p:cNvPr>
          <p:cNvSpPr/>
          <p:nvPr/>
        </p:nvSpPr>
        <p:spPr>
          <a:xfrm>
            <a:off x="0" y="6326187"/>
            <a:ext cx="12192000" cy="53181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5B33C-619F-A844-9316-87F50237BA56}"/>
              </a:ext>
            </a:extLst>
          </p:cNvPr>
          <p:cNvSpPr/>
          <p:nvPr/>
        </p:nvSpPr>
        <p:spPr>
          <a:xfrm>
            <a:off x="0" y="1"/>
            <a:ext cx="12192000" cy="131605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3078DD4-2D3C-4A9B-ACCA-326FDF66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700" y="6326187"/>
            <a:ext cx="2743200" cy="365125"/>
          </a:xfrm>
        </p:spPr>
        <p:txBody>
          <a:bodyPr/>
          <a:lstStyle/>
          <a:p>
            <a:fld id="{BD19550E-C693-DD42-8CEE-208697A0103F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73EC-157C-41C2-A2E6-2A93530E3007}"/>
              </a:ext>
            </a:extLst>
          </p:cNvPr>
          <p:cNvSpPr txBox="1"/>
          <p:nvPr/>
        </p:nvSpPr>
        <p:spPr>
          <a:xfrm>
            <a:off x="6381433" y="280043"/>
            <a:ext cx="554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URW DIN" pitchFamily="2" charset="77"/>
              </a:rPr>
              <a:t>Slack Group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7E5-D29A-4763-9A92-7C7D7772029E}"/>
              </a:ext>
            </a:extLst>
          </p:cNvPr>
          <p:cNvSpPr/>
          <p:nvPr/>
        </p:nvSpPr>
        <p:spPr>
          <a:xfrm>
            <a:off x="263525" y="6363888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err="1">
                <a:solidFill>
                  <a:schemeClr val="bg1"/>
                </a:solidFill>
                <a:latin typeface="URW DIN" pitchFamily="2" charset="77"/>
              </a:rPr>
              <a:t>sportstechworldseries.com</a:t>
            </a:r>
            <a:endParaRPr lang="en-AU" sz="1200" dirty="0">
              <a:solidFill>
                <a:schemeClr val="bg1"/>
              </a:solidFill>
              <a:latin typeface="URW DIN" pitchFamily="2" charset="77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F4CCC-3C79-874B-BBF9-6CAF3A0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92199"/>
            <a:ext cx="3573537" cy="558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8BA12-F6AB-1149-968D-FF6035D37217}"/>
              </a:ext>
            </a:extLst>
          </p:cNvPr>
          <p:cNvSpPr txBox="1"/>
          <p:nvPr/>
        </p:nvSpPr>
        <p:spPr>
          <a:xfrm>
            <a:off x="4279900" y="2197893"/>
            <a:ext cx="6997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URW DIN" pitchFamily="2" charset="77"/>
              </a:rPr>
              <a:t>We have set up a group on Slack for efficient communication throughout the event for all participants and organisers. Through the Slack group:</a:t>
            </a:r>
          </a:p>
          <a:p>
            <a:pPr marL="342900" indent="-342900">
              <a:buFontTx/>
              <a:buChar char="-"/>
            </a:pPr>
            <a:r>
              <a:rPr lang="en-AU" sz="1600" dirty="0">
                <a:latin typeface="URW DIN" pitchFamily="2" charset="77"/>
              </a:rPr>
              <a:t>receive data set and overview</a:t>
            </a:r>
          </a:p>
          <a:p>
            <a:pPr marL="342900" indent="-342900">
              <a:buFontTx/>
              <a:buChar char="-"/>
            </a:pPr>
            <a:r>
              <a:rPr lang="en-AU" sz="1600" dirty="0">
                <a:latin typeface="URW DIN" pitchFamily="2" charset="77"/>
              </a:rPr>
              <a:t>receive all event notifications; </a:t>
            </a:r>
          </a:p>
          <a:p>
            <a:pPr marL="342900" indent="-342900">
              <a:buFontTx/>
              <a:buChar char="-"/>
            </a:pPr>
            <a:r>
              <a:rPr lang="en-AU" sz="1600" dirty="0">
                <a:latin typeface="URW DIN" pitchFamily="2" charset="77"/>
              </a:rPr>
              <a:t>reach out to organisers and mentors;</a:t>
            </a:r>
          </a:p>
          <a:p>
            <a:pPr marL="342900" indent="-342900">
              <a:buFontTx/>
              <a:buChar char="-"/>
            </a:pPr>
            <a:r>
              <a:rPr lang="en-AU" sz="1600" dirty="0">
                <a:latin typeface="URW DIN" pitchFamily="2" charset="77"/>
              </a:rPr>
              <a:t>chat with other participants.</a:t>
            </a:r>
          </a:p>
          <a:p>
            <a:pPr marL="342900" indent="-342900">
              <a:buFontTx/>
              <a:buChar char="-"/>
            </a:pPr>
            <a:endParaRPr lang="en-AU" sz="1600" dirty="0">
              <a:latin typeface="URW DIN" pitchFamily="2" charset="77"/>
            </a:endParaRPr>
          </a:p>
          <a:p>
            <a:r>
              <a:rPr lang="en-AU" sz="1600" dirty="0">
                <a:latin typeface="URW DIN" pitchFamily="2" charset="77"/>
              </a:rPr>
              <a:t>We’ll be available for 10am to 5pm on Saturday and 10am to 4pm on Sunday, as well as leading up to submission on Sunday night, for any questions.</a:t>
            </a:r>
          </a:p>
          <a:p>
            <a:endParaRPr lang="en-AU" sz="1600" dirty="0">
              <a:latin typeface="URW DIN" pitchFamily="2" charset="77"/>
            </a:endParaRPr>
          </a:p>
          <a:p>
            <a:r>
              <a:rPr lang="en-AU" sz="1600" b="1" dirty="0">
                <a:latin typeface="URW DIN" pitchFamily="2" charset="77"/>
              </a:rPr>
              <a:t>Join the Slack Group:</a:t>
            </a:r>
          </a:p>
          <a:p>
            <a:r>
              <a:rPr lang="en-AU" sz="1600" dirty="0">
                <a:latin typeface="URW DIN" pitchFamily="2" charset="77"/>
                <a:hlinkClick r:id="rId3"/>
              </a:rPr>
              <a:t>https://</a:t>
            </a:r>
            <a:r>
              <a:rPr lang="en-AU" sz="1600" dirty="0" err="1">
                <a:latin typeface="URW DIN" pitchFamily="2" charset="77"/>
                <a:hlinkClick r:id="rId3"/>
              </a:rPr>
              <a:t>join.slack.com</a:t>
            </a:r>
            <a:r>
              <a:rPr lang="en-AU" sz="1600" dirty="0">
                <a:latin typeface="URW DIN" pitchFamily="2" charset="77"/>
                <a:hlinkClick r:id="rId3"/>
              </a:rPr>
              <a:t>/t/stwschallenge2020/</a:t>
            </a:r>
            <a:r>
              <a:rPr lang="en-AU" sz="1600" dirty="0" err="1">
                <a:latin typeface="URW DIN" pitchFamily="2" charset="77"/>
                <a:hlinkClick r:id="rId3"/>
              </a:rPr>
              <a:t>shared_invite</a:t>
            </a:r>
            <a:r>
              <a:rPr lang="en-AU" sz="1600" dirty="0">
                <a:latin typeface="URW DIN" pitchFamily="2" charset="77"/>
                <a:hlinkClick r:id="rId3"/>
              </a:rPr>
              <a:t>/zt-j5sm0s44-L5fwE2dcJL4OdUy9n2DKKw</a:t>
            </a:r>
            <a:endParaRPr lang="en-AU" sz="1600" dirty="0">
              <a:latin typeface="URW DIN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49068-AB7A-F84A-891B-F457F96A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82" y="2253843"/>
            <a:ext cx="2892799" cy="19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8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3DC770-384A-534E-8DE7-539B9B8DAC2D}"/>
              </a:ext>
            </a:extLst>
          </p:cNvPr>
          <p:cNvSpPr/>
          <p:nvPr/>
        </p:nvSpPr>
        <p:spPr>
          <a:xfrm>
            <a:off x="0" y="6326187"/>
            <a:ext cx="12192000" cy="53181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5B33C-619F-A844-9316-87F50237BA56}"/>
              </a:ext>
            </a:extLst>
          </p:cNvPr>
          <p:cNvSpPr/>
          <p:nvPr/>
        </p:nvSpPr>
        <p:spPr>
          <a:xfrm>
            <a:off x="0" y="1"/>
            <a:ext cx="12192000" cy="131605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3078DD4-2D3C-4A9B-ACCA-326FDF66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700" y="6326187"/>
            <a:ext cx="2743200" cy="365125"/>
          </a:xfrm>
        </p:spPr>
        <p:txBody>
          <a:bodyPr/>
          <a:lstStyle/>
          <a:p>
            <a:fld id="{BD19550E-C693-DD42-8CEE-208697A0103F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73EC-157C-41C2-A2E6-2A93530E3007}"/>
              </a:ext>
            </a:extLst>
          </p:cNvPr>
          <p:cNvSpPr txBox="1"/>
          <p:nvPr/>
        </p:nvSpPr>
        <p:spPr>
          <a:xfrm>
            <a:off x="6203950" y="280043"/>
            <a:ext cx="5724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URW DIN" pitchFamily="2" charset="77"/>
              </a:rPr>
              <a:t>Datasets &amp; Challenge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7E5-D29A-4763-9A92-7C7D7772029E}"/>
              </a:ext>
            </a:extLst>
          </p:cNvPr>
          <p:cNvSpPr/>
          <p:nvPr/>
        </p:nvSpPr>
        <p:spPr>
          <a:xfrm>
            <a:off x="263525" y="6363888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err="1">
                <a:solidFill>
                  <a:schemeClr val="bg1"/>
                </a:solidFill>
                <a:latin typeface="URW DIN" pitchFamily="2" charset="77"/>
              </a:rPr>
              <a:t>sportstechworldseries.com</a:t>
            </a:r>
            <a:endParaRPr lang="en-AU" sz="1200" dirty="0">
              <a:solidFill>
                <a:schemeClr val="bg1"/>
              </a:solidFill>
              <a:latin typeface="URW DIN" pitchFamily="2" charset="77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F4CCC-3C79-874B-BBF9-6CAF3A0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92199"/>
            <a:ext cx="3573537" cy="558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1B337E-5911-A349-AB5D-AA4EA28ECA9A}"/>
              </a:ext>
            </a:extLst>
          </p:cNvPr>
          <p:cNvSpPr txBox="1"/>
          <p:nvPr/>
        </p:nvSpPr>
        <p:spPr>
          <a:xfrm>
            <a:off x="484252" y="1596095"/>
            <a:ext cx="111878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URW DIN" pitchFamily="2" charset="77"/>
              </a:rPr>
              <a:t>The Challenge will be revealed at the morning of the event this Saturday 14</a:t>
            </a:r>
            <a:r>
              <a:rPr lang="en-AU" sz="2200" b="1" baseline="30000" dirty="0">
                <a:latin typeface="URW DIN" pitchFamily="2" charset="77"/>
              </a:rPr>
              <a:t>th</a:t>
            </a:r>
            <a:r>
              <a:rPr lang="en-AU" sz="2200" b="1" dirty="0">
                <a:latin typeface="URW DIN" pitchFamily="2" charset="77"/>
              </a:rPr>
              <a:t> November.</a:t>
            </a:r>
          </a:p>
          <a:p>
            <a:pPr algn="ctr"/>
            <a:endParaRPr lang="en-AU" sz="2000" b="1" dirty="0">
              <a:latin typeface="URW DIN" pitchFamily="2" charset="77"/>
            </a:endParaRPr>
          </a:p>
          <a:p>
            <a:pPr algn="ctr"/>
            <a:r>
              <a:rPr lang="en-AU" sz="2000" dirty="0">
                <a:latin typeface="URW DIN" pitchFamily="2" charset="77"/>
              </a:rPr>
              <a:t>Datasets will include Champion Data’s AFL performance data, and virtual mentoring from Champion Data.</a:t>
            </a:r>
          </a:p>
          <a:p>
            <a:pPr algn="ctr"/>
            <a:endParaRPr lang="en-AU" sz="2000" dirty="0">
              <a:latin typeface="URW DIN" pitchFamily="2" charset="77"/>
            </a:endParaRPr>
          </a:p>
          <a:p>
            <a:pPr algn="ctr"/>
            <a:r>
              <a:rPr lang="en-AU" sz="2000" dirty="0">
                <a:latin typeface="URW DIN" pitchFamily="2" charset="77"/>
              </a:rPr>
              <a:t>You will be asked to effectively communicate valuable insights and make actionable and impactful recommendations! Judging will be based on 3 key areas: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B5564BF5-286E-7349-99BB-7F2DD342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003" y="5601452"/>
            <a:ext cx="2311634" cy="507623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URW DIN" pitchFamily="2" charset="77"/>
              </a:rPr>
              <a:t>Insight Generated From Analytics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D2E2837A-A9CC-0442-B888-12D8F97D2E15}"/>
              </a:ext>
            </a:extLst>
          </p:cNvPr>
          <p:cNvSpPr txBox="1">
            <a:spLocks/>
          </p:cNvSpPr>
          <p:nvPr/>
        </p:nvSpPr>
        <p:spPr>
          <a:xfrm>
            <a:off x="8316659" y="5601452"/>
            <a:ext cx="2521024" cy="50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URW DIN" pitchFamily="2" charset="77"/>
              </a:rPr>
              <a:t>Other Practical Considerations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584465C5-BD19-AB47-9F26-1548F2F24C00}"/>
              </a:ext>
            </a:extLst>
          </p:cNvPr>
          <p:cNvSpPr txBox="1">
            <a:spLocks/>
          </p:cNvSpPr>
          <p:nvPr/>
        </p:nvSpPr>
        <p:spPr>
          <a:xfrm>
            <a:off x="4971608" y="5601452"/>
            <a:ext cx="2213129" cy="507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URW DIN" pitchFamily="2" charset="77"/>
              </a:rPr>
              <a:t>Effective Communication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33DC3F-5EBF-434F-AA5E-46EFC431B1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7940" y="4453333"/>
            <a:ext cx="1064775" cy="106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D4656A-7F93-B148-A0F5-BD77CB95832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2048" y="4350205"/>
            <a:ext cx="1167903" cy="11679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E9448-76A8-E14D-84CA-7EEF3410BA1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3219" y="4350205"/>
            <a:ext cx="1167903" cy="11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7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E3DC770-384A-534E-8DE7-539B9B8DAC2D}"/>
              </a:ext>
            </a:extLst>
          </p:cNvPr>
          <p:cNvSpPr/>
          <p:nvPr/>
        </p:nvSpPr>
        <p:spPr>
          <a:xfrm>
            <a:off x="0" y="6326187"/>
            <a:ext cx="12192000" cy="53181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5B33C-619F-A844-9316-87F50237BA56}"/>
              </a:ext>
            </a:extLst>
          </p:cNvPr>
          <p:cNvSpPr/>
          <p:nvPr/>
        </p:nvSpPr>
        <p:spPr>
          <a:xfrm>
            <a:off x="0" y="1"/>
            <a:ext cx="12192000" cy="1316052"/>
          </a:xfrm>
          <a:prstGeom prst="rect">
            <a:avLst/>
          </a:prstGeom>
          <a:solidFill>
            <a:srgbClr val="002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3078DD4-2D3C-4A9B-ACCA-326FDF66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700" y="6326187"/>
            <a:ext cx="2743200" cy="365125"/>
          </a:xfrm>
        </p:spPr>
        <p:txBody>
          <a:bodyPr/>
          <a:lstStyle/>
          <a:p>
            <a:fld id="{BD19550E-C693-DD42-8CEE-208697A0103F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73EC-157C-41C2-A2E6-2A93530E3007}"/>
              </a:ext>
            </a:extLst>
          </p:cNvPr>
          <p:cNvSpPr txBox="1"/>
          <p:nvPr/>
        </p:nvSpPr>
        <p:spPr>
          <a:xfrm>
            <a:off x="6381433" y="280043"/>
            <a:ext cx="554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URW DIN" pitchFamily="2" charset="77"/>
              </a:rPr>
              <a:t>Prizes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7E5-D29A-4763-9A92-7C7D7772029E}"/>
              </a:ext>
            </a:extLst>
          </p:cNvPr>
          <p:cNvSpPr/>
          <p:nvPr/>
        </p:nvSpPr>
        <p:spPr>
          <a:xfrm>
            <a:off x="263525" y="6363888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err="1">
                <a:solidFill>
                  <a:schemeClr val="bg1"/>
                </a:solidFill>
                <a:latin typeface="URW DIN" pitchFamily="2" charset="77"/>
              </a:rPr>
              <a:t>sportstechworldseries.com</a:t>
            </a:r>
            <a:endParaRPr lang="en-AU" sz="1200" dirty="0">
              <a:solidFill>
                <a:schemeClr val="bg1"/>
              </a:solidFill>
              <a:latin typeface="URW DIN" pitchFamily="2" charset="77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F4CCC-3C79-874B-BBF9-6CAF3A0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92199"/>
            <a:ext cx="3573537" cy="558535"/>
          </a:xfrm>
          <a:prstGeom prst="rect">
            <a:avLst/>
          </a:prstGeom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1A5EF8FD-2B6B-8D49-99F0-9A80F59B9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04" y="1772369"/>
            <a:ext cx="5099564" cy="287520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URW DIN" pitchFamily="2" charset="77"/>
              </a:rPr>
              <a:t>$5,000 Total Prize Pool includes</a:t>
            </a:r>
            <a:endParaRPr lang="en-US" sz="2800" dirty="0">
              <a:latin typeface="URW DIN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URW DIN" pitchFamily="2" charset="77"/>
              </a:rPr>
              <a:t>$3,500 cash prize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URW DIN" pitchFamily="2" charset="77"/>
              </a:rPr>
              <a:t>Lifetime Sports Tech World </a:t>
            </a:r>
            <a:br>
              <a:rPr lang="en-US" sz="2000" dirty="0">
                <a:latin typeface="URW DIN" pitchFamily="2" charset="77"/>
              </a:rPr>
            </a:br>
            <a:r>
              <a:rPr lang="en-US" sz="2000" dirty="0">
                <a:latin typeface="URW DIN" pitchFamily="2" charset="77"/>
              </a:rPr>
              <a:t>Series Conference Tickets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09A9D-2873-994A-99B5-AC68B42AD5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433" y="1772369"/>
            <a:ext cx="5013738" cy="3342492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BBFA3B6-7929-FC41-8623-45C06C744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96" y="4275211"/>
            <a:ext cx="4033614" cy="8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</TotalTime>
  <Words>353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URW DIN</vt:lpstr>
      <vt:lpstr>URW DIN Demi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Ho</dc:creator>
  <cp:lastModifiedBy>Justin</cp:lastModifiedBy>
  <cp:revision>295</cp:revision>
  <cp:lastPrinted>2019-03-28T03:16:30Z</cp:lastPrinted>
  <dcterms:created xsi:type="dcterms:W3CDTF">2017-05-26T01:31:04Z</dcterms:created>
  <dcterms:modified xsi:type="dcterms:W3CDTF">2020-11-12T23:28:02Z</dcterms:modified>
</cp:coreProperties>
</file>