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57" r:id="rId7"/>
    <p:sldId id="258" r:id="rId8"/>
    <p:sldId id="261"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3" autoAdjust="0"/>
    <p:restoredTop sz="94660"/>
  </p:normalViewPr>
  <p:slideViewPr>
    <p:cSldViewPr snapToGrid="0">
      <p:cViewPr varScale="1">
        <p:scale>
          <a:sx n="77" d="100"/>
          <a:sy n="77" d="100"/>
        </p:scale>
        <p:origin x="72"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DD6B-EC2F-4242-BB01-3ADB2EA05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06E81A-1139-4F60-ADAD-CDBFA2DA7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1CA7DA-A3ED-424E-96DB-EAC43B3A9C8C}"/>
              </a:ext>
            </a:extLst>
          </p:cNvPr>
          <p:cNvSpPr>
            <a:spLocks noGrp="1"/>
          </p:cNvSpPr>
          <p:nvPr>
            <p:ph type="dt" sz="half" idx="10"/>
          </p:nvPr>
        </p:nvSpPr>
        <p:spPr/>
        <p:txBody>
          <a:bodyPr/>
          <a:lstStyle/>
          <a:p>
            <a:fld id="{E574BDDD-E77C-4F65-80AE-A2B49D0566BE}" type="datetimeFigureOut">
              <a:rPr lang="en-US" smtClean="0"/>
              <a:t>4/10/2021</a:t>
            </a:fld>
            <a:endParaRPr lang="en-US"/>
          </a:p>
        </p:txBody>
      </p:sp>
      <p:sp>
        <p:nvSpPr>
          <p:cNvPr id="5" name="Footer Placeholder 4">
            <a:extLst>
              <a:ext uri="{FF2B5EF4-FFF2-40B4-BE49-F238E27FC236}">
                <a16:creationId xmlns:a16="http://schemas.microsoft.com/office/drawing/2014/main" id="{A5620E7B-DE6B-4599-AB9A-D6E6D1C52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98F17-D1A4-4B40-8467-04543C7AB05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74051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4F3F-7F8C-4B62-83A5-552DFB1903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BB7699-2B3A-4817-9AC3-43FD9282F9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3F1A9-6856-45E2-8C6C-5C78A873D91A}"/>
              </a:ext>
            </a:extLst>
          </p:cNvPr>
          <p:cNvSpPr>
            <a:spLocks noGrp="1"/>
          </p:cNvSpPr>
          <p:nvPr>
            <p:ph type="dt" sz="half" idx="10"/>
          </p:nvPr>
        </p:nvSpPr>
        <p:spPr/>
        <p:txBody>
          <a:bodyPr/>
          <a:lstStyle/>
          <a:p>
            <a:fld id="{E574BDDD-E77C-4F65-80AE-A2B49D0566BE}" type="datetimeFigureOut">
              <a:rPr lang="en-US" smtClean="0"/>
              <a:t>4/10/2021</a:t>
            </a:fld>
            <a:endParaRPr lang="en-US"/>
          </a:p>
        </p:txBody>
      </p:sp>
      <p:sp>
        <p:nvSpPr>
          <p:cNvPr id="5" name="Footer Placeholder 4">
            <a:extLst>
              <a:ext uri="{FF2B5EF4-FFF2-40B4-BE49-F238E27FC236}">
                <a16:creationId xmlns:a16="http://schemas.microsoft.com/office/drawing/2014/main" id="{7E6807F9-D2C6-4EE6-AE90-327FC3253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B0549-8F58-4348-9920-652E9FEDC9A9}"/>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63774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41ECD2-AC72-4B39-B658-44039FF9BC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CE250-D2E2-4148-B0C4-5EEC101D4B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6582-DD76-46CC-A4B7-7889DF306095}"/>
              </a:ext>
            </a:extLst>
          </p:cNvPr>
          <p:cNvSpPr>
            <a:spLocks noGrp="1"/>
          </p:cNvSpPr>
          <p:nvPr>
            <p:ph type="dt" sz="half" idx="10"/>
          </p:nvPr>
        </p:nvSpPr>
        <p:spPr/>
        <p:txBody>
          <a:bodyPr/>
          <a:lstStyle/>
          <a:p>
            <a:fld id="{E574BDDD-E77C-4F65-80AE-A2B49D0566BE}" type="datetimeFigureOut">
              <a:rPr lang="en-US" smtClean="0"/>
              <a:t>4/10/2021</a:t>
            </a:fld>
            <a:endParaRPr lang="en-US"/>
          </a:p>
        </p:txBody>
      </p:sp>
      <p:sp>
        <p:nvSpPr>
          <p:cNvPr id="5" name="Footer Placeholder 4">
            <a:extLst>
              <a:ext uri="{FF2B5EF4-FFF2-40B4-BE49-F238E27FC236}">
                <a16:creationId xmlns:a16="http://schemas.microsoft.com/office/drawing/2014/main" id="{E0469BB8-5380-45F6-85BD-37209F96D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1002E-17D0-4016-AA60-4DBD5B8BF72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82210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5B90-86EC-492C-8440-5BE029FCA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4B971-FFBC-444C-9574-9D3B54B724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66CA0-A872-4564-80CA-5FEC4ECF6193}"/>
              </a:ext>
            </a:extLst>
          </p:cNvPr>
          <p:cNvSpPr>
            <a:spLocks noGrp="1"/>
          </p:cNvSpPr>
          <p:nvPr>
            <p:ph type="dt" sz="half" idx="10"/>
          </p:nvPr>
        </p:nvSpPr>
        <p:spPr/>
        <p:txBody>
          <a:bodyPr/>
          <a:lstStyle/>
          <a:p>
            <a:fld id="{E574BDDD-E77C-4F65-80AE-A2B49D0566BE}" type="datetimeFigureOut">
              <a:rPr lang="en-US" smtClean="0"/>
              <a:t>4/10/2021</a:t>
            </a:fld>
            <a:endParaRPr lang="en-US"/>
          </a:p>
        </p:txBody>
      </p:sp>
      <p:sp>
        <p:nvSpPr>
          <p:cNvPr id="5" name="Footer Placeholder 4">
            <a:extLst>
              <a:ext uri="{FF2B5EF4-FFF2-40B4-BE49-F238E27FC236}">
                <a16:creationId xmlns:a16="http://schemas.microsoft.com/office/drawing/2014/main" id="{F64A1036-6CDC-445C-A420-C8F19AA31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5A98F-1722-408F-9EAF-DD105A6786D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39106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E4D1-759E-4B80-9D6F-7700A8CDD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D5114-CD19-406E-8705-96803BC30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A8F7AF-E616-4F57-A855-C02E4119B051}"/>
              </a:ext>
            </a:extLst>
          </p:cNvPr>
          <p:cNvSpPr>
            <a:spLocks noGrp="1"/>
          </p:cNvSpPr>
          <p:nvPr>
            <p:ph type="dt" sz="half" idx="10"/>
          </p:nvPr>
        </p:nvSpPr>
        <p:spPr/>
        <p:txBody>
          <a:bodyPr/>
          <a:lstStyle/>
          <a:p>
            <a:fld id="{E574BDDD-E77C-4F65-80AE-A2B49D0566BE}" type="datetimeFigureOut">
              <a:rPr lang="en-US" smtClean="0"/>
              <a:t>4/10/2021</a:t>
            </a:fld>
            <a:endParaRPr lang="en-US"/>
          </a:p>
        </p:txBody>
      </p:sp>
      <p:sp>
        <p:nvSpPr>
          <p:cNvPr id="5" name="Footer Placeholder 4">
            <a:extLst>
              <a:ext uri="{FF2B5EF4-FFF2-40B4-BE49-F238E27FC236}">
                <a16:creationId xmlns:a16="http://schemas.microsoft.com/office/drawing/2014/main" id="{687F85F8-5B2C-49AB-ACE3-206BEDDEC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9AD0B-2401-4303-B6E3-E10A44089B1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589387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4CDF-BB67-47FC-BF1B-DB02A6749C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A57AE-432B-4C7F-AFD5-02DA1AB1AC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59AFA-4DCC-4AAB-A636-A768FCC636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72A2CC-F2EE-4979-8BBC-A34D0009144A}"/>
              </a:ext>
            </a:extLst>
          </p:cNvPr>
          <p:cNvSpPr>
            <a:spLocks noGrp="1"/>
          </p:cNvSpPr>
          <p:nvPr>
            <p:ph type="dt" sz="half" idx="10"/>
          </p:nvPr>
        </p:nvSpPr>
        <p:spPr/>
        <p:txBody>
          <a:bodyPr/>
          <a:lstStyle/>
          <a:p>
            <a:fld id="{E574BDDD-E77C-4F65-80AE-A2B49D0566BE}" type="datetimeFigureOut">
              <a:rPr lang="en-US" smtClean="0"/>
              <a:t>4/10/2021</a:t>
            </a:fld>
            <a:endParaRPr lang="en-US"/>
          </a:p>
        </p:txBody>
      </p:sp>
      <p:sp>
        <p:nvSpPr>
          <p:cNvPr id="6" name="Footer Placeholder 5">
            <a:extLst>
              <a:ext uri="{FF2B5EF4-FFF2-40B4-BE49-F238E27FC236}">
                <a16:creationId xmlns:a16="http://schemas.microsoft.com/office/drawing/2014/main" id="{B714CF7A-3807-4981-82FE-9DFBEED4C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DDECA-5A1A-4973-9442-C48285448131}"/>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6183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A80D-F0D5-4D0E-A595-37B132CF96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2C3DE0-C588-424F-99AD-81C63CBF6A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A99559-C376-4106-B5B8-DE2548E8B7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C5DA3-BFFC-4144-9DE2-F9BD5D554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B6C142-9FBA-441E-A2EE-8A26CD28D1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13BFF5-7AB9-4517-84AF-11B4195E5D87}"/>
              </a:ext>
            </a:extLst>
          </p:cNvPr>
          <p:cNvSpPr>
            <a:spLocks noGrp="1"/>
          </p:cNvSpPr>
          <p:nvPr>
            <p:ph type="dt" sz="half" idx="10"/>
          </p:nvPr>
        </p:nvSpPr>
        <p:spPr/>
        <p:txBody>
          <a:bodyPr/>
          <a:lstStyle/>
          <a:p>
            <a:fld id="{E574BDDD-E77C-4F65-80AE-A2B49D0566BE}" type="datetimeFigureOut">
              <a:rPr lang="en-US" smtClean="0"/>
              <a:t>4/10/2021</a:t>
            </a:fld>
            <a:endParaRPr lang="en-US"/>
          </a:p>
        </p:txBody>
      </p:sp>
      <p:sp>
        <p:nvSpPr>
          <p:cNvPr id="8" name="Footer Placeholder 7">
            <a:extLst>
              <a:ext uri="{FF2B5EF4-FFF2-40B4-BE49-F238E27FC236}">
                <a16:creationId xmlns:a16="http://schemas.microsoft.com/office/drawing/2014/main" id="{64D63660-8C4C-44F0-BB2E-A2E06C020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585D26-D27D-4780-B4D8-652336F541D3}"/>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65796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FB5D-6D01-46C3-90E2-6EF7C7DD98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ABEC61-F94D-46EA-93C3-3D29473CCA2D}"/>
              </a:ext>
            </a:extLst>
          </p:cNvPr>
          <p:cNvSpPr>
            <a:spLocks noGrp="1"/>
          </p:cNvSpPr>
          <p:nvPr>
            <p:ph type="dt" sz="half" idx="10"/>
          </p:nvPr>
        </p:nvSpPr>
        <p:spPr/>
        <p:txBody>
          <a:bodyPr/>
          <a:lstStyle/>
          <a:p>
            <a:fld id="{E574BDDD-E77C-4F65-80AE-A2B49D0566BE}" type="datetimeFigureOut">
              <a:rPr lang="en-US" smtClean="0"/>
              <a:t>4/10/2021</a:t>
            </a:fld>
            <a:endParaRPr lang="en-US"/>
          </a:p>
        </p:txBody>
      </p:sp>
      <p:sp>
        <p:nvSpPr>
          <p:cNvPr id="4" name="Footer Placeholder 3">
            <a:extLst>
              <a:ext uri="{FF2B5EF4-FFF2-40B4-BE49-F238E27FC236}">
                <a16:creationId xmlns:a16="http://schemas.microsoft.com/office/drawing/2014/main" id="{4538D31F-B3A3-44A7-BE2E-54CED00163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7FC639-D8CC-4126-AE01-D7ECE4FE3A56}"/>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43610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11337-DCED-48AE-9781-145604B22134}"/>
              </a:ext>
            </a:extLst>
          </p:cNvPr>
          <p:cNvSpPr>
            <a:spLocks noGrp="1"/>
          </p:cNvSpPr>
          <p:nvPr>
            <p:ph type="dt" sz="half" idx="10"/>
          </p:nvPr>
        </p:nvSpPr>
        <p:spPr/>
        <p:txBody>
          <a:bodyPr/>
          <a:lstStyle/>
          <a:p>
            <a:fld id="{E574BDDD-E77C-4F65-80AE-A2B49D0566BE}" type="datetimeFigureOut">
              <a:rPr lang="en-US" smtClean="0"/>
              <a:t>4/10/2021</a:t>
            </a:fld>
            <a:endParaRPr lang="en-US"/>
          </a:p>
        </p:txBody>
      </p:sp>
      <p:sp>
        <p:nvSpPr>
          <p:cNvPr id="3" name="Footer Placeholder 2">
            <a:extLst>
              <a:ext uri="{FF2B5EF4-FFF2-40B4-BE49-F238E27FC236}">
                <a16:creationId xmlns:a16="http://schemas.microsoft.com/office/drawing/2014/main" id="{B890E84E-2E44-4497-B8AA-769AD7E936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A3588F-8746-4FE0-AB58-50B514C86D3E}"/>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04653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E9AD-7C5B-43BF-BC81-663C3B7F4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B248D-04F1-4ACE-8F99-0844D0618C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034B85-1772-4F38-A7E7-EB8B511E6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A84CC1-4267-4CC4-88D6-3A28AFF5E728}"/>
              </a:ext>
            </a:extLst>
          </p:cNvPr>
          <p:cNvSpPr>
            <a:spLocks noGrp="1"/>
          </p:cNvSpPr>
          <p:nvPr>
            <p:ph type="dt" sz="half" idx="10"/>
          </p:nvPr>
        </p:nvSpPr>
        <p:spPr/>
        <p:txBody>
          <a:bodyPr/>
          <a:lstStyle/>
          <a:p>
            <a:fld id="{E574BDDD-E77C-4F65-80AE-A2B49D0566BE}" type="datetimeFigureOut">
              <a:rPr lang="en-US" smtClean="0"/>
              <a:t>4/10/2021</a:t>
            </a:fld>
            <a:endParaRPr lang="en-US"/>
          </a:p>
        </p:txBody>
      </p:sp>
      <p:sp>
        <p:nvSpPr>
          <p:cNvPr id="6" name="Footer Placeholder 5">
            <a:extLst>
              <a:ext uri="{FF2B5EF4-FFF2-40B4-BE49-F238E27FC236}">
                <a16:creationId xmlns:a16="http://schemas.microsoft.com/office/drawing/2014/main" id="{9E7253FA-41D5-46A5-8FA6-3BB510DA9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524AA-7B5D-4D45-A1D6-B2C17247F472}"/>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61869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1104-3193-4DE3-9579-D9AA8F0EF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F3E60D-5591-47FB-8383-3CF2A6D2F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693396-1B46-429A-A1C7-6319CC46E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3BB73A-2A95-4544-9F11-6D8DF3A138CD}"/>
              </a:ext>
            </a:extLst>
          </p:cNvPr>
          <p:cNvSpPr>
            <a:spLocks noGrp="1"/>
          </p:cNvSpPr>
          <p:nvPr>
            <p:ph type="dt" sz="half" idx="10"/>
          </p:nvPr>
        </p:nvSpPr>
        <p:spPr/>
        <p:txBody>
          <a:bodyPr/>
          <a:lstStyle/>
          <a:p>
            <a:fld id="{E574BDDD-E77C-4F65-80AE-A2B49D0566BE}" type="datetimeFigureOut">
              <a:rPr lang="en-US" smtClean="0"/>
              <a:t>4/10/2021</a:t>
            </a:fld>
            <a:endParaRPr lang="en-US"/>
          </a:p>
        </p:txBody>
      </p:sp>
      <p:sp>
        <p:nvSpPr>
          <p:cNvPr id="6" name="Footer Placeholder 5">
            <a:extLst>
              <a:ext uri="{FF2B5EF4-FFF2-40B4-BE49-F238E27FC236}">
                <a16:creationId xmlns:a16="http://schemas.microsoft.com/office/drawing/2014/main" id="{44582299-81B8-4894-B8B7-C1A0EF0D8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0117A-21AA-4F59-A2B7-7BC19EB7D36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82685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17E4F-9347-44CD-9477-1AF2334B8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CF40D-687B-4129-846D-C33C3CF7D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5B308-7023-40D0-A9D7-0A50FDE28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4BDDD-E77C-4F65-80AE-A2B49D0566BE}" type="datetimeFigureOut">
              <a:rPr lang="en-US" smtClean="0"/>
              <a:t>4/10/2021</a:t>
            </a:fld>
            <a:endParaRPr lang="en-US"/>
          </a:p>
        </p:txBody>
      </p:sp>
      <p:sp>
        <p:nvSpPr>
          <p:cNvPr id="5" name="Footer Placeholder 4">
            <a:extLst>
              <a:ext uri="{FF2B5EF4-FFF2-40B4-BE49-F238E27FC236}">
                <a16:creationId xmlns:a16="http://schemas.microsoft.com/office/drawing/2014/main" id="{C5B94102-7A5A-4E11-ABC2-D0BBAAF8E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0775C-EC89-455E-B408-FFCE8D86F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89097-B4E2-4F9F-9CBE-5C04691F4EBF}" type="slidenum">
              <a:rPr lang="en-US" smtClean="0"/>
              <a:t>‹#›</a:t>
            </a:fld>
            <a:endParaRPr lang="en-US"/>
          </a:p>
        </p:txBody>
      </p:sp>
    </p:spTree>
    <p:extLst>
      <p:ext uri="{BB962C8B-B14F-4D97-AF65-F5344CB8AC3E}">
        <p14:creationId xmlns:p14="http://schemas.microsoft.com/office/powerpoint/2010/main" val="2593387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CEIS110</a:t>
            </a:r>
            <a:br>
              <a:rPr lang="en-US" dirty="0"/>
            </a:br>
            <a:r>
              <a:rPr lang="en-US" dirty="0"/>
              <a:t>Module 6</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Develop Graphical Models and Interpret Results</a:t>
            </a:r>
          </a:p>
        </p:txBody>
      </p:sp>
    </p:spTree>
    <p:extLst>
      <p:ext uri="{BB962C8B-B14F-4D97-AF65-F5344CB8AC3E}">
        <p14:creationId xmlns:p14="http://schemas.microsoft.com/office/powerpoint/2010/main" val="73752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Rubric</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2918606674"/>
              </p:ext>
            </p:extLst>
          </p:nvPr>
        </p:nvGraphicFramePr>
        <p:xfrm>
          <a:off x="838200" y="1825625"/>
          <a:ext cx="10515600" cy="2392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494064502"/>
                    </a:ext>
                  </a:extLst>
                </a:gridCol>
                <a:gridCol w="3505200">
                  <a:extLst>
                    <a:ext uri="{9D8B030D-6E8A-4147-A177-3AD203B41FA5}">
                      <a16:colId xmlns:a16="http://schemas.microsoft.com/office/drawing/2014/main" val="1566128757"/>
                    </a:ext>
                  </a:extLst>
                </a:gridCol>
                <a:gridCol w="3505200">
                  <a:extLst>
                    <a:ext uri="{9D8B030D-6E8A-4147-A177-3AD203B41FA5}">
                      <a16:colId xmlns:a16="http://schemas.microsoft.com/office/drawing/2014/main" val="722685570"/>
                    </a:ext>
                  </a:extLst>
                </a:gridCol>
              </a:tblGrid>
              <a:tr h="370840">
                <a:tc>
                  <a:txBody>
                    <a:bodyPr/>
                    <a:lstStyle/>
                    <a:p>
                      <a:r>
                        <a:rPr lang="en-US" dirty="0"/>
                        <a:t>Activity</a:t>
                      </a:r>
                    </a:p>
                  </a:txBody>
                  <a:tcPr/>
                </a:tc>
                <a:tc>
                  <a:txBody>
                    <a:bodyPr/>
                    <a:lstStyle/>
                    <a:p>
                      <a:r>
                        <a:rPr lang="en-US" dirty="0"/>
                        <a:t>Requirement(s)</a:t>
                      </a:r>
                    </a:p>
                  </a:txBody>
                  <a:tcPr/>
                </a:tc>
                <a:tc>
                  <a:txBody>
                    <a:bodyPr/>
                    <a:lstStyle/>
                    <a:p>
                      <a:r>
                        <a:rPr lang="en-US" dirty="0"/>
                        <a:t>Points</a:t>
                      </a:r>
                    </a:p>
                  </a:txBody>
                  <a:tcPr/>
                </a:tc>
                <a:extLst>
                  <a:ext uri="{0D108BD9-81ED-4DB2-BD59-A6C34878D82A}">
                    <a16:rowId xmlns:a16="http://schemas.microsoft.com/office/drawing/2014/main" val="2671127368"/>
                  </a:ext>
                </a:extLst>
              </a:tr>
              <a:tr h="370840">
                <a:tc>
                  <a:txBody>
                    <a:bodyPr/>
                    <a:lstStyle/>
                    <a:p>
                      <a:r>
                        <a:rPr lang="en-US" dirty="0"/>
                        <a:t>Plot #1</a:t>
                      </a:r>
                    </a:p>
                  </a:txBody>
                  <a:tcPr/>
                </a:tc>
                <a:tc>
                  <a:txBody>
                    <a:bodyPr/>
                    <a:lstStyle/>
                    <a:p>
                      <a:r>
                        <a:rPr lang="en-US" dirty="0"/>
                        <a:t>Picture/screenshot of plot from data with code</a:t>
                      </a:r>
                    </a:p>
                  </a:txBody>
                  <a:tcPr/>
                </a:tc>
                <a:tc>
                  <a:txBody>
                    <a:bodyPr/>
                    <a:lstStyle/>
                    <a:p>
                      <a:r>
                        <a:rPr lang="en-US" dirty="0"/>
                        <a:t>15</a:t>
                      </a:r>
                    </a:p>
                  </a:txBody>
                  <a:tcPr/>
                </a:tc>
                <a:extLst>
                  <a:ext uri="{0D108BD9-81ED-4DB2-BD59-A6C34878D82A}">
                    <a16:rowId xmlns:a16="http://schemas.microsoft.com/office/drawing/2014/main" val="1343858599"/>
                  </a:ext>
                </a:extLst>
              </a:tr>
              <a:tr h="370840">
                <a:tc>
                  <a:txBody>
                    <a:bodyPr/>
                    <a:lstStyle/>
                    <a:p>
                      <a:r>
                        <a:rPr lang="en-US" dirty="0"/>
                        <a:t>Plot #2</a:t>
                      </a:r>
                    </a:p>
                  </a:txBody>
                  <a:tcPr/>
                </a:tc>
                <a:tc>
                  <a:txBody>
                    <a:bodyPr/>
                    <a:lstStyle/>
                    <a:p>
                      <a:r>
                        <a:rPr lang="en-US" dirty="0"/>
                        <a:t>Picture/screenshot of plot from data with code</a:t>
                      </a:r>
                    </a:p>
                  </a:txBody>
                  <a:tcPr/>
                </a:tc>
                <a:tc>
                  <a:txBody>
                    <a:bodyPr/>
                    <a:lstStyle/>
                    <a:p>
                      <a:r>
                        <a:rPr lang="en-US" dirty="0"/>
                        <a:t>15</a:t>
                      </a:r>
                    </a:p>
                  </a:txBody>
                  <a:tcPr/>
                </a:tc>
                <a:extLst>
                  <a:ext uri="{0D108BD9-81ED-4DB2-BD59-A6C34878D82A}">
                    <a16:rowId xmlns:a16="http://schemas.microsoft.com/office/drawing/2014/main" val="851364322"/>
                  </a:ext>
                </a:extLst>
              </a:tr>
              <a:tr h="370840">
                <a:tc>
                  <a:txBody>
                    <a:bodyPr/>
                    <a:lstStyle/>
                    <a:p>
                      <a:r>
                        <a:rPr lang="en-US" dirty="0"/>
                        <a:t>Analysis</a:t>
                      </a:r>
                    </a:p>
                  </a:txBody>
                  <a:tcPr/>
                </a:tc>
                <a:tc>
                  <a:txBody>
                    <a:bodyPr/>
                    <a:lstStyle/>
                    <a:p>
                      <a:r>
                        <a:rPr lang="en-US" dirty="0"/>
                        <a:t>Question,</a:t>
                      </a:r>
                      <a:r>
                        <a:rPr lang="en-US" baseline="0" dirty="0"/>
                        <a:t> plot, and answer</a:t>
                      </a:r>
                      <a:endParaRPr lang="en-US" dirty="0"/>
                    </a:p>
                  </a:txBody>
                  <a:tcPr/>
                </a:tc>
                <a:tc>
                  <a:txBody>
                    <a:bodyPr/>
                    <a:lstStyle/>
                    <a:p>
                      <a:r>
                        <a:rPr lang="en-US" dirty="0"/>
                        <a:t>15</a:t>
                      </a:r>
                    </a:p>
                  </a:txBody>
                  <a:tcPr/>
                </a:tc>
                <a:extLst>
                  <a:ext uri="{0D108BD9-81ED-4DB2-BD59-A6C34878D82A}">
                    <a16:rowId xmlns:a16="http://schemas.microsoft.com/office/drawing/2014/main" val="1786946460"/>
                  </a:ext>
                </a:extLst>
              </a:tr>
              <a:tr h="370840">
                <a:tc>
                  <a:txBody>
                    <a:bodyPr/>
                    <a:lstStyle/>
                    <a:p>
                      <a:r>
                        <a:rPr lang="en-US" dirty="0"/>
                        <a:t>Prediction</a:t>
                      </a:r>
                    </a:p>
                  </a:txBody>
                  <a:tcPr/>
                </a:tc>
                <a:tc>
                  <a:txBody>
                    <a:bodyPr/>
                    <a:lstStyle/>
                    <a:p>
                      <a:r>
                        <a:rPr lang="en-US" dirty="0"/>
                        <a:t>Prediction based on data</a:t>
                      </a:r>
                    </a:p>
                  </a:txBody>
                  <a:tcPr/>
                </a:tc>
                <a:tc>
                  <a:txBody>
                    <a:bodyPr/>
                    <a:lstStyle/>
                    <a:p>
                      <a:r>
                        <a:rPr lang="en-US"/>
                        <a:t>15</a:t>
                      </a:r>
                      <a:endParaRPr lang="en-US" dirty="0"/>
                    </a:p>
                  </a:txBody>
                  <a:tcPr/>
                </a:tc>
                <a:extLst>
                  <a:ext uri="{0D108BD9-81ED-4DB2-BD59-A6C34878D82A}">
                    <a16:rowId xmlns:a16="http://schemas.microsoft.com/office/drawing/2014/main" val="1696443638"/>
                  </a:ext>
                </a:extLst>
              </a:tr>
            </a:tbl>
          </a:graphicData>
        </a:graphic>
      </p:graphicFrame>
    </p:spTree>
    <p:extLst>
      <p:ext uri="{BB962C8B-B14F-4D97-AF65-F5344CB8AC3E}">
        <p14:creationId xmlns:p14="http://schemas.microsoft.com/office/powerpoint/2010/main" val="266672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Plot #1</a:t>
            </a:r>
          </a:p>
        </p:txBody>
      </p:sp>
      <p:pic>
        <p:nvPicPr>
          <p:cNvPr id="4" name="Picture Placeholder 3">
            <a:extLst>
              <a:ext uri="{FF2B5EF4-FFF2-40B4-BE49-F238E27FC236}">
                <a16:creationId xmlns:a16="http://schemas.microsoft.com/office/drawing/2014/main" id="{76ACEC4B-57E9-4332-901A-7B7DDE6A81FD}"/>
              </a:ext>
            </a:extLst>
          </p:cNvPr>
          <p:cNvPicPr>
            <a:picLocks noGrp="1" noChangeAspect="1"/>
          </p:cNvPicPr>
          <p:nvPr>
            <p:ph type="pic" idx="1"/>
          </p:nvPr>
        </p:nvPicPr>
        <p:blipFill rotWithShape="1">
          <a:blip r:embed="rId2"/>
          <a:srcRect l="1359" r="1359"/>
          <a:stretch/>
        </p:blipFill>
        <p:spPr>
          <a:xfrm>
            <a:off x="5183188" y="987426"/>
            <a:ext cx="4702492" cy="3713130"/>
          </a:xfr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a:lstStyle/>
          <a:p>
            <a:r>
              <a:rPr lang="en-US" dirty="0"/>
              <a:t>Plot and code used to generate it</a:t>
            </a:r>
          </a:p>
          <a:p>
            <a:pPr marL="285750" indent="-285750">
              <a:buFont typeface="Arial" panose="020B0604020202020204" pitchFamily="34" charset="0"/>
              <a:buChar char="•"/>
            </a:pPr>
            <a:r>
              <a:rPr lang="en-US" dirty="0"/>
              <a:t>Box</a:t>
            </a:r>
          </a:p>
          <a:p>
            <a:pPr marL="285750" indent="-285750">
              <a:buFont typeface="Arial" panose="020B0604020202020204" pitchFamily="34" charset="0"/>
              <a:buChar char="•"/>
            </a:pPr>
            <a:r>
              <a:rPr lang="en-US" dirty="0"/>
              <a:t>Line</a:t>
            </a:r>
          </a:p>
          <a:p>
            <a:pPr marL="285750" indent="-285750">
              <a:buFont typeface="Arial" panose="020B0604020202020204" pitchFamily="34" charset="0"/>
              <a:buChar char="•"/>
            </a:pPr>
            <a:r>
              <a:rPr lang="en-US" dirty="0"/>
              <a:t>Histogram</a:t>
            </a:r>
          </a:p>
          <a:p>
            <a:pPr marL="285750" indent="-285750">
              <a:buFont typeface="Arial" panose="020B0604020202020204" pitchFamily="34" charset="0"/>
              <a:buChar char="•"/>
            </a:pPr>
            <a:r>
              <a:rPr lang="en-US" dirty="0"/>
              <a:t>Scatter</a:t>
            </a:r>
          </a:p>
          <a:p>
            <a:pPr marL="285750" indent="-285750">
              <a:buFont typeface="Arial" panose="020B0604020202020204" pitchFamily="34" charset="0"/>
              <a:buChar char="•"/>
            </a:pPr>
            <a:r>
              <a:rPr lang="en-US" dirty="0"/>
              <a:t>Research your own!</a:t>
            </a:r>
          </a:p>
          <a:p>
            <a:endParaRPr lang="en-US" dirty="0"/>
          </a:p>
          <a:p>
            <a:endParaRPr lang="en-US" dirty="0"/>
          </a:p>
        </p:txBody>
      </p:sp>
      <p:pic>
        <p:nvPicPr>
          <p:cNvPr id="8" name="Picture 7">
            <a:extLst>
              <a:ext uri="{FF2B5EF4-FFF2-40B4-BE49-F238E27FC236}">
                <a16:creationId xmlns:a16="http://schemas.microsoft.com/office/drawing/2014/main" id="{C3AEC3BC-275B-436E-90FB-ABB32098B660}"/>
              </a:ext>
            </a:extLst>
          </p:cNvPr>
          <p:cNvPicPr>
            <a:picLocks noChangeAspect="1"/>
          </p:cNvPicPr>
          <p:nvPr/>
        </p:nvPicPr>
        <p:blipFill>
          <a:blip r:embed="rId3"/>
          <a:stretch>
            <a:fillRect/>
          </a:stretch>
        </p:blipFill>
        <p:spPr>
          <a:xfrm>
            <a:off x="2238692" y="4800601"/>
            <a:ext cx="9617273" cy="1806097"/>
          </a:xfrm>
          <a:prstGeom prst="rect">
            <a:avLst/>
          </a:prstGeom>
        </p:spPr>
      </p:pic>
    </p:spTree>
    <p:extLst>
      <p:ext uri="{BB962C8B-B14F-4D97-AF65-F5344CB8AC3E}">
        <p14:creationId xmlns:p14="http://schemas.microsoft.com/office/powerpoint/2010/main" val="306461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Plot #2</a:t>
            </a:r>
            <a:br>
              <a:rPr lang="en-US" sz="4400" dirty="0"/>
            </a:br>
            <a:r>
              <a:rPr lang="en-US" sz="4400" dirty="0"/>
              <a:t>(Screenshots)</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p:txBody>
          <a:bodyPr/>
          <a:lstStyle/>
          <a:p>
            <a:r>
              <a:rPr lang="en-US" dirty="0"/>
              <a:t>Plot and code used to generate it</a:t>
            </a:r>
          </a:p>
          <a:p>
            <a:pPr marL="285750" indent="-285750">
              <a:buFont typeface="Arial" panose="020B0604020202020204" pitchFamily="34" charset="0"/>
              <a:buChar char="•"/>
            </a:pPr>
            <a:r>
              <a:rPr lang="en-US" dirty="0"/>
              <a:t>Box</a:t>
            </a:r>
          </a:p>
          <a:p>
            <a:pPr marL="285750" indent="-285750">
              <a:buFont typeface="Arial" panose="020B0604020202020204" pitchFamily="34" charset="0"/>
              <a:buChar char="•"/>
            </a:pPr>
            <a:r>
              <a:rPr lang="en-US" dirty="0"/>
              <a:t>Line</a:t>
            </a:r>
          </a:p>
          <a:p>
            <a:pPr marL="285750" indent="-285750">
              <a:buFont typeface="Arial" panose="020B0604020202020204" pitchFamily="34" charset="0"/>
              <a:buChar char="•"/>
            </a:pPr>
            <a:r>
              <a:rPr lang="en-US" dirty="0"/>
              <a:t>Histogram</a:t>
            </a:r>
          </a:p>
          <a:p>
            <a:pPr marL="285750" indent="-285750">
              <a:buFont typeface="Arial" panose="020B0604020202020204" pitchFamily="34" charset="0"/>
              <a:buChar char="•"/>
            </a:pPr>
            <a:r>
              <a:rPr lang="en-US" dirty="0"/>
              <a:t>Scatter</a:t>
            </a:r>
          </a:p>
          <a:p>
            <a:pPr marL="285750" indent="-285750">
              <a:buFont typeface="Arial" panose="020B0604020202020204" pitchFamily="34" charset="0"/>
              <a:buChar char="•"/>
            </a:pPr>
            <a:r>
              <a:rPr lang="en-US" dirty="0"/>
              <a:t>Research your own!</a:t>
            </a:r>
          </a:p>
        </p:txBody>
      </p:sp>
      <p:pic>
        <p:nvPicPr>
          <p:cNvPr id="14" name="Picture 13">
            <a:extLst>
              <a:ext uri="{FF2B5EF4-FFF2-40B4-BE49-F238E27FC236}">
                <a16:creationId xmlns:a16="http://schemas.microsoft.com/office/drawing/2014/main" id="{9713EBFF-5856-434B-A7A8-DFB982850E9D}"/>
              </a:ext>
            </a:extLst>
          </p:cNvPr>
          <p:cNvPicPr>
            <a:picLocks noChangeAspect="1"/>
          </p:cNvPicPr>
          <p:nvPr/>
        </p:nvPicPr>
        <p:blipFill>
          <a:blip r:embed="rId2"/>
          <a:stretch>
            <a:fillRect/>
          </a:stretch>
        </p:blipFill>
        <p:spPr>
          <a:xfrm>
            <a:off x="5619603" y="627380"/>
            <a:ext cx="5187024" cy="3811588"/>
          </a:xfrm>
          <a:prstGeom prst="rect">
            <a:avLst/>
          </a:prstGeom>
        </p:spPr>
      </p:pic>
      <p:pic>
        <p:nvPicPr>
          <p:cNvPr id="16" name="Picture 15">
            <a:extLst>
              <a:ext uri="{FF2B5EF4-FFF2-40B4-BE49-F238E27FC236}">
                <a16:creationId xmlns:a16="http://schemas.microsoft.com/office/drawing/2014/main" id="{71A91576-3B86-4C35-B79F-33CC7B60A90D}"/>
              </a:ext>
            </a:extLst>
          </p:cNvPr>
          <p:cNvPicPr>
            <a:picLocks noChangeAspect="1"/>
          </p:cNvPicPr>
          <p:nvPr/>
        </p:nvPicPr>
        <p:blipFill>
          <a:blip r:embed="rId3"/>
          <a:stretch>
            <a:fillRect/>
          </a:stretch>
        </p:blipFill>
        <p:spPr>
          <a:xfrm>
            <a:off x="2805906" y="4830409"/>
            <a:ext cx="8085521" cy="1501270"/>
          </a:xfrm>
          <a:prstGeom prst="rect">
            <a:avLst/>
          </a:prstGeom>
        </p:spPr>
      </p:pic>
    </p:spTree>
    <p:extLst>
      <p:ext uri="{BB962C8B-B14F-4D97-AF65-F5344CB8AC3E}">
        <p14:creationId xmlns:p14="http://schemas.microsoft.com/office/powerpoint/2010/main" val="185730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Analysis</a:t>
            </a:r>
            <a:br>
              <a:rPr lang="en-US" sz="4400" dirty="0"/>
            </a:br>
            <a:endParaRPr lang="en-US" sz="4400" dirty="0"/>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39788" y="2057400"/>
            <a:ext cx="4411481" cy="3811588"/>
          </a:xfrm>
        </p:spPr>
        <p:txBody>
          <a:bodyPr/>
          <a:lstStyle/>
          <a:p>
            <a:pPr marL="285750" indent="-285750">
              <a:buFont typeface="Arial" panose="020B0604020202020204" pitchFamily="34" charset="0"/>
              <a:buChar char="•"/>
            </a:pPr>
            <a:r>
              <a:rPr lang="en-US" dirty="0"/>
              <a:t>Think of your own question and create a chart/graph to answer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Your own question:</a:t>
            </a:r>
          </a:p>
          <a:p>
            <a:pPr marL="285750" indent="-285750">
              <a:buFont typeface="Arial" panose="020B0604020202020204" pitchFamily="34" charset="0"/>
              <a:buChar char="•"/>
            </a:pPr>
            <a:r>
              <a:rPr lang="en-US" dirty="0"/>
              <a:t>What was the range of humidity readings for the time frame shown?</a:t>
            </a:r>
            <a:br>
              <a:rPr lang="en-US" dirty="0"/>
            </a:b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Answer supported by Chart: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5" name="Picture 4">
            <a:extLst>
              <a:ext uri="{FF2B5EF4-FFF2-40B4-BE49-F238E27FC236}">
                <a16:creationId xmlns:a16="http://schemas.microsoft.com/office/drawing/2014/main" id="{707DDFEC-C515-4497-BB54-E7E35EEB5123}"/>
              </a:ext>
            </a:extLst>
          </p:cNvPr>
          <p:cNvPicPr>
            <a:picLocks noChangeAspect="1"/>
          </p:cNvPicPr>
          <p:nvPr/>
        </p:nvPicPr>
        <p:blipFill>
          <a:blip r:embed="rId2"/>
          <a:stretch>
            <a:fillRect/>
          </a:stretch>
        </p:blipFill>
        <p:spPr>
          <a:xfrm>
            <a:off x="5756766" y="1469283"/>
            <a:ext cx="5205873" cy="3919433"/>
          </a:xfrm>
          <a:prstGeom prst="rect">
            <a:avLst/>
          </a:prstGeom>
        </p:spPr>
      </p:pic>
    </p:spTree>
    <p:extLst>
      <p:ext uri="{BB962C8B-B14F-4D97-AF65-F5344CB8AC3E}">
        <p14:creationId xmlns:p14="http://schemas.microsoft.com/office/powerpoint/2010/main" val="349937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Prediction</a:t>
            </a:r>
            <a:br>
              <a:rPr lang="en-US" sz="4400" dirty="0"/>
            </a:br>
            <a:endParaRPr lang="en-US" sz="4400" dirty="0"/>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39788" y="2057400"/>
            <a:ext cx="8787538" cy="3811588"/>
          </a:xfrm>
        </p:spPr>
        <p:txBody>
          <a:bodyPr/>
          <a:lstStyle/>
          <a:p>
            <a:pPr marL="285750" indent="-285750">
              <a:buFont typeface="Arial" panose="020B0604020202020204" pitchFamily="34" charset="0"/>
              <a:buChar char="•"/>
            </a:pPr>
            <a:r>
              <a:rPr lang="en-US" dirty="0"/>
              <a:t>Develop a prediction based on the data. What variations in temperature and humidity do you expect over the next few hours or days? How would humidity change if temperature goes up or down?</a:t>
            </a:r>
          </a:p>
          <a:p>
            <a:endParaRPr lang="en-US" dirty="0"/>
          </a:p>
        </p:txBody>
      </p:sp>
    </p:spTree>
    <p:extLst>
      <p:ext uri="{BB962C8B-B14F-4D97-AF65-F5344CB8AC3E}">
        <p14:creationId xmlns:p14="http://schemas.microsoft.com/office/powerpoint/2010/main" val="82809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0F883F57245246A7747A9329048B46" ma:contentTypeVersion="13" ma:contentTypeDescription="Create a new document." ma:contentTypeScope="" ma:versionID="405fbacda404f3661f41405c2d23432b">
  <xsd:schema xmlns:xsd="http://www.w3.org/2001/XMLSchema" xmlns:xs="http://www.w3.org/2001/XMLSchema" xmlns:p="http://schemas.microsoft.com/office/2006/metadata/properties" xmlns:ns2="b8820432-3450-4e09-b17f-565094e588be" xmlns:ns3="b7b956fb-0613-46b7-a92d-14c47de7bd00" targetNamespace="http://schemas.microsoft.com/office/2006/metadata/properties" ma:root="true" ma:fieldsID="6eb31255b3e73debb3c9a025dfec9584" ns2:_="" ns3:_="">
    <xsd:import namespace="b8820432-3450-4e09-b17f-565094e588be"/>
    <xsd:import namespace="b7b956fb-0613-46b7-a92d-14c47de7bd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820432-3450-4e09-b17f-565094e58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Comments" ma:index="18" nillable="true" ma:displayName="Comment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b956fb-0613-46b7-a92d-14c47de7bd00" elementFormDefault="qualified">
    <xsd:import namespace="http://schemas.microsoft.com/office/2006/documentManagement/types"/>
    <xsd:import namespace="http://schemas.microsoft.com/office/infopath/2007/PartnerControls"/>
    <xsd:element name="SharedWithUsers" ma:index="14"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ments xmlns="b8820432-3450-4e09-b17f-565094e588b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A022CA-54F5-414B-A237-6664DF93AA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820432-3450-4e09-b17f-565094e588be"/>
    <ds:schemaRef ds:uri="b7b956fb-0613-46b7-a92d-14c47de7bd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D226BA-8E8D-4A91-A2CD-F737BC8E7B0C}">
  <ds:schemaRefs>
    <ds:schemaRef ds:uri="http://purl.org/dc/terms/"/>
    <ds:schemaRef ds:uri="http://schemas.microsoft.com/office/2006/documentManagement/types"/>
    <ds:schemaRef ds:uri="b7b956fb-0613-46b7-a92d-14c47de7bd00"/>
    <ds:schemaRef ds:uri="http://purl.org/dc/elements/1.1/"/>
    <ds:schemaRef ds:uri="http://schemas.microsoft.com/office/infopath/2007/PartnerControls"/>
    <ds:schemaRef ds:uri="b8820432-3450-4e09-b17f-565094e588be"/>
    <ds:schemaRef ds:uri="http://www.w3.org/XML/1998/namespace"/>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B1B15E5-98E9-4D4E-8323-8DF710A8E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8750</TotalTime>
  <Words>174</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CEIS110 Module 6</vt:lpstr>
      <vt:lpstr>Rubric</vt:lpstr>
      <vt:lpstr>Plot #1</vt:lpstr>
      <vt:lpstr>Plot #2 (Screenshots)</vt:lpstr>
      <vt:lpstr>Analysis </vt:lpstr>
      <vt:lpstr>Prediction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CEIS101 Module 1</dc:title>
  <dc:creator>William Sullivan</dc:creator>
  <cp:lastModifiedBy>John Francis</cp:lastModifiedBy>
  <cp:revision>27</cp:revision>
  <dcterms:created xsi:type="dcterms:W3CDTF">2018-12-20T22:43:36Z</dcterms:created>
  <dcterms:modified xsi:type="dcterms:W3CDTF">2021-04-13T21:58:42Z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0x0101006B0F883F57245246A7747A9329048B46</vt:lpwstr>
  </property>
</Properties>
</file>