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9" r:id="rId6"/>
    <p:sldId id="257" r:id="rId7"/>
    <p:sldId id="258" r:id="rId8"/>
    <p:sldId id="261"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81" autoAdjust="0"/>
    <p:restoredTop sz="94660"/>
  </p:normalViewPr>
  <p:slideViewPr>
    <p:cSldViewPr snapToGrid="0">
      <p:cViewPr varScale="1">
        <p:scale>
          <a:sx n="78" d="100"/>
          <a:sy n="78" d="100"/>
        </p:scale>
        <p:origin x="82" y="23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CDD6B-EC2F-4242-BB01-3ADB2EA056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06E81A-1139-4F60-ADAD-CDBFA2DA7B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71CA7DA-A3ED-424E-96DB-EAC43B3A9C8C}"/>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5" name="Footer Placeholder 4">
            <a:extLst>
              <a:ext uri="{FF2B5EF4-FFF2-40B4-BE49-F238E27FC236}">
                <a16:creationId xmlns:a16="http://schemas.microsoft.com/office/drawing/2014/main" id="{A5620E7B-DE6B-4599-AB9A-D6E6D1C52A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98F17-D1A4-4B40-8467-04543C7AB05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740511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54F3F-7F8C-4B62-83A5-552DFB1903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BB7699-2B3A-4817-9AC3-43FD9282F9F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93F1A9-6856-45E2-8C6C-5C78A873D91A}"/>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5" name="Footer Placeholder 4">
            <a:extLst>
              <a:ext uri="{FF2B5EF4-FFF2-40B4-BE49-F238E27FC236}">
                <a16:creationId xmlns:a16="http://schemas.microsoft.com/office/drawing/2014/main" id="{7E6807F9-D2C6-4EE6-AE90-327FC32534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B0549-8F58-4348-9920-652E9FEDC9A9}"/>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637748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41ECD2-AC72-4B39-B658-44039FF9BC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FCE250-D2E2-4148-B0C4-5EEC101D4BA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CE6582-DD76-46CC-A4B7-7889DF306095}"/>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5" name="Footer Placeholder 4">
            <a:extLst>
              <a:ext uri="{FF2B5EF4-FFF2-40B4-BE49-F238E27FC236}">
                <a16:creationId xmlns:a16="http://schemas.microsoft.com/office/drawing/2014/main" id="{E0469BB8-5380-45F6-85BD-37209F96D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1002E-17D0-4016-AA60-4DBD5B8BF72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2105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35B90-86EC-492C-8440-5BE029FCA3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EE4B971-FFBC-444C-9574-9D3B54B7248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E66CA0-A872-4564-80CA-5FEC4ECF6193}"/>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5" name="Footer Placeholder 4">
            <a:extLst>
              <a:ext uri="{FF2B5EF4-FFF2-40B4-BE49-F238E27FC236}">
                <a16:creationId xmlns:a16="http://schemas.microsoft.com/office/drawing/2014/main" id="{F64A1036-6CDC-445C-A420-C8F19AA31D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5A98F-1722-408F-9EAF-DD105A6786D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3910613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9E4D1-759E-4B80-9D6F-7700A8CDD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BD5114-CD19-406E-8705-96803BC300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5A8F7AF-E616-4F57-A855-C02E4119B051}"/>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5" name="Footer Placeholder 4">
            <a:extLst>
              <a:ext uri="{FF2B5EF4-FFF2-40B4-BE49-F238E27FC236}">
                <a16:creationId xmlns:a16="http://schemas.microsoft.com/office/drawing/2014/main" id="{687F85F8-5B2C-49AB-ACE3-206BEDDEC4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69AD0B-2401-4303-B6E3-E10A44089B1F}"/>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589387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44CDF-BB67-47FC-BF1B-DB02A6749C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9A57AE-432B-4C7F-AFD5-02DA1AB1AC2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859AFA-4DCC-4AAB-A636-A768FCC636C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2A2CC-F2EE-4979-8BBC-A34D0009144A}"/>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6" name="Footer Placeholder 5">
            <a:extLst>
              <a:ext uri="{FF2B5EF4-FFF2-40B4-BE49-F238E27FC236}">
                <a16:creationId xmlns:a16="http://schemas.microsoft.com/office/drawing/2014/main" id="{B714CF7A-3807-4981-82FE-9DFBEED4C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3DDECA-5A1A-4973-9442-C48285448131}"/>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3618319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0A80D-F0D5-4D0E-A595-37B132CF96F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2C3DE0-C588-424F-99AD-81C63CBF6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EA99559-C376-4106-B5B8-DE2548E8B77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EC5DA3-BFFC-4144-9DE2-F9BD5D5548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5B6C142-9FBA-441E-A2EE-8A26CD28D1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13BFF5-7AB9-4517-84AF-11B4195E5D87}"/>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8" name="Footer Placeholder 7">
            <a:extLst>
              <a:ext uri="{FF2B5EF4-FFF2-40B4-BE49-F238E27FC236}">
                <a16:creationId xmlns:a16="http://schemas.microsoft.com/office/drawing/2014/main" id="{64D63660-8C4C-44F0-BB2E-A2E06C0208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585D26-D27D-4780-B4D8-652336F541D3}"/>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657969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7FB5D-6D01-46C3-90E2-6EF7C7DD98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7ABEC61-F94D-46EA-93C3-3D29473CCA2D}"/>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4" name="Footer Placeholder 3">
            <a:extLst>
              <a:ext uri="{FF2B5EF4-FFF2-40B4-BE49-F238E27FC236}">
                <a16:creationId xmlns:a16="http://schemas.microsoft.com/office/drawing/2014/main" id="{4538D31F-B3A3-44A7-BE2E-54CED00163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7FC639-D8CC-4126-AE01-D7ECE4FE3A56}"/>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2436103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D11337-DCED-48AE-9781-145604B22134}"/>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3" name="Footer Placeholder 2">
            <a:extLst>
              <a:ext uri="{FF2B5EF4-FFF2-40B4-BE49-F238E27FC236}">
                <a16:creationId xmlns:a16="http://schemas.microsoft.com/office/drawing/2014/main" id="{B890E84E-2E44-4497-B8AA-769AD7E936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A3588F-8746-4FE0-AB58-50B514C86D3E}"/>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4046530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7E9AD-7C5B-43BF-BC81-663C3B7F41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CB248D-04F1-4ACE-8F99-0844D0618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034B85-1772-4F38-A7E7-EB8B511E60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6A84CC1-4267-4CC4-88D6-3A28AFF5E728}"/>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6" name="Footer Placeholder 5">
            <a:extLst>
              <a:ext uri="{FF2B5EF4-FFF2-40B4-BE49-F238E27FC236}">
                <a16:creationId xmlns:a16="http://schemas.microsoft.com/office/drawing/2014/main" id="{9E7253FA-41D5-46A5-8FA6-3BB510DA9C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524AA-7B5D-4D45-A1D6-B2C17247F472}"/>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6186974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91104-3193-4DE3-9579-D9AA8F0EF9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F3E60D-5591-47FB-8383-3CF2A6D2F8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693396-1B46-429A-A1C7-6319CC46E7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3BB73A-2A95-4544-9F11-6D8DF3A138CD}"/>
              </a:ext>
            </a:extLst>
          </p:cNvPr>
          <p:cNvSpPr>
            <a:spLocks noGrp="1"/>
          </p:cNvSpPr>
          <p:nvPr>
            <p:ph type="dt" sz="half" idx="10"/>
          </p:nvPr>
        </p:nvSpPr>
        <p:spPr/>
        <p:txBody>
          <a:bodyPr/>
          <a:lstStyle/>
          <a:p>
            <a:fld id="{E574BDDD-E77C-4F65-80AE-A2B49D0566BE}" type="datetimeFigureOut">
              <a:rPr lang="en-US" smtClean="0"/>
              <a:t>4/11/2021</a:t>
            </a:fld>
            <a:endParaRPr lang="en-US"/>
          </a:p>
        </p:txBody>
      </p:sp>
      <p:sp>
        <p:nvSpPr>
          <p:cNvPr id="6" name="Footer Placeholder 5">
            <a:extLst>
              <a:ext uri="{FF2B5EF4-FFF2-40B4-BE49-F238E27FC236}">
                <a16:creationId xmlns:a16="http://schemas.microsoft.com/office/drawing/2014/main" id="{44582299-81B8-4894-B8B7-C1A0EF0D8F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50117A-21AA-4F59-A2B7-7BC19EB7D364}"/>
              </a:ext>
            </a:extLst>
          </p:cNvPr>
          <p:cNvSpPr>
            <a:spLocks noGrp="1"/>
          </p:cNvSpPr>
          <p:nvPr>
            <p:ph type="sldNum" sz="quarter" idx="12"/>
          </p:nvPr>
        </p:nvSpPr>
        <p:spPr/>
        <p:txBody>
          <a:bodyPr/>
          <a:lstStyle/>
          <a:p>
            <a:fld id="{6C689097-B4E2-4F9F-9CBE-5C04691F4EBF}" type="slidenum">
              <a:rPr lang="en-US" smtClean="0"/>
              <a:t>‹#›</a:t>
            </a:fld>
            <a:endParaRPr lang="en-US"/>
          </a:p>
        </p:txBody>
      </p:sp>
    </p:spTree>
    <p:extLst>
      <p:ext uri="{BB962C8B-B14F-4D97-AF65-F5344CB8AC3E}">
        <p14:creationId xmlns:p14="http://schemas.microsoft.com/office/powerpoint/2010/main" val="182685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317E4F-9347-44CD-9477-1AF2334B84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BCF40D-687B-4129-846D-C33C3CF7D4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95B308-7023-40D0-A9D7-0A50FDE281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4BDDD-E77C-4F65-80AE-A2B49D0566BE}" type="datetimeFigureOut">
              <a:rPr lang="en-US" smtClean="0"/>
              <a:t>4/11/2021</a:t>
            </a:fld>
            <a:endParaRPr lang="en-US"/>
          </a:p>
        </p:txBody>
      </p:sp>
      <p:sp>
        <p:nvSpPr>
          <p:cNvPr id="5" name="Footer Placeholder 4">
            <a:extLst>
              <a:ext uri="{FF2B5EF4-FFF2-40B4-BE49-F238E27FC236}">
                <a16:creationId xmlns:a16="http://schemas.microsoft.com/office/drawing/2014/main" id="{C5B94102-7A5A-4E11-ABC2-D0BBAAF8E0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30775C-EC89-455E-B408-FFCE8D86FA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689097-B4E2-4F9F-9CBE-5C04691F4EBF}" type="slidenum">
              <a:rPr lang="en-US" smtClean="0"/>
              <a:t>‹#›</a:t>
            </a:fld>
            <a:endParaRPr lang="en-US"/>
          </a:p>
        </p:txBody>
      </p:sp>
    </p:spTree>
    <p:extLst>
      <p:ext uri="{BB962C8B-B14F-4D97-AF65-F5344CB8AC3E}">
        <p14:creationId xmlns:p14="http://schemas.microsoft.com/office/powerpoint/2010/main" val="25933871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8198B-61B4-490F-AA97-99CFA2CF3622}"/>
              </a:ext>
            </a:extLst>
          </p:cNvPr>
          <p:cNvSpPr>
            <a:spLocks noGrp="1"/>
          </p:cNvSpPr>
          <p:nvPr>
            <p:ph type="ctrTitle"/>
          </p:nvPr>
        </p:nvSpPr>
        <p:spPr/>
        <p:txBody>
          <a:bodyPr/>
          <a:lstStyle/>
          <a:p>
            <a:r>
              <a:rPr lang="en-US" dirty="0"/>
              <a:t>CEIS110</a:t>
            </a:r>
            <a:br>
              <a:rPr lang="en-US" dirty="0"/>
            </a:br>
            <a:r>
              <a:rPr lang="en-US" dirty="0"/>
              <a:t>Module 6</a:t>
            </a:r>
          </a:p>
        </p:txBody>
      </p:sp>
      <p:sp>
        <p:nvSpPr>
          <p:cNvPr id="3" name="Subtitle 2">
            <a:extLst>
              <a:ext uri="{FF2B5EF4-FFF2-40B4-BE49-F238E27FC236}">
                <a16:creationId xmlns:a16="http://schemas.microsoft.com/office/drawing/2014/main" id="{96B87C98-6E1F-4B38-91BE-8941A7E9C93B}"/>
              </a:ext>
            </a:extLst>
          </p:cNvPr>
          <p:cNvSpPr>
            <a:spLocks noGrp="1"/>
          </p:cNvSpPr>
          <p:nvPr>
            <p:ph type="subTitle" idx="1"/>
          </p:nvPr>
        </p:nvSpPr>
        <p:spPr/>
        <p:txBody>
          <a:bodyPr/>
          <a:lstStyle/>
          <a:p>
            <a:r>
              <a:rPr lang="en-US" dirty="0"/>
              <a:t>Develop Graphical Models and Interpret Results</a:t>
            </a:r>
          </a:p>
        </p:txBody>
      </p:sp>
    </p:spTree>
    <p:extLst>
      <p:ext uri="{BB962C8B-B14F-4D97-AF65-F5344CB8AC3E}">
        <p14:creationId xmlns:p14="http://schemas.microsoft.com/office/powerpoint/2010/main" val="73752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22B-7BCB-4992-85CF-CCAF15D9C7BB}"/>
              </a:ext>
            </a:extLst>
          </p:cNvPr>
          <p:cNvSpPr>
            <a:spLocks noGrp="1"/>
          </p:cNvSpPr>
          <p:nvPr>
            <p:ph type="title"/>
          </p:nvPr>
        </p:nvSpPr>
        <p:spPr/>
        <p:txBody>
          <a:bodyPr/>
          <a:lstStyle/>
          <a:p>
            <a:r>
              <a:rPr lang="en-US" dirty="0"/>
              <a:t>Rubric</a:t>
            </a:r>
          </a:p>
        </p:txBody>
      </p:sp>
      <p:graphicFrame>
        <p:nvGraphicFramePr>
          <p:cNvPr id="4" name="Content Placeholder 3">
            <a:extLst>
              <a:ext uri="{FF2B5EF4-FFF2-40B4-BE49-F238E27FC236}">
                <a16:creationId xmlns:a16="http://schemas.microsoft.com/office/drawing/2014/main" id="{8C7E413A-6A9E-428D-A079-5F9139C3575C}"/>
              </a:ext>
            </a:extLst>
          </p:cNvPr>
          <p:cNvGraphicFramePr>
            <a:graphicFrameLocks noGrp="1"/>
          </p:cNvGraphicFramePr>
          <p:nvPr>
            <p:ph idx="1"/>
            <p:extLst>
              <p:ext uri="{D42A27DB-BD31-4B8C-83A1-F6EECF244321}">
                <p14:modId xmlns:p14="http://schemas.microsoft.com/office/powerpoint/2010/main" val="2918606674"/>
              </p:ext>
            </p:extLst>
          </p:nvPr>
        </p:nvGraphicFramePr>
        <p:xfrm>
          <a:off x="838200" y="1825625"/>
          <a:ext cx="10515600" cy="239268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494064502"/>
                    </a:ext>
                  </a:extLst>
                </a:gridCol>
                <a:gridCol w="3505200">
                  <a:extLst>
                    <a:ext uri="{9D8B030D-6E8A-4147-A177-3AD203B41FA5}">
                      <a16:colId xmlns:a16="http://schemas.microsoft.com/office/drawing/2014/main" val="1566128757"/>
                    </a:ext>
                  </a:extLst>
                </a:gridCol>
                <a:gridCol w="3505200">
                  <a:extLst>
                    <a:ext uri="{9D8B030D-6E8A-4147-A177-3AD203B41FA5}">
                      <a16:colId xmlns:a16="http://schemas.microsoft.com/office/drawing/2014/main" val="722685570"/>
                    </a:ext>
                  </a:extLst>
                </a:gridCol>
              </a:tblGrid>
              <a:tr h="370840">
                <a:tc>
                  <a:txBody>
                    <a:bodyPr/>
                    <a:lstStyle/>
                    <a:p>
                      <a:r>
                        <a:rPr lang="en-US" dirty="0"/>
                        <a:t>Activity</a:t>
                      </a:r>
                    </a:p>
                  </a:txBody>
                  <a:tcPr/>
                </a:tc>
                <a:tc>
                  <a:txBody>
                    <a:bodyPr/>
                    <a:lstStyle/>
                    <a:p>
                      <a:r>
                        <a:rPr lang="en-US" dirty="0"/>
                        <a:t>Requirement(s)</a:t>
                      </a:r>
                    </a:p>
                  </a:txBody>
                  <a:tcPr/>
                </a:tc>
                <a:tc>
                  <a:txBody>
                    <a:bodyPr/>
                    <a:lstStyle/>
                    <a:p>
                      <a:r>
                        <a:rPr lang="en-US" dirty="0"/>
                        <a:t>Points</a:t>
                      </a:r>
                    </a:p>
                  </a:txBody>
                  <a:tcPr/>
                </a:tc>
                <a:extLst>
                  <a:ext uri="{0D108BD9-81ED-4DB2-BD59-A6C34878D82A}">
                    <a16:rowId xmlns:a16="http://schemas.microsoft.com/office/drawing/2014/main" val="2671127368"/>
                  </a:ext>
                </a:extLst>
              </a:tr>
              <a:tr h="370840">
                <a:tc>
                  <a:txBody>
                    <a:bodyPr/>
                    <a:lstStyle/>
                    <a:p>
                      <a:r>
                        <a:rPr lang="en-US" dirty="0"/>
                        <a:t>Plot #1</a:t>
                      </a:r>
                    </a:p>
                  </a:txBody>
                  <a:tcPr/>
                </a:tc>
                <a:tc>
                  <a:txBody>
                    <a:bodyPr/>
                    <a:lstStyle/>
                    <a:p>
                      <a:r>
                        <a:rPr lang="en-US" dirty="0"/>
                        <a:t>Picture/screenshot of plot from data with code</a:t>
                      </a:r>
                    </a:p>
                  </a:txBody>
                  <a:tcPr/>
                </a:tc>
                <a:tc>
                  <a:txBody>
                    <a:bodyPr/>
                    <a:lstStyle/>
                    <a:p>
                      <a:r>
                        <a:rPr lang="en-US" dirty="0"/>
                        <a:t>15</a:t>
                      </a:r>
                    </a:p>
                  </a:txBody>
                  <a:tcPr/>
                </a:tc>
                <a:extLst>
                  <a:ext uri="{0D108BD9-81ED-4DB2-BD59-A6C34878D82A}">
                    <a16:rowId xmlns:a16="http://schemas.microsoft.com/office/drawing/2014/main" val="1343858599"/>
                  </a:ext>
                </a:extLst>
              </a:tr>
              <a:tr h="370840">
                <a:tc>
                  <a:txBody>
                    <a:bodyPr/>
                    <a:lstStyle/>
                    <a:p>
                      <a:r>
                        <a:rPr lang="en-US" dirty="0"/>
                        <a:t>Plot #2</a:t>
                      </a:r>
                    </a:p>
                  </a:txBody>
                  <a:tcPr/>
                </a:tc>
                <a:tc>
                  <a:txBody>
                    <a:bodyPr/>
                    <a:lstStyle/>
                    <a:p>
                      <a:r>
                        <a:rPr lang="en-US" dirty="0"/>
                        <a:t>Picture/screenshot of plot from data with code</a:t>
                      </a:r>
                    </a:p>
                  </a:txBody>
                  <a:tcPr/>
                </a:tc>
                <a:tc>
                  <a:txBody>
                    <a:bodyPr/>
                    <a:lstStyle/>
                    <a:p>
                      <a:r>
                        <a:rPr lang="en-US" dirty="0"/>
                        <a:t>15</a:t>
                      </a:r>
                    </a:p>
                  </a:txBody>
                  <a:tcPr/>
                </a:tc>
                <a:extLst>
                  <a:ext uri="{0D108BD9-81ED-4DB2-BD59-A6C34878D82A}">
                    <a16:rowId xmlns:a16="http://schemas.microsoft.com/office/drawing/2014/main" val="851364322"/>
                  </a:ext>
                </a:extLst>
              </a:tr>
              <a:tr h="370840">
                <a:tc>
                  <a:txBody>
                    <a:bodyPr/>
                    <a:lstStyle/>
                    <a:p>
                      <a:r>
                        <a:rPr lang="en-US" dirty="0"/>
                        <a:t>Analysis</a:t>
                      </a:r>
                    </a:p>
                  </a:txBody>
                  <a:tcPr/>
                </a:tc>
                <a:tc>
                  <a:txBody>
                    <a:bodyPr/>
                    <a:lstStyle/>
                    <a:p>
                      <a:r>
                        <a:rPr lang="en-US" dirty="0"/>
                        <a:t>Question,</a:t>
                      </a:r>
                      <a:r>
                        <a:rPr lang="en-US" baseline="0" dirty="0"/>
                        <a:t> plot, and answer</a:t>
                      </a:r>
                      <a:endParaRPr lang="en-US" dirty="0"/>
                    </a:p>
                  </a:txBody>
                  <a:tcPr/>
                </a:tc>
                <a:tc>
                  <a:txBody>
                    <a:bodyPr/>
                    <a:lstStyle/>
                    <a:p>
                      <a:r>
                        <a:rPr lang="en-US" dirty="0"/>
                        <a:t>15</a:t>
                      </a:r>
                    </a:p>
                  </a:txBody>
                  <a:tcPr/>
                </a:tc>
                <a:extLst>
                  <a:ext uri="{0D108BD9-81ED-4DB2-BD59-A6C34878D82A}">
                    <a16:rowId xmlns:a16="http://schemas.microsoft.com/office/drawing/2014/main" val="1786946460"/>
                  </a:ext>
                </a:extLst>
              </a:tr>
              <a:tr h="370840">
                <a:tc>
                  <a:txBody>
                    <a:bodyPr/>
                    <a:lstStyle/>
                    <a:p>
                      <a:r>
                        <a:rPr lang="en-US" dirty="0"/>
                        <a:t>Prediction</a:t>
                      </a:r>
                    </a:p>
                  </a:txBody>
                  <a:tcPr/>
                </a:tc>
                <a:tc>
                  <a:txBody>
                    <a:bodyPr/>
                    <a:lstStyle/>
                    <a:p>
                      <a:r>
                        <a:rPr lang="en-US" dirty="0"/>
                        <a:t>Prediction based on data</a:t>
                      </a:r>
                    </a:p>
                  </a:txBody>
                  <a:tcPr/>
                </a:tc>
                <a:tc>
                  <a:txBody>
                    <a:bodyPr/>
                    <a:lstStyle/>
                    <a:p>
                      <a:r>
                        <a:rPr lang="en-US"/>
                        <a:t>15</a:t>
                      </a:r>
                      <a:endParaRPr lang="en-US" dirty="0"/>
                    </a:p>
                  </a:txBody>
                  <a:tcPr/>
                </a:tc>
                <a:extLst>
                  <a:ext uri="{0D108BD9-81ED-4DB2-BD59-A6C34878D82A}">
                    <a16:rowId xmlns:a16="http://schemas.microsoft.com/office/drawing/2014/main" val="1696443638"/>
                  </a:ext>
                </a:extLst>
              </a:tr>
            </a:tbl>
          </a:graphicData>
        </a:graphic>
      </p:graphicFrame>
    </p:spTree>
    <p:extLst>
      <p:ext uri="{BB962C8B-B14F-4D97-AF65-F5344CB8AC3E}">
        <p14:creationId xmlns:p14="http://schemas.microsoft.com/office/powerpoint/2010/main" val="2666727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70DED-E942-4274-A5C5-61D0403EDC64}"/>
              </a:ext>
            </a:extLst>
          </p:cNvPr>
          <p:cNvSpPr>
            <a:spLocks noGrp="1"/>
          </p:cNvSpPr>
          <p:nvPr>
            <p:ph type="title"/>
          </p:nvPr>
        </p:nvSpPr>
        <p:spPr/>
        <p:txBody>
          <a:bodyPr>
            <a:normAutofit/>
          </a:bodyPr>
          <a:lstStyle/>
          <a:p>
            <a:r>
              <a:rPr lang="en-US" sz="4400" dirty="0"/>
              <a:t>Plot #1</a:t>
            </a:r>
          </a:p>
        </p:txBody>
      </p:sp>
      <p:pic>
        <p:nvPicPr>
          <p:cNvPr id="4" name="Picture Placeholder 3">
            <a:extLst>
              <a:ext uri="{FF2B5EF4-FFF2-40B4-BE49-F238E27FC236}">
                <a16:creationId xmlns:a16="http://schemas.microsoft.com/office/drawing/2014/main" id="{76ACEC4B-57E9-4332-901A-7B7DDE6A81FD}"/>
              </a:ext>
            </a:extLst>
          </p:cNvPr>
          <p:cNvPicPr>
            <a:picLocks noGrp="1" noChangeAspect="1"/>
          </p:cNvPicPr>
          <p:nvPr>
            <p:ph type="pic" idx="1"/>
          </p:nvPr>
        </p:nvPicPr>
        <p:blipFill rotWithShape="1">
          <a:blip r:embed="rId2"/>
          <a:srcRect l="1359" r="1359"/>
          <a:stretch/>
        </p:blipFill>
        <p:spPr>
          <a:xfrm>
            <a:off x="5183188" y="987426"/>
            <a:ext cx="4702492" cy="3713130"/>
          </a:xfrm>
        </p:spPr>
      </p:pic>
      <p:sp>
        <p:nvSpPr>
          <p:cNvPr id="7" name="Text Placeholder 6">
            <a:extLst>
              <a:ext uri="{FF2B5EF4-FFF2-40B4-BE49-F238E27FC236}">
                <a16:creationId xmlns:a16="http://schemas.microsoft.com/office/drawing/2014/main" id="{FADDAB32-E602-42AB-85E5-81A683738955}"/>
              </a:ext>
            </a:extLst>
          </p:cNvPr>
          <p:cNvSpPr>
            <a:spLocks noGrp="1"/>
          </p:cNvSpPr>
          <p:nvPr>
            <p:ph type="body" sz="half" idx="2"/>
          </p:nvPr>
        </p:nvSpPr>
        <p:spPr/>
        <p:txBody>
          <a:bodyPr/>
          <a:lstStyle/>
          <a:p>
            <a:r>
              <a:rPr lang="en-US" dirty="0"/>
              <a:t>Plot and code used to generate it</a:t>
            </a:r>
          </a:p>
          <a:p>
            <a:pPr marL="285750" indent="-285750">
              <a:buFont typeface="Arial" panose="020B0604020202020204" pitchFamily="34" charset="0"/>
              <a:buChar char="•"/>
            </a:pPr>
            <a:r>
              <a:rPr lang="en-US" dirty="0"/>
              <a:t>Box</a:t>
            </a:r>
          </a:p>
          <a:p>
            <a:pPr marL="285750" indent="-285750">
              <a:buFont typeface="Arial" panose="020B0604020202020204" pitchFamily="34" charset="0"/>
              <a:buChar char="•"/>
            </a:pPr>
            <a:r>
              <a:rPr lang="en-US" dirty="0"/>
              <a:t>Line</a:t>
            </a:r>
          </a:p>
          <a:p>
            <a:pPr marL="285750" indent="-285750">
              <a:buFont typeface="Arial" panose="020B0604020202020204" pitchFamily="34" charset="0"/>
              <a:buChar char="•"/>
            </a:pPr>
            <a:r>
              <a:rPr lang="en-US" dirty="0"/>
              <a:t>Histogram</a:t>
            </a:r>
          </a:p>
          <a:p>
            <a:pPr marL="285750" indent="-285750">
              <a:buFont typeface="Arial" panose="020B0604020202020204" pitchFamily="34" charset="0"/>
              <a:buChar char="•"/>
            </a:pPr>
            <a:r>
              <a:rPr lang="en-US" dirty="0"/>
              <a:t>Scatter</a:t>
            </a:r>
          </a:p>
          <a:p>
            <a:pPr marL="285750" indent="-285750">
              <a:buFont typeface="Arial" panose="020B0604020202020204" pitchFamily="34" charset="0"/>
              <a:buChar char="•"/>
            </a:pPr>
            <a:r>
              <a:rPr lang="en-US" dirty="0"/>
              <a:t>Research your own!</a:t>
            </a:r>
          </a:p>
          <a:p>
            <a:endParaRPr lang="en-US" dirty="0"/>
          </a:p>
          <a:p>
            <a:endParaRPr lang="en-US" dirty="0"/>
          </a:p>
        </p:txBody>
      </p:sp>
      <p:pic>
        <p:nvPicPr>
          <p:cNvPr id="8" name="Picture 7">
            <a:extLst>
              <a:ext uri="{FF2B5EF4-FFF2-40B4-BE49-F238E27FC236}">
                <a16:creationId xmlns:a16="http://schemas.microsoft.com/office/drawing/2014/main" id="{C3AEC3BC-275B-436E-90FB-ABB32098B660}"/>
              </a:ext>
            </a:extLst>
          </p:cNvPr>
          <p:cNvPicPr>
            <a:picLocks noChangeAspect="1"/>
          </p:cNvPicPr>
          <p:nvPr/>
        </p:nvPicPr>
        <p:blipFill>
          <a:blip r:embed="rId3"/>
          <a:stretch>
            <a:fillRect/>
          </a:stretch>
        </p:blipFill>
        <p:spPr>
          <a:xfrm>
            <a:off x="2238692" y="4800601"/>
            <a:ext cx="9617273" cy="1806097"/>
          </a:xfrm>
          <a:prstGeom prst="rect">
            <a:avLst/>
          </a:prstGeom>
        </p:spPr>
      </p:pic>
    </p:spTree>
    <p:extLst>
      <p:ext uri="{BB962C8B-B14F-4D97-AF65-F5344CB8AC3E}">
        <p14:creationId xmlns:p14="http://schemas.microsoft.com/office/powerpoint/2010/main" val="3064618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Plot #2</a:t>
            </a:r>
            <a:br>
              <a:rPr lang="en-US" sz="4400" dirty="0"/>
            </a:br>
            <a:r>
              <a:rPr lang="en-US" sz="4400" dirty="0"/>
              <a:t>(Screenshots)</a:t>
            </a:r>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p:txBody>
          <a:bodyPr/>
          <a:lstStyle/>
          <a:p>
            <a:r>
              <a:rPr lang="en-US" dirty="0"/>
              <a:t>Plot and code used to generate it</a:t>
            </a:r>
          </a:p>
          <a:p>
            <a:pPr marL="285750" indent="-285750">
              <a:buFont typeface="Arial" panose="020B0604020202020204" pitchFamily="34" charset="0"/>
              <a:buChar char="•"/>
            </a:pPr>
            <a:r>
              <a:rPr lang="en-US" dirty="0"/>
              <a:t>Box</a:t>
            </a:r>
          </a:p>
          <a:p>
            <a:pPr marL="285750" indent="-285750">
              <a:buFont typeface="Arial" panose="020B0604020202020204" pitchFamily="34" charset="0"/>
              <a:buChar char="•"/>
            </a:pPr>
            <a:r>
              <a:rPr lang="en-US" dirty="0"/>
              <a:t>Line</a:t>
            </a:r>
          </a:p>
          <a:p>
            <a:pPr marL="285750" indent="-285750">
              <a:buFont typeface="Arial" panose="020B0604020202020204" pitchFamily="34" charset="0"/>
              <a:buChar char="•"/>
            </a:pPr>
            <a:r>
              <a:rPr lang="en-US" dirty="0"/>
              <a:t>Histogram</a:t>
            </a:r>
          </a:p>
          <a:p>
            <a:pPr marL="285750" indent="-285750">
              <a:buFont typeface="Arial" panose="020B0604020202020204" pitchFamily="34" charset="0"/>
              <a:buChar char="•"/>
            </a:pPr>
            <a:r>
              <a:rPr lang="en-US" dirty="0"/>
              <a:t>Scatter</a:t>
            </a:r>
          </a:p>
          <a:p>
            <a:pPr marL="285750" indent="-285750">
              <a:buFont typeface="Arial" panose="020B0604020202020204" pitchFamily="34" charset="0"/>
              <a:buChar char="•"/>
            </a:pPr>
            <a:r>
              <a:rPr lang="en-US" dirty="0"/>
              <a:t>Research your own!</a:t>
            </a:r>
          </a:p>
        </p:txBody>
      </p:sp>
      <p:pic>
        <p:nvPicPr>
          <p:cNvPr id="14" name="Picture 13">
            <a:extLst>
              <a:ext uri="{FF2B5EF4-FFF2-40B4-BE49-F238E27FC236}">
                <a16:creationId xmlns:a16="http://schemas.microsoft.com/office/drawing/2014/main" id="{9713EBFF-5856-434B-A7A8-DFB982850E9D}"/>
              </a:ext>
            </a:extLst>
          </p:cNvPr>
          <p:cNvPicPr>
            <a:picLocks noChangeAspect="1"/>
          </p:cNvPicPr>
          <p:nvPr/>
        </p:nvPicPr>
        <p:blipFill>
          <a:blip r:embed="rId2"/>
          <a:stretch>
            <a:fillRect/>
          </a:stretch>
        </p:blipFill>
        <p:spPr>
          <a:xfrm>
            <a:off x="5619603" y="627380"/>
            <a:ext cx="5187024" cy="3811588"/>
          </a:xfrm>
          <a:prstGeom prst="rect">
            <a:avLst/>
          </a:prstGeom>
        </p:spPr>
      </p:pic>
      <p:pic>
        <p:nvPicPr>
          <p:cNvPr id="16" name="Picture 15">
            <a:extLst>
              <a:ext uri="{FF2B5EF4-FFF2-40B4-BE49-F238E27FC236}">
                <a16:creationId xmlns:a16="http://schemas.microsoft.com/office/drawing/2014/main" id="{71A91576-3B86-4C35-B79F-33CC7B60A90D}"/>
              </a:ext>
            </a:extLst>
          </p:cNvPr>
          <p:cNvPicPr>
            <a:picLocks noChangeAspect="1"/>
          </p:cNvPicPr>
          <p:nvPr/>
        </p:nvPicPr>
        <p:blipFill>
          <a:blip r:embed="rId3"/>
          <a:stretch>
            <a:fillRect/>
          </a:stretch>
        </p:blipFill>
        <p:spPr>
          <a:xfrm>
            <a:off x="2805906" y="4830409"/>
            <a:ext cx="8085521" cy="1501270"/>
          </a:xfrm>
          <a:prstGeom prst="rect">
            <a:avLst/>
          </a:prstGeom>
        </p:spPr>
      </p:pic>
    </p:spTree>
    <p:extLst>
      <p:ext uri="{BB962C8B-B14F-4D97-AF65-F5344CB8AC3E}">
        <p14:creationId xmlns:p14="http://schemas.microsoft.com/office/powerpoint/2010/main" val="1857308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Analysis</a:t>
            </a:r>
            <a:br>
              <a:rPr lang="en-US" sz="4400" dirty="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2057400"/>
            <a:ext cx="4411481" cy="3811588"/>
          </a:xfrm>
        </p:spPr>
        <p:txBody>
          <a:bodyPr/>
          <a:lstStyle/>
          <a:p>
            <a:pPr marL="285750" indent="-285750">
              <a:buFont typeface="Arial" panose="020B0604020202020204" pitchFamily="34" charset="0"/>
              <a:buChar char="•"/>
            </a:pPr>
            <a:r>
              <a:rPr lang="en-US" dirty="0"/>
              <a:t>Think of your own question and create a chart/graph to answer it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Your own question:</a:t>
            </a:r>
          </a:p>
          <a:p>
            <a:pPr marL="285750" indent="-285750">
              <a:buFont typeface="Arial" panose="020B0604020202020204" pitchFamily="34" charset="0"/>
              <a:buChar char="•"/>
            </a:pPr>
            <a:r>
              <a:rPr lang="en-US" dirty="0"/>
              <a:t>What was the range of humidity readings for the time frame shown?</a:t>
            </a:r>
            <a:br>
              <a:rPr lang="en-US" dirty="0"/>
            </a:b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Answer supported by Chart</a:t>
            </a:r>
          </a:p>
          <a:p>
            <a:pPr marL="285750" indent="-285750">
              <a:buFont typeface="Arial" panose="020B0604020202020204" pitchFamily="34" charset="0"/>
              <a:buChar char="•"/>
            </a:pPr>
            <a:r>
              <a:rPr lang="en-US" dirty="0"/>
              <a:t>65 to 98%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endParaRPr lang="en-US" dirty="0"/>
          </a:p>
          <a:p>
            <a:endParaRPr lang="en-US" dirty="0"/>
          </a:p>
        </p:txBody>
      </p:sp>
      <p:pic>
        <p:nvPicPr>
          <p:cNvPr id="5" name="Picture 4">
            <a:extLst>
              <a:ext uri="{FF2B5EF4-FFF2-40B4-BE49-F238E27FC236}">
                <a16:creationId xmlns:a16="http://schemas.microsoft.com/office/drawing/2014/main" id="{707DDFEC-C515-4497-BB54-E7E35EEB5123}"/>
              </a:ext>
            </a:extLst>
          </p:cNvPr>
          <p:cNvPicPr>
            <a:picLocks noChangeAspect="1"/>
          </p:cNvPicPr>
          <p:nvPr/>
        </p:nvPicPr>
        <p:blipFill>
          <a:blip r:embed="rId2"/>
          <a:stretch>
            <a:fillRect/>
          </a:stretch>
        </p:blipFill>
        <p:spPr>
          <a:xfrm>
            <a:off x="5756766" y="1469283"/>
            <a:ext cx="5205873" cy="3919433"/>
          </a:xfrm>
          <a:prstGeom prst="rect">
            <a:avLst/>
          </a:prstGeom>
        </p:spPr>
      </p:pic>
    </p:spTree>
    <p:extLst>
      <p:ext uri="{BB962C8B-B14F-4D97-AF65-F5344CB8AC3E}">
        <p14:creationId xmlns:p14="http://schemas.microsoft.com/office/powerpoint/2010/main" val="3499379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CF965-A9E4-4FB1-BE6E-F3F2689FD91F}"/>
              </a:ext>
            </a:extLst>
          </p:cNvPr>
          <p:cNvSpPr>
            <a:spLocks noGrp="1"/>
          </p:cNvSpPr>
          <p:nvPr>
            <p:ph type="title"/>
          </p:nvPr>
        </p:nvSpPr>
        <p:spPr/>
        <p:txBody>
          <a:bodyPr>
            <a:normAutofit/>
          </a:bodyPr>
          <a:lstStyle/>
          <a:p>
            <a:r>
              <a:rPr lang="en-US" sz="4400" dirty="0"/>
              <a:t>Prediction</a:t>
            </a:r>
            <a:br>
              <a:rPr lang="en-US" sz="4400" dirty="0"/>
            </a:br>
            <a:endParaRPr lang="en-US" sz="4400" dirty="0"/>
          </a:p>
        </p:txBody>
      </p:sp>
      <p:sp>
        <p:nvSpPr>
          <p:cNvPr id="7" name="Text Placeholder 6">
            <a:extLst>
              <a:ext uri="{FF2B5EF4-FFF2-40B4-BE49-F238E27FC236}">
                <a16:creationId xmlns:a16="http://schemas.microsoft.com/office/drawing/2014/main" id="{93A4691B-2D9F-4647-9D3E-42EE87623D59}"/>
              </a:ext>
            </a:extLst>
          </p:cNvPr>
          <p:cNvSpPr>
            <a:spLocks noGrp="1"/>
          </p:cNvSpPr>
          <p:nvPr>
            <p:ph type="body" sz="half" idx="2"/>
          </p:nvPr>
        </p:nvSpPr>
        <p:spPr>
          <a:xfrm>
            <a:off x="839788" y="2057400"/>
            <a:ext cx="8787538" cy="3811588"/>
          </a:xfrm>
        </p:spPr>
        <p:txBody>
          <a:bodyPr/>
          <a:lstStyle/>
          <a:p>
            <a:pPr marL="285750" indent="-285750">
              <a:buFont typeface="Arial" panose="020B0604020202020204" pitchFamily="34" charset="0"/>
              <a:buChar char="•"/>
            </a:pPr>
            <a:r>
              <a:rPr lang="en-US" dirty="0"/>
              <a:t>Develop a prediction based on the data. What variations in temperature and humidity do you expect over the next few hours or days? How would humidity change if temperature goes up or down?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If temperature continues to decrease, then the humidity will continue to decrease.</a:t>
            </a:r>
          </a:p>
          <a:p>
            <a:endParaRPr lang="en-US" dirty="0"/>
          </a:p>
        </p:txBody>
      </p:sp>
    </p:spTree>
    <p:extLst>
      <p:ext uri="{BB962C8B-B14F-4D97-AF65-F5344CB8AC3E}">
        <p14:creationId xmlns:p14="http://schemas.microsoft.com/office/powerpoint/2010/main" val="828092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B0F883F57245246A7747A9329048B46" ma:contentTypeVersion="13" ma:contentTypeDescription="Create a new document." ma:contentTypeScope="" ma:versionID="405fbacda404f3661f41405c2d23432b">
  <xsd:schema xmlns:xsd="http://www.w3.org/2001/XMLSchema" xmlns:xs="http://www.w3.org/2001/XMLSchema" xmlns:p="http://schemas.microsoft.com/office/2006/metadata/properties" xmlns:ns2="b8820432-3450-4e09-b17f-565094e588be" xmlns:ns3="b7b956fb-0613-46b7-a92d-14c47de7bd00" targetNamespace="http://schemas.microsoft.com/office/2006/metadata/properties" ma:root="true" ma:fieldsID="6eb31255b3e73debb3c9a025dfec9584" ns2:_="" ns3:_="">
    <xsd:import namespace="b8820432-3450-4e09-b17f-565094e588be"/>
    <xsd:import namespace="b7b956fb-0613-46b7-a92d-14c47de7bd0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3:SharedWithUsers" minOccurs="0"/>
                <xsd:element ref="ns3:SharedWithDetails" minOccurs="0"/>
                <xsd:element ref="ns2:MediaServiceEventHashCode" minOccurs="0"/>
                <xsd:element ref="ns2:MediaServiceGenerationTime" minOccurs="0"/>
                <xsd:element ref="ns2:Comme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820432-3450-4e09-b17f-565094e588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Comments" ma:index="18" nillable="true" ma:displayName="Comments" ma:internalName="Comment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7b956fb-0613-46b7-a92d-14c47de7bd00" elementFormDefault="qualified">
    <xsd:import namespace="http://schemas.microsoft.com/office/2006/documentManagement/types"/>
    <xsd:import namespace="http://schemas.microsoft.com/office/infopath/2007/PartnerControls"/>
    <xsd:element name="SharedWithUsers" ma:index="14"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Comments xmlns="b8820432-3450-4e09-b17f-565094e588be" xsi:nil="true"/>
  </documentManagement>
</p:properties>
</file>

<file path=customXml/itemProps1.xml><?xml version="1.0" encoding="utf-8"?>
<ds:datastoreItem xmlns:ds="http://schemas.openxmlformats.org/officeDocument/2006/customXml" ds:itemID="{8FA022CA-54F5-414B-A237-6664DF93AA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820432-3450-4e09-b17f-565094e588be"/>
    <ds:schemaRef ds:uri="b7b956fb-0613-46b7-a92d-14c47de7bd0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B1B15E5-98E9-4D4E-8323-8DF710A8E032}">
  <ds:schemaRefs>
    <ds:schemaRef ds:uri="http://schemas.microsoft.com/sharepoint/v3/contenttype/forms"/>
  </ds:schemaRefs>
</ds:datastoreItem>
</file>

<file path=customXml/itemProps3.xml><?xml version="1.0" encoding="utf-8"?>
<ds:datastoreItem xmlns:ds="http://schemas.openxmlformats.org/officeDocument/2006/customXml" ds:itemID="{6AD226BA-8E8D-4A91-A2CD-F737BC8E7B0C}">
  <ds:schemaRefs>
    <ds:schemaRef ds:uri="http://purl.org/dc/terms/"/>
    <ds:schemaRef ds:uri="http://schemas.microsoft.com/office/2006/documentManagement/types"/>
    <ds:schemaRef ds:uri="b7b956fb-0613-46b7-a92d-14c47de7bd00"/>
    <ds:schemaRef ds:uri="http://purl.org/dc/elements/1.1/"/>
    <ds:schemaRef ds:uri="http://schemas.microsoft.com/office/infopath/2007/PartnerControls"/>
    <ds:schemaRef ds:uri="b8820432-3450-4e09-b17f-565094e588be"/>
    <ds:schemaRef ds:uri="http://www.w3.org/XML/1998/namespace"/>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1638</TotalTime>
  <Words>191</Words>
  <Application>Microsoft Office PowerPoint</Application>
  <PresentationFormat>Widescreen</PresentationFormat>
  <Paragraphs>49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CEIS110 Module 6</vt:lpstr>
      <vt:lpstr>Rubric</vt:lpstr>
      <vt:lpstr>Plot #1</vt:lpstr>
      <vt:lpstr>Plot #2 (Screenshots)</vt:lpstr>
      <vt:lpstr>Analysis </vt:lpstr>
      <vt:lpstr>Prediction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CEIS101 Module 1</dc:title>
  <dc:creator>William Sullivan</dc:creator>
  <cp:lastModifiedBy>John Francis</cp:lastModifiedBy>
  <cp:revision>24</cp:revision>
  <dcterms:created xsi:type="dcterms:W3CDTF">2018-12-20T22:43:36Z</dcterms:created>
  <dcterms:modified xsi:type="dcterms:W3CDTF">2021-04-11T17:19:06Z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0x0101006B0F883F57245246A7747A9329048B46</vt:lpwstr>
  </property>
</Properties>
</file>