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61" r:id="rId8"/>
    <p:sldId id="270" r:id="rId9"/>
    <p:sldId id="271" r:id="rId10"/>
    <p:sldId id="267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network/virtual-networks-faq" TargetMode="External"/><Relationship Id="rId2" Type="http://schemas.openxmlformats.org/officeDocument/2006/relationships/hyperlink" Target="https://www.calculator.net/ip-subnet-calculator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3 Azure </a:t>
            </a:r>
            <a:r>
              <a:rPr lang="en-US" sz="2400" dirty="0" err="1"/>
              <a:t>VNet</a:t>
            </a:r>
            <a:r>
              <a:rPr lang="en-US" sz="2400" dirty="0"/>
              <a:t> and Subnets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John Francis – 7/17/2022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67532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Two 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3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VMs into 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Three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Verifying Connectivity between 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Two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576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C22B73B-8888-45A2-85B6-7AB09F8DE173}"/>
              </a:ext>
            </a:extLst>
          </p:cNvPr>
          <p:cNvSpPr txBox="1">
            <a:spLocks/>
          </p:cNvSpPr>
          <p:nvPr/>
        </p:nvSpPr>
        <p:spPr>
          <a:xfrm>
            <a:off x="609600" y="869080"/>
            <a:ext cx="8077200" cy="583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1. With a /24 network prefix, how many </a:t>
            </a:r>
            <a:r>
              <a:rPr lang="en-US" sz="1600" b="1" dirty="0"/>
              <a:t>usable</a:t>
            </a:r>
            <a:r>
              <a:rPr lang="en-US" sz="1600" dirty="0"/>
              <a:t> IPv4 host addresses are there? [hint: you learned this in NETW191]</a:t>
            </a:r>
          </a:p>
          <a:p>
            <a:r>
              <a:rPr lang="en-US" sz="1600" dirty="0"/>
              <a:t>Answer here: 251</a:t>
            </a:r>
          </a:p>
          <a:p>
            <a:r>
              <a:rPr lang="en-US" sz="1600" dirty="0"/>
              <a:t>2. Given the answer above, why is the number of available IP addresses for Subnet0 (10.0.0.0/24) or Subnet1 (10.0.1.0/24) shown as 251? [hint: where did the missing addresses go?]</a:t>
            </a:r>
          </a:p>
          <a:p>
            <a:r>
              <a:rPr lang="en-US" sz="1600" dirty="0"/>
              <a:t>Answer here: The could reserves some of the IP addresses for its own use</a:t>
            </a:r>
          </a:p>
          <a:p>
            <a:r>
              <a:rPr lang="en-US" sz="1600" dirty="0"/>
              <a:t>1.) 10.0.1.0 – is the network address</a:t>
            </a:r>
          </a:p>
          <a:p>
            <a:r>
              <a:rPr lang="en-US" sz="1600" dirty="0"/>
              <a:t>2.) 10.0.1.1 – reserved for routing</a:t>
            </a:r>
          </a:p>
          <a:p>
            <a:r>
              <a:rPr lang="en-US" sz="1600" dirty="0"/>
              <a:t>3.) 10.0.1.2 – reserved for DNS</a:t>
            </a:r>
          </a:p>
          <a:p>
            <a:r>
              <a:rPr lang="en-US" sz="1600" dirty="0"/>
              <a:t>4.) 10.0.1.3 – reserved for future use, possibly for mapping</a:t>
            </a:r>
          </a:p>
          <a:p>
            <a:r>
              <a:rPr lang="en-US" sz="1600" dirty="0"/>
              <a:t>5.) 10.0.1.255 – reserved as the broadcast address</a:t>
            </a:r>
          </a:p>
          <a:p>
            <a:endParaRPr lang="en-US" sz="1600" dirty="0"/>
          </a:p>
          <a:p>
            <a:r>
              <a:rPr lang="en-US" sz="1600" dirty="0"/>
              <a:t>References (here are two examples to get your research started):</a:t>
            </a:r>
          </a:p>
          <a:p>
            <a:r>
              <a:rPr lang="en-US" sz="1600" dirty="0"/>
              <a:t>1. IP Subnet Calculator, </a:t>
            </a:r>
            <a:r>
              <a:rPr lang="en-US" sz="1600" dirty="0">
                <a:hlinkClick r:id="rId2"/>
              </a:rPr>
              <a:t>https://www.calculator.net/ip-subnet-calculator.html</a:t>
            </a:r>
            <a:endParaRPr lang="en-US" sz="1600" dirty="0"/>
          </a:p>
          <a:p>
            <a:r>
              <a:rPr lang="en-US" sz="1600" dirty="0"/>
              <a:t>2. Azure Virtual Network frequently asked questions, </a:t>
            </a:r>
            <a:r>
              <a:rPr lang="en-US" sz="1600" dirty="0">
                <a:hlinkClick r:id="rId3"/>
              </a:rPr>
              <a:t>https://docs.microsoft.com/en-us/azure/virtual-network/virtual-networks-faq</a:t>
            </a:r>
            <a:endParaRPr lang="en-US" sz="1600" dirty="0"/>
          </a:p>
          <a:p>
            <a:r>
              <a:rPr lang="en-US" sz="1600" dirty="0"/>
              <a:t>3. </a:t>
            </a:r>
            <a:r>
              <a:rPr lang="en-US" sz="1600" dirty="0" err="1"/>
              <a:t>Stactoverflow</a:t>
            </a:r>
            <a:r>
              <a:rPr lang="en-US" sz="1600" dirty="0"/>
              <a:t>, https://stackoverflow.com/questions/43298448/why-azure-reserves-first-four-ip-address-of-a-subnet</a:t>
            </a:r>
          </a:p>
          <a:p>
            <a:r>
              <a:rPr lang="en-US" sz="1600" dirty="0"/>
              <a:t>4.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EC6425-D2AA-4ED7-8955-375BF90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5486400" cy="45720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Creating a </a:t>
            </a:r>
            <a:r>
              <a:rPr lang="en-US" sz="2800" b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VNet</a:t>
            </a:r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with Two Subnets</a:t>
            </a:r>
          </a:p>
        </p:txBody>
      </p:sp>
    </p:spTree>
    <p:extLst>
      <p:ext uri="{BB962C8B-B14F-4D97-AF65-F5344CB8AC3E}">
        <p14:creationId xmlns:p14="http://schemas.microsoft.com/office/powerpoint/2010/main" val="9831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D51126-8F54-E9C7-8005-10DAE93BA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112218"/>
            <a:ext cx="5410200" cy="2663727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47700" y="2209800"/>
            <a:ext cx="2133600" cy="1752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</a:t>
            </a:r>
            <a:r>
              <a:rPr lang="en-US" sz="1600" dirty="0"/>
              <a:t> section of the </a:t>
            </a:r>
            <a:r>
              <a:rPr lang="en-US" sz="1600" b="1" i="1" dirty="0"/>
              <a:t>Subnet0</a:t>
            </a:r>
            <a:r>
              <a:rPr lang="en-US" sz="1600" i="1" dirty="0"/>
              <a:t>-</a:t>
            </a:r>
            <a:r>
              <a:rPr lang="en-US" sz="1600" b="1" i="1" dirty="0"/>
              <a:t>VM</a:t>
            </a:r>
            <a:r>
              <a:rPr lang="en-US" sz="1600" dirty="0"/>
              <a:t> page, showing the networking and size information of the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</a:t>
            </a:r>
          </a:p>
        </p:txBody>
      </p:sp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85BD40-009C-FD1B-0446-F5A0A93A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113000"/>
            <a:ext cx="5410200" cy="2662162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85800" y="2514600"/>
            <a:ext cx="2133600" cy="16001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</a:t>
            </a:r>
            <a:r>
              <a:rPr lang="en-US" sz="1600" dirty="0"/>
              <a:t> section of the </a:t>
            </a:r>
            <a:r>
              <a:rPr lang="en-US" sz="1600" b="1" i="1" dirty="0"/>
              <a:t>Subnet1-VM</a:t>
            </a:r>
            <a:r>
              <a:rPr lang="en-US" sz="1600" dirty="0"/>
              <a:t> page, showing the networking and size information of the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71500" y="808382"/>
            <a:ext cx="23622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 cont’d</a:t>
            </a:r>
          </a:p>
        </p:txBody>
      </p:sp>
    </p:spTree>
    <p:extLst>
      <p:ext uri="{BB962C8B-B14F-4D97-AF65-F5344CB8AC3E}">
        <p14:creationId xmlns:p14="http://schemas.microsoft.com/office/powerpoint/2010/main" val="300054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21048F-34DE-7DC4-24C3-EF39F2B6F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136664"/>
            <a:ext cx="5410200" cy="2614835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552700"/>
            <a:ext cx="2286000" cy="2400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topology diagram of your </a:t>
            </a:r>
            <a:r>
              <a:rPr lang="en-US" sz="1600" dirty="0" err="1"/>
              <a:t>VNet</a:t>
            </a:r>
            <a:r>
              <a:rPr lang="en-US" sz="1600" dirty="0"/>
              <a:t> (</a:t>
            </a:r>
            <a:r>
              <a:rPr lang="en-US" sz="1600" i="1" dirty="0"/>
              <a:t>NETW211-VNet-Your Initials</a:t>
            </a:r>
            <a:r>
              <a:rPr lang="en-US" sz="1600" dirty="0"/>
              <a:t>) with two subnets (</a:t>
            </a:r>
            <a:r>
              <a:rPr lang="en-US" sz="1600" i="1" dirty="0"/>
              <a:t>Subnet0</a:t>
            </a:r>
            <a:r>
              <a:rPr lang="en-US" sz="1600" dirty="0"/>
              <a:t> and </a:t>
            </a:r>
            <a:r>
              <a:rPr lang="en-US" sz="1600" i="1" dirty="0"/>
              <a:t>Subnet1</a:t>
            </a:r>
            <a:r>
              <a:rPr lang="en-US" sz="1600" dirty="0"/>
              <a:t>) and one VM in each subnet (</a:t>
            </a:r>
            <a:r>
              <a:rPr lang="en-US" sz="1600" i="1" dirty="0"/>
              <a:t>Subnet0-VM</a:t>
            </a:r>
            <a:r>
              <a:rPr lang="en-US" sz="1600" dirty="0"/>
              <a:t> and </a:t>
            </a:r>
            <a:r>
              <a:rPr lang="en-US" sz="1600" i="1" dirty="0"/>
              <a:t>Subnet1-VM</a:t>
            </a:r>
            <a:r>
              <a:rPr lang="en-US" sz="1600" dirty="0"/>
              <a:t>).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362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 cont’d</a:t>
            </a:r>
          </a:p>
        </p:txBody>
      </p:sp>
    </p:spTree>
    <p:extLst>
      <p:ext uri="{BB962C8B-B14F-4D97-AF65-F5344CB8AC3E}">
        <p14:creationId xmlns:p14="http://schemas.microsoft.com/office/powerpoint/2010/main" val="225176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B9FDC-2CE0-C652-BA2F-6CF9BE4C0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384736"/>
            <a:ext cx="5410200" cy="4118691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590800"/>
            <a:ext cx="22860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ipconfig</a:t>
            </a:r>
            <a:r>
              <a:rPr lang="en-US" sz="1600" dirty="0"/>
              <a:t> and </a:t>
            </a:r>
            <a:r>
              <a:rPr lang="en-US" sz="1600" i="1" dirty="0"/>
              <a:t>ping </a:t>
            </a:r>
            <a:r>
              <a:rPr lang="en-US" sz="1600" i="1" dirty="0" err="1"/>
              <a:t>x.x.x.x</a:t>
            </a:r>
            <a:r>
              <a:rPr lang="en-US" sz="1600" dirty="0"/>
              <a:t> results in the command prompt window, including the </a:t>
            </a:r>
            <a:r>
              <a:rPr lang="en-US" sz="1600" b="1" i="1" dirty="0"/>
              <a:t>Subnet0</a:t>
            </a:r>
            <a:r>
              <a:rPr lang="en-US" sz="1600" i="1" dirty="0"/>
              <a:t>-VM – </a:t>
            </a:r>
            <a:r>
              <a:rPr lang="en-US" sz="1600" i="1" dirty="0" err="1"/>
              <a:t>x.x.x.x</a:t>
            </a:r>
            <a:r>
              <a:rPr lang="en-US" sz="1600" i="1" dirty="0"/>
              <a:t> – </a:t>
            </a:r>
            <a:r>
              <a:rPr lang="en-US" sz="1600" i="1" dirty="0" err="1"/>
              <a:t>Romote</a:t>
            </a:r>
            <a:r>
              <a:rPr lang="en-US" sz="1600" i="1" dirty="0"/>
              <a:t> Desktop Connection </a:t>
            </a:r>
            <a:r>
              <a:rPr lang="en-US" sz="1600" dirty="0"/>
              <a:t>window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286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Verifying Connectivity between VMs</a:t>
            </a:r>
          </a:p>
        </p:txBody>
      </p:sp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971800"/>
            <a:ext cx="22860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ipconfig</a:t>
            </a:r>
            <a:r>
              <a:rPr lang="en-US" sz="1600" dirty="0"/>
              <a:t> and </a:t>
            </a:r>
            <a:r>
              <a:rPr lang="en-US" sz="1600" i="1" dirty="0"/>
              <a:t>ping </a:t>
            </a:r>
            <a:r>
              <a:rPr lang="en-US" sz="1600" i="1" dirty="0" err="1"/>
              <a:t>x.x.x.x</a:t>
            </a:r>
            <a:r>
              <a:rPr lang="en-US" sz="1600" dirty="0"/>
              <a:t> results in the command prompt window, including the </a:t>
            </a:r>
            <a:r>
              <a:rPr lang="en-US" sz="1600" b="1" i="1" dirty="0"/>
              <a:t>Subnet1</a:t>
            </a:r>
            <a:r>
              <a:rPr lang="en-US" sz="1600" i="1" dirty="0"/>
              <a:t>-VM – </a:t>
            </a:r>
            <a:r>
              <a:rPr lang="en-US" sz="1600" i="1" dirty="0" err="1"/>
              <a:t>x.x.x.x</a:t>
            </a:r>
            <a:r>
              <a:rPr lang="en-US" sz="1600" i="1" dirty="0"/>
              <a:t> – </a:t>
            </a:r>
            <a:r>
              <a:rPr lang="en-US" sz="1600" i="1" dirty="0" err="1"/>
              <a:t>Romote</a:t>
            </a:r>
            <a:r>
              <a:rPr lang="en-US" sz="1600" i="1" dirty="0"/>
              <a:t> Desktop Connection </a:t>
            </a:r>
            <a:r>
              <a:rPr lang="en-US" sz="1600" dirty="0"/>
              <a:t>window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90600"/>
            <a:ext cx="2286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Verifying Connectivity between VMs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D3B52-7C8B-B172-C448-0727543C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59059"/>
            <a:ext cx="565453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Props1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430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NETW211 Course Project  Module 3 Azure VNet and Subnets  John Francis – 7/17/2022</vt:lpstr>
      <vt:lpstr>PowerPoint Presentation</vt:lpstr>
      <vt:lpstr>Creating a VNet with Two Subnets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Administrator</cp:lastModifiedBy>
  <cp:revision>149</cp:revision>
  <dcterms:created xsi:type="dcterms:W3CDTF">2019-04-16T16:54:41Z</dcterms:created>
  <dcterms:modified xsi:type="dcterms:W3CDTF">2022-07-17T18:39:43Z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