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1" r:id="rId7"/>
    <p:sldId id="269" r:id="rId8"/>
    <p:sldId id="270"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9E593C-9166-4B72-AE94-8BA707DA0663}"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E593C-9166-4B72-AE94-8BA707DA0663}"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E593C-9166-4B72-AE94-8BA707DA0663}" type="datetimeFigureOut">
              <a:rPr lang="en-US" smtClean="0"/>
              <a:pPr/>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9E593C-9166-4B72-AE94-8BA707DA0663}" type="datetimeFigureOut">
              <a:rPr lang="en-US" smtClean="0"/>
              <a:pPr/>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9E593C-9166-4B72-AE94-8BA707DA0663}" type="datetimeFigureOut">
              <a:rPr lang="en-US" smtClean="0"/>
              <a:pPr/>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9E593C-9166-4B72-AE94-8BA707DA0663}" type="datetimeFigureOut">
              <a:rPr lang="en-US" smtClean="0"/>
              <a:pPr/>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E593C-9166-4B72-AE94-8BA707DA0663}" type="datetimeFigureOut">
              <a:rPr lang="en-US" smtClean="0"/>
              <a:pPr/>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E593C-9166-4B72-AE94-8BA707DA0663}" type="datetimeFigureOut">
              <a:rPr lang="en-US" smtClean="0"/>
              <a:pPr/>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7F04-5B4A-4B3A-B7B2-0498BAC8F1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E593C-9166-4B72-AE94-8BA707DA0663}" type="datetimeFigureOut">
              <a:rPr lang="en-US" smtClean="0"/>
              <a:pPr/>
              <a:t>7/31/2022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7F04-5B4A-4B3A-B7B2-0498BAC8F1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ry.percipio.com/courses/c7ef0333-8560-403f-a004-9c5c843866b0/videos/2658bbe6-ee97-438b-a376-fbb079c3b3a0" TargetMode="External"/><Relationship Id="rId2" Type="http://schemas.openxmlformats.org/officeDocument/2006/relationships/hyperlink" Target="https://docs.microsoft.com/en-us/azure/storage/blobs/access-tiers-overview"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365375"/>
          </a:xfrm>
        </p:spPr>
        <p:txBody>
          <a:bodyPr>
            <a:normAutofit/>
          </a:bodyPr>
          <a:lstStyle/>
          <a:p>
            <a:r>
              <a:rPr lang="en-US" sz="4000" dirty="0"/>
              <a:t>NETW211 Course Project</a:t>
            </a:r>
            <a:br>
              <a:rPr lang="en-US" sz="4000" dirty="0"/>
            </a:br>
            <a:br>
              <a:rPr lang="en-US" dirty="0"/>
            </a:br>
            <a:r>
              <a:rPr lang="en-US" sz="2400" dirty="0"/>
              <a:t>Module 5 Cloud Storage</a:t>
            </a:r>
            <a:br>
              <a:rPr lang="en-US" sz="2400" dirty="0"/>
            </a:br>
            <a:r>
              <a:rPr lang="en-US" sz="2400" dirty="0"/>
              <a:t>John Francis – 7/31/2022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8229600" cy="4525963"/>
          </a:xfrm>
        </p:spPr>
        <p:txBody>
          <a:bodyPr/>
          <a:lstStyle/>
          <a:p>
            <a:pPr>
              <a:buNone/>
            </a:pPr>
            <a:r>
              <a:rPr lang="en-US" dirty="0"/>
              <a:t>Rubric</a:t>
            </a:r>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2372048"/>
              </p:ext>
            </p:extLst>
          </p:nvPr>
        </p:nvGraphicFramePr>
        <p:xfrm>
          <a:off x="762000" y="1676400"/>
          <a:ext cx="7543800" cy="14833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r>
                        <a:rPr lang="en-US" dirty="0"/>
                        <a:t>Activity</a:t>
                      </a:r>
                    </a:p>
                  </a:txBody>
                  <a:tcPr/>
                </a:tc>
                <a:tc>
                  <a:txBody>
                    <a:bodyPr/>
                    <a:lstStyle/>
                    <a:p>
                      <a:pPr algn="ctr"/>
                      <a:r>
                        <a:rPr lang="en-US" dirty="0"/>
                        <a:t>Requirement(s)</a:t>
                      </a:r>
                    </a:p>
                  </a:txBody>
                  <a:tcPr/>
                </a:tc>
                <a:tc>
                  <a:txBody>
                    <a:bodyPr/>
                    <a:lstStyle/>
                    <a:p>
                      <a:pPr algn="ctr"/>
                      <a:r>
                        <a:rPr lang="en-US" dirty="0"/>
                        <a:t>Points</a:t>
                      </a:r>
                    </a:p>
                  </a:txBody>
                  <a:tcPr/>
                </a:tc>
                <a:extLst>
                  <a:ext uri="{0D108BD9-81ED-4DB2-BD59-A6C34878D82A}">
                    <a16:rowId xmlns:a16="http://schemas.microsoft.com/office/drawing/2014/main" val="10000"/>
                  </a:ext>
                </a:extLst>
              </a:tr>
              <a:tr h="370840">
                <a:tc>
                  <a:txBody>
                    <a:bodyPr/>
                    <a:lstStyle/>
                    <a:p>
                      <a:r>
                        <a:rPr lang="en-US" dirty="0"/>
                        <a:t>Uploading and Accessing a File</a:t>
                      </a:r>
                    </a:p>
                  </a:txBody>
                  <a:tcPr/>
                </a:tc>
                <a:tc>
                  <a:txBody>
                    <a:bodyPr/>
                    <a:lstStyle/>
                    <a:p>
                      <a:pPr algn="ctr"/>
                      <a:r>
                        <a:rPr lang="en-US" baseline="0" dirty="0"/>
                        <a:t>Screenshot</a:t>
                      </a:r>
                    </a:p>
                  </a:txBody>
                  <a:tcPr/>
                </a:tc>
                <a:tc>
                  <a:txBody>
                    <a:bodyPr/>
                    <a:lstStyle/>
                    <a:p>
                      <a:pPr algn="ctr"/>
                      <a:r>
                        <a:rPr lang="en-US" dirty="0"/>
                        <a:t>15</a:t>
                      </a:r>
                    </a:p>
                  </a:txBody>
                  <a:tcPr/>
                </a:tc>
                <a:extLst>
                  <a:ext uri="{0D108BD9-81ED-4DB2-BD59-A6C34878D82A}">
                    <a16:rowId xmlns:a16="http://schemas.microsoft.com/office/drawing/2014/main" val="3990099198"/>
                  </a:ext>
                </a:extLst>
              </a:tr>
              <a:tr h="370840">
                <a:tc>
                  <a:txBody>
                    <a:bodyPr/>
                    <a:lstStyle/>
                    <a:p>
                      <a:r>
                        <a:rPr lang="en-US" dirty="0"/>
                        <a:t>Creating Blob Snapshots</a:t>
                      </a:r>
                    </a:p>
                  </a:txBody>
                  <a:tcPr/>
                </a:tc>
                <a:tc>
                  <a:txBody>
                    <a:bodyPr/>
                    <a:lstStyle/>
                    <a:p>
                      <a:pPr algn="ctr"/>
                      <a:r>
                        <a:rPr lang="en-US" baseline="0" dirty="0"/>
                        <a:t>Question, Screenshot</a:t>
                      </a:r>
                    </a:p>
                  </a:txBody>
                  <a:tcPr/>
                </a:tc>
                <a:tc>
                  <a:txBody>
                    <a:bodyPr/>
                    <a:lstStyle/>
                    <a:p>
                      <a:pPr algn="ctr"/>
                      <a:r>
                        <a:rPr lang="en-US" dirty="0"/>
                        <a:t>30</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Enabling Blob Versioning</a:t>
                      </a:r>
                    </a:p>
                  </a:txBody>
                  <a:tcPr/>
                </a:tc>
                <a:tc>
                  <a:txBody>
                    <a:bodyPr/>
                    <a:lstStyle/>
                    <a:p>
                      <a:pPr algn="ctr"/>
                      <a:r>
                        <a:rPr lang="en-US" baseline="0" dirty="0"/>
                        <a:t>Screenshot</a:t>
                      </a:r>
                    </a:p>
                  </a:txBody>
                  <a:tcPr/>
                </a:tc>
                <a:tc>
                  <a:txBody>
                    <a:bodyPr/>
                    <a:lstStyle/>
                    <a:p>
                      <a:pPr algn="ctr"/>
                      <a:r>
                        <a:rPr lang="en-US" dirty="0"/>
                        <a:t>15</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AC15B9-924C-92C1-5671-47A34FBB0331}"/>
              </a:ext>
            </a:extLst>
          </p:cNvPr>
          <p:cNvPicPr>
            <a:picLocks noGrp="1" noChangeAspect="1"/>
          </p:cNvPicPr>
          <p:nvPr>
            <p:ph idx="1"/>
          </p:nvPr>
        </p:nvPicPr>
        <p:blipFill>
          <a:blip r:embed="rId2"/>
          <a:stretch>
            <a:fillRect/>
          </a:stretch>
        </p:blipFill>
        <p:spPr>
          <a:xfrm>
            <a:off x="2971800" y="1922463"/>
            <a:ext cx="5410200" cy="304323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800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image uploaded from your local computer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09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Uploading and Accessing a File</a:t>
            </a:r>
          </a:p>
        </p:txBody>
      </p:sp>
    </p:spTree>
    <p:extLst>
      <p:ext uri="{BB962C8B-B14F-4D97-AF65-F5344CB8AC3E}">
        <p14:creationId xmlns:p14="http://schemas.microsoft.com/office/powerpoint/2010/main" val="378367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609600" y="1219200"/>
            <a:ext cx="8077200" cy="4898231"/>
          </a:xfrm>
          <a:prstGeom prst="rect">
            <a:avLst/>
          </a:prstGeom>
        </p:spPr>
        <p:txBody>
          <a:bodyPr vert="horz" lIns="91440" tIns="45720" rIns="91440" bIns="45720" rtlCol="0">
            <a:normAutofit fontScale="55000" lnSpcReduction="20000"/>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What does the </a:t>
            </a:r>
            <a:r>
              <a:rPr lang="en-US" sz="1600" i="1" dirty="0"/>
              <a:t>access tier </a:t>
            </a:r>
            <a:r>
              <a:rPr lang="en-US" sz="1600" dirty="0"/>
              <a:t>setting do? What are the Azure blob storage access tiers?</a:t>
            </a:r>
          </a:p>
          <a:p>
            <a:r>
              <a:rPr lang="en-US" sz="1600" dirty="0"/>
              <a:t>[hint: in the Azure portal, on the </a:t>
            </a:r>
            <a:r>
              <a:rPr lang="en-US" sz="1600" i="1" dirty="0"/>
              <a:t>Upload blob </a:t>
            </a:r>
            <a:r>
              <a:rPr lang="en-US" sz="1600" dirty="0"/>
              <a:t>page, under </a:t>
            </a:r>
            <a:r>
              <a:rPr lang="en-US" sz="1600" i="1" dirty="0"/>
              <a:t>Advanced</a:t>
            </a:r>
            <a:r>
              <a:rPr lang="en-US" sz="1600" dirty="0"/>
              <a:t>, click the ? circle above the </a:t>
            </a:r>
            <a:r>
              <a:rPr lang="en-US" sz="1600" i="1" dirty="0"/>
              <a:t>Access tier </a:t>
            </a:r>
            <a:r>
              <a:rPr lang="en-US" sz="1600" dirty="0"/>
              <a:t>box.] </a:t>
            </a:r>
          </a:p>
          <a:p>
            <a:r>
              <a:rPr lang="en-US" sz="1600" dirty="0"/>
              <a:t>Answer here:</a:t>
            </a:r>
          </a:p>
          <a:p>
            <a:r>
              <a:rPr lang="en-US" sz="2100" dirty="0"/>
              <a:t>It allows you to select what type of storage best suits your needs.</a:t>
            </a:r>
          </a:p>
          <a:p>
            <a:pPr algn="l"/>
            <a:r>
              <a:rPr lang="en-US" sz="2000" b="0" i="0" dirty="0">
                <a:solidFill>
                  <a:srgbClr val="171717"/>
                </a:solidFill>
                <a:effectLst/>
                <a:latin typeface="Segoe UI" panose="020B0502040204020203" pitchFamily="34" charset="0"/>
              </a:rPr>
              <a:t>Data stored in the cloud grows at an exponential pace. To manage costs for your expanding storage needs, it can be helpful to organize your data based on how frequently it will be accessed and how long it will be retained. Azure storage offers different access tiers so that you can store your blob data in the most cost-effective manner based on how it's being used. Azure Storage access tiers include:</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Hot tier</a:t>
            </a:r>
            <a:r>
              <a:rPr lang="en-US" sz="2000" b="0" i="0" dirty="0">
                <a:solidFill>
                  <a:srgbClr val="171717"/>
                </a:solidFill>
                <a:effectLst/>
                <a:latin typeface="Segoe UI" panose="020B0502040204020203" pitchFamily="34" charset="0"/>
              </a:rPr>
              <a:t> - An online tier optimized for storing data that is accessed or modified frequently. The Hot tier has the highest storage costs, but the lowest access costs.</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Cool tier</a:t>
            </a:r>
            <a:r>
              <a:rPr lang="en-US" sz="2000" b="0" i="0" dirty="0">
                <a:solidFill>
                  <a:srgbClr val="171717"/>
                </a:solidFill>
                <a:effectLst/>
                <a:latin typeface="Segoe UI" panose="020B0502040204020203" pitchFamily="34" charset="0"/>
              </a:rPr>
              <a:t> - An online tier optimized for storing data that is infrequently accessed or modified. Data in the Cool tier should be stored for a minimum of 30 days. The Cool tier has lower storage costs and higher access costs compared to the Hot tier.</a:t>
            </a:r>
          </a:p>
          <a:p>
            <a:pPr algn="l">
              <a:buFont typeface="Arial" panose="020B0604020202020204" pitchFamily="34" charset="0"/>
              <a:buChar char="•"/>
            </a:pPr>
            <a:r>
              <a:rPr lang="en-US" sz="2000" b="1" i="0" dirty="0">
                <a:solidFill>
                  <a:srgbClr val="171717"/>
                </a:solidFill>
                <a:effectLst/>
                <a:latin typeface="Segoe UI" panose="020B0502040204020203" pitchFamily="34" charset="0"/>
              </a:rPr>
              <a:t>Archive tier</a:t>
            </a:r>
            <a:r>
              <a:rPr lang="en-US" sz="2000" b="0" i="0" dirty="0">
                <a:solidFill>
                  <a:srgbClr val="171717"/>
                </a:solidFill>
                <a:effectLst/>
                <a:latin typeface="Segoe UI" panose="020B0502040204020203" pitchFamily="34" charset="0"/>
              </a:rPr>
              <a:t> - An offline tier optimized for storing data that is rarely accessed, and that has flexible latency requirements, on the order of hours. Data in the Archive tier should be stored for a minimum of 180 days.</a:t>
            </a:r>
          </a:p>
          <a:p>
            <a:pPr algn="l"/>
            <a:r>
              <a:rPr lang="en-US" sz="2000" b="0" i="0" dirty="0">
                <a:solidFill>
                  <a:srgbClr val="171717"/>
                </a:solidFill>
                <a:effectLst/>
                <a:latin typeface="Segoe UI" panose="020B0502040204020203" pitchFamily="34" charset="0"/>
              </a:rPr>
              <a:t>Azure storage capacity limits are set at the account level, rather than according to access tier. You can choose to maximize your capacity usage in one tier, or to distribute capacity across two or more tiers.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References (here are two examples to get your research started):</a:t>
            </a:r>
          </a:p>
          <a:p>
            <a:r>
              <a:rPr lang="en-US" sz="1600" dirty="0"/>
              <a:t>1. Hot, Cool, and Archive access tiers for blob data, </a:t>
            </a:r>
            <a:r>
              <a:rPr lang="en-US" sz="1600" dirty="0">
                <a:hlinkClick r:id="rId2"/>
              </a:rPr>
              <a:t>https://docs.microsoft.com/en-us/azure/storage/blobs/access-tiers-overview</a:t>
            </a:r>
            <a:endParaRPr lang="en-US" sz="1600" dirty="0"/>
          </a:p>
          <a:p>
            <a:r>
              <a:rPr lang="en-US" sz="1600" dirty="0"/>
              <a:t>2. Azure Blob Storage Access Tiers, </a:t>
            </a:r>
            <a:r>
              <a:rPr lang="en-US" sz="1600" dirty="0">
                <a:hlinkClick r:id="rId3"/>
              </a:rPr>
              <a:t>https://devry.percipio.com/courses/c7ef0333-8560-403f-a004-9c5c843866b0/videos/2658bbe6-ee97-438b-a376-fbb079c3b3a0</a:t>
            </a:r>
            <a:endParaRPr lang="en-US" sz="1600" dirty="0"/>
          </a:p>
          <a:p>
            <a:r>
              <a:rPr lang="en-US" sz="1600" dirty="0"/>
              <a:t>3.</a:t>
            </a:r>
          </a:p>
          <a:p>
            <a:r>
              <a:rPr lang="en-US" sz="1600" dirty="0"/>
              <a:t>4.</a:t>
            </a:r>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609600" y="457200"/>
            <a:ext cx="5486400" cy="566738"/>
          </a:xfrm>
        </p:spPr>
        <p:txBody>
          <a:bodyPr>
            <a:noAutofit/>
          </a:bodyPr>
          <a:lstStyle/>
          <a:p>
            <a:r>
              <a:rPr lang="en-US" sz="2800" b="0" dirty="0"/>
              <a:t>Question</a:t>
            </a:r>
          </a:p>
        </p:txBody>
      </p:sp>
    </p:spTree>
    <p:extLst>
      <p:ext uri="{BB962C8B-B14F-4D97-AF65-F5344CB8AC3E}">
        <p14:creationId xmlns:p14="http://schemas.microsoft.com/office/powerpoint/2010/main" val="9831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BB06AD-5831-F0D2-FFD1-3031A924F63B}"/>
              </a:ext>
            </a:extLst>
          </p:cNvPr>
          <p:cNvPicPr>
            <a:picLocks noGrp="1" noChangeAspect="1"/>
          </p:cNvPicPr>
          <p:nvPr>
            <p:ph idx="1"/>
          </p:nvPr>
        </p:nvPicPr>
        <p:blipFill>
          <a:blip r:embed="rId2"/>
          <a:stretch>
            <a:fillRect/>
          </a:stretch>
        </p:blipFill>
        <p:spPr>
          <a:xfrm>
            <a:off x="2971800" y="1922463"/>
            <a:ext cx="5410200" cy="304323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800100" y="2362200"/>
            <a:ext cx="17907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original version. –Your Initials</a:t>
            </a:r>
            <a:r>
              <a:rPr lang="en-US" sz="1600" dirty="0"/>
              <a:t>” message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09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Creating Blob Snapshots</a:t>
            </a:r>
          </a:p>
        </p:txBody>
      </p:sp>
    </p:spTree>
    <p:extLst>
      <p:ext uri="{BB962C8B-B14F-4D97-AF65-F5344CB8AC3E}">
        <p14:creationId xmlns:p14="http://schemas.microsoft.com/office/powerpoint/2010/main" val="379250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800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first revised version. –Your Initials</a:t>
            </a:r>
            <a:r>
              <a:rPr lang="en-US" sz="1600" dirty="0"/>
              <a:t>” message and the URL on top of the window.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609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Enabling Blob Versioning</a:t>
            </a:r>
          </a:p>
        </p:txBody>
      </p:sp>
      <p:pic>
        <p:nvPicPr>
          <p:cNvPr id="16" name="Picture 15">
            <a:extLst>
              <a:ext uri="{FF2B5EF4-FFF2-40B4-BE49-F238E27FC236}">
                <a16:creationId xmlns:a16="http://schemas.microsoft.com/office/drawing/2014/main" id="{C679D9EB-49B5-9A9B-0000-0AC1619D0F7E}"/>
              </a:ext>
            </a:extLst>
          </p:cNvPr>
          <p:cNvPicPr>
            <a:picLocks noChangeAspect="1"/>
          </p:cNvPicPr>
          <p:nvPr/>
        </p:nvPicPr>
        <p:blipFill>
          <a:blip r:embed="rId2"/>
          <a:stretch>
            <a:fillRect/>
          </a:stretch>
        </p:blipFill>
        <p:spPr>
          <a:xfrm>
            <a:off x="2576593" y="2260560"/>
            <a:ext cx="6110207" cy="3430627"/>
          </a:xfrm>
          <a:prstGeom prst="rect">
            <a:avLst/>
          </a:prstGeom>
        </p:spPr>
      </p:pic>
    </p:spTree>
    <p:extLst>
      <p:ext uri="{BB962C8B-B14F-4D97-AF65-F5344CB8AC3E}">
        <p14:creationId xmlns:p14="http://schemas.microsoft.com/office/powerpoint/2010/main" val="1839967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FF29DAF2B2474CAA0976D75413A80B" ma:contentTypeVersion="20" ma:contentTypeDescription="Create a new document." ma:contentTypeScope="" ma:versionID="f1a4acc4b85180fe6975a37171a89f22">
  <xsd:schema xmlns:xsd="http://www.w3.org/2001/XMLSchema" xmlns:xs="http://www.w3.org/2001/XMLSchema" xmlns:p="http://schemas.microsoft.com/office/2006/metadata/properties" xmlns:ns1="http://schemas.microsoft.com/sharepoint/v3" xmlns:ns3="f681fcbd-d5a2-4336-a092-82e7af704741" xmlns:ns4="c9140fa4-d231-4bf2-8e30-bda3cfa5fa06" targetNamespace="http://schemas.microsoft.com/office/2006/metadata/properties" ma:root="true" ma:fieldsID="d88427010be71365af5c7bdb809d71bb" ns1:_="" ns3:_="" ns4:_="">
    <xsd:import namespace="http://schemas.microsoft.com/sharepoint/v3"/>
    <xsd:import namespace="f681fcbd-d5a2-4336-a092-82e7af704741"/>
    <xsd:import namespace="c9140fa4-d231-4bf2-8e30-bda3cfa5fa06"/>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81fcbd-d5a2-4336-a092-82e7af70474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40fa4-d231-4bf2-8e30-bda3cfa5fa0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Permissions xmlns="f681fcbd-d5a2-4336-a092-82e7af704741" xsi:nil="true"/>
    <_ip_UnifiedCompliancePolicyUIAction xmlns="http://schemas.microsoft.com/sharepoint/v3" xsi:nil="true"/>
    <MigrationWizIdDocumentLibraryPermissions xmlns="f681fcbd-d5a2-4336-a092-82e7af704741" xsi:nil="true"/>
    <MigrationWizIdPermissionLevels xmlns="f681fcbd-d5a2-4336-a092-82e7af704741" xsi:nil="true"/>
    <MigrationWizId xmlns="f681fcbd-d5a2-4336-a092-82e7af704741" xsi:nil="true"/>
    <_ip_UnifiedCompliancePolicyProperties xmlns="http://schemas.microsoft.com/sharepoint/v3" xsi:nil="true"/>
    <MigrationWizIdSecurityGroups xmlns="f681fcbd-d5a2-4336-a092-82e7af704741" xsi:nil="true"/>
  </documentManagement>
</p:properties>
</file>

<file path=customXml/itemProps1.xml><?xml version="1.0" encoding="utf-8"?>
<ds:datastoreItem xmlns:ds="http://schemas.openxmlformats.org/officeDocument/2006/customXml" ds:itemID="{838E1ABF-8C61-49F0-9644-39D6B67CEE89}">
  <ds:schemaRefs>
    <ds:schemaRef ds:uri="http://schemas.microsoft.com/sharepoint/v3/contenttype/forms"/>
  </ds:schemaRefs>
</ds:datastoreItem>
</file>

<file path=customXml/itemProps2.xml><?xml version="1.0" encoding="utf-8"?>
<ds:datastoreItem xmlns:ds="http://schemas.openxmlformats.org/officeDocument/2006/customXml" ds:itemID="{2AFF5398-F9C9-4A5E-AE18-04C416504F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81fcbd-d5a2-4336-a092-82e7af704741"/>
    <ds:schemaRef ds:uri="c9140fa4-d231-4bf2-8e30-bda3cfa5fa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0F228F-2AD3-482B-9076-385A3B6110DA}">
  <ds:schemaRefs>
    <ds:schemaRef ds:uri="f681fcbd-d5a2-4336-a092-82e7af704741"/>
    <ds:schemaRef ds:uri="http://schemas.microsoft.com/office/2006/documentManagement/types"/>
    <ds:schemaRef ds:uri="http://purl.org/dc/terms/"/>
    <ds:schemaRef ds:uri="http://purl.org/dc/dcmitype/"/>
    <ds:schemaRef ds:uri="http://schemas.microsoft.com/sharepoint/v3"/>
    <ds:schemaRef ds:uri="c9140fa4-d231-4bf2-8e30-bda3cfa5fa06"/>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1378</TotalTime>
  <Words>507</Words>
  <Application>Microsoft Office PowerPoint</Application>
  <PresentationFormat>On-screen Show (4:3)</PresentationFormat>
  <Paragraphs>42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Segoe UI</vt:lpstr>
      <vt:lpstr>Office Theme</vt:lpstr>
      <vt:lpstr>NETW211 Course Project  Module 5 Cloud Storage John Francis – 7/31/2022</vt:lpstr>
      <vt:lpstr>PowerPoint Presentation</vt:lpstr>
      <vt:lpstr>PowerPoint Presentation</vt:lpstr>
      <vt:lpstr>Question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NETW190 Module 1 Visio Network Diagram</dc:title>
  <dc:creator>HP</dc:creator>
  <cp:lastModifiedBy>John Francis</cp:lastModifiedBy>
  <cp:revision>104</cp:revision>
  <dcterms:created xsi:type="dcterms:W3CDTF">2019-04-16T16:54:41Z</dcterms:created>
  <dcterms:modified xsi:type="dcterms:W3CDTF">2022-07-31T15:59:20Z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0x01010007FF29DAF2B2474CAA0976D75413A80B</vt:lpwstr>
  </property>
</Properties>
</file>