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91" r:id="rId3"/>
    <p:sldId id="268" r:id="rId4"/>
    <p:sldId id="261" r:id="rId5"/>
    <p:sldId id="267" r:id="rId6"/>
    <p:sldId id="276" r:id="rId7"/>
    <p:sldId id="270" r:id="rId8"/>
    <p:sldId id="271" r:id="rId9"/>
    <p:sldId id="272" r:id="rId10"/>
    <p:sldId id="273" r:id="rId11"/>
    <p:sldId id="274" r:id="rId12"/>
    <p:sldId id="275" r:id="rId13"/>
    <p:sldId id="277" r:id="rId14"/>
    <p:sldId id="278" r:id="rId15"/>
    <p:sldId id="279" r:id="rId16"/>
    <p:sldId id="280" r:id="rId17"/>
    <p:sldId id="281" r:id="rId18"/>
    <p:sldId id="282" r:id="rId19"/>
    <p:sldId id="283" r:id="rId20"/>
    <p:sldId id="269" r:id="rId21"/>
    <p:sldId id="284" r:id="rId22"/>
    <p:sldId id="285" r:id="rId23"/>
    <p:sldId id="286" r:id="rId24"/>
    <p:sldId id="287" r:id="rId25"/>
    <p:sldId id="288" r:id="rId26"/>
    <p:sldId id="289" r:id="rId27"/>
    <p:sldId id="290" r:id="rId28"/>
    <p:sldId id="292" r:id="rId29"/>
    <p:sldId id="293" r:id="rId30"/>
    <p:sldId id="294"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713" autoAdjust="0"/>
    <p:restoredTop sz="94660"/>
  </p:normalViewPr>
  <p:slideViewPr>
    <p:cSldViewPr snapToGrid="0">
      <p:cViewPr>
        <p:scale>
          <a:sx n="100" d="100"/>
          <a:sy n="100" d="100"/>
        </p:scale>
        <p:origin x="432" y="3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B80C3126-053D-4B33-948D-D2AB23A8F065}" type="datetimeFigureOut">
              <a:rPr lang="en-US" smtClean="0"/>
              <a:t>8/14/2022</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6EE3E9EE-6078-435A-AD3A-2ADBE5018559}" type="slidenum">
              <a:rPr lang="en-US" smtClean="0"/>
              <a:t>‹#›</a:t>
            </a:fld>
            <a:endParaRPr lang="en-US"/>
          </a:p>
        </p:txBody>
      </p:sp>
    </p:spTree>
    <p:extLst>
      <p:ext uri="{BB962C8B-B14F-4D97-AF65-F5344CB8AC3E}">
        <p14:creationId xmlns:p14="http://schemas.microsoft.com/office/powerpoint/2010/main" val="1564704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0C3126-053D-4B33-948D-D2AB23A8F065}" type="datetimeFigureOut">
              <a:rPr lang="en-US" smtClean="0"/>
              <a:t>8/14/2022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E3E9EE-6078-435A-AD3A-2ADBE5018559}" type="slidenum">
              <a:rPr lang="en-US" smtClean="0"/>
              <a:t>‹#›</a:t>
            </a:fld>
            <a:endParaRPr lang="en-US"/>
          </a:p>
        </p:txBody>
      </p:sp>
    </p:spTree>
    <p:extLst>
      <p:ext uri="{BB962C8B-B14F-4D97-AF65-F5344CB8AC3E}">
        <p14:creationId xmlns:p14="http://schemas.microsoft.com/office/powerpoint/2010/main" val="530254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80C3126-053D-4B33-948D-D2AB23A8F065}" type="datetimeFigureOut">
              <a:rPr lang="en-US" smtClean="0"/>
              <a:t>8/14/2022</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6EE3E9EE-6078-435A-AD3A-2ADBE5018559}" type="slidenum">
              <a:rPr lang="en-US" smtClean="0"/>
              <a:t>‹#›</a:t>
            </a:fld>
            <a:endParaRPr lang="en-US"/>
          </a:p>
        </p:txBody>
      </p:sp>
    </p:spTree>
    <p:extLst>
      <p:ext uri="{BB962C8B-B14F-4D97-AF65-F5344CB8AC3E}">
        <p14:creationId xmlns:p14="http://schemas.microsoft.com/office/powerpoint/2010/main" val="16008550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B80C3126-053D-4B33-948D-D2AB23A8F065}" type="datetimeFigureOut">
              <a:rPr lang="en-US" smtClean="0"/>
              <a:t>8/14/2022</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6EE3E9EE-6078-435A-AD3A-2ADBE5018559}"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720098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B80C3126-053D-4B33-948D-D2AB23A8F065}" type="datetimeFigureOut">
              <a:rPr lang="en-US" smtClean="0"/>
              <a:t>8/14/2022</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6EE3E9EE-6078-435A-AD3A-2ADBE5018559}" type="slidenum">
              <a:rPr lang="en-US" smtClean="0"/>
              <a:t>‹#›</a:t>
            </a:fld>
            <a:endParaRPr lang="en-US"/>
          </a:p>
        </p:txBody>
      </p:sp>
    </p:spTree>
    <p:extLst>
      <p:ext uri="{BB962C8B-B14F-4D97-AF65-F5344CB8AC3E}">
        <p14:creationId xmlns:p14="http://schemas.microsoft.com/office/powerpoint/2010/main" val="28402699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80C3126-053D-4B33-948D-D2AB23A8F065}" type="datetimeFigureOut">
              <a:rPr lang="en-US" smtClean="0"/>
              <a:t>8/14/2022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E3E9EE-6078-435A-AD3A-2ADBE5018559}" type="slidenum">
              <a:rPr lang="en-US" smtClean="0"/>
              <a:t>‹#›</a:t>
            </a:fld>
            <a:endParaRPr lang="en-US"/>
          </a:p>
        </p:txBody>
      </p:sp>
    </p:spTree>
    <p:extLst>
      <p:ext uri="{BB962C8B-B14F-4D97-AF65-F5344CB8AC3E}">
        <p14:creationId xmlns:p14="http://schemas.microsoft.com/office/powerpoint/2010/main" val="29975347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80C3126-053D-4B33-948D-D2AB23A8F065}" type="datetimeFigureOut">
              <a:rPr lang="en-US" smtClean="0"/>
              <a:t>8/14/2022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E3E9EE-6078-435A-AD3A-2ADBE5018559}" type="slidenum">
              <a:rPr lang="en-US" smtClean="0"/>
              <a:t>‹#›</a:t>
            </a:fld>
            <a:endParaRPr lang="en-US"/>
          </a:p>
        </p:txBody>
      </p:sp>
    </p:spTree>
    <p:extLst>
      <p:ext uri="{BB962C8B-B14F-4D97-AF65-F5344CB8AC3E}">
        <p14:creationId xmlns:p14="http://schemas.microsoft.com/office/powerpoint/2010/main" val="42421890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0C3126-053D-4B33-948D-D2AB23A8F065}" type="datetimeFigureOut">
              <a:rPr lang="en-US" smtClean="0"/>
              <a:t>8/14/2022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E3E9EE-6078-435A-AD3A-2ADBE5018559}" type="slidenum">
              <a:rPr lang="en-US" smtClean="0"/>
              <a:t>‹#›</a:t>
            </a:fld>
            <a:endParaRPr lang="en-US"/>
          </a:p>
        </p:txBody>
      </p:sp>
    </p:spTree>
    <p:extLst>
      <p:ext uri="{BB962C8B-B14F-4D97-AF65-F5344CB8AC3E}">
        <p14:creationId xmlns:p14="http://schemas.microsoft.com/office/powerpoint/2010/main" val="39674958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B80C3126-053D-4B33-948D-D2AB23A8F065}" type="datetimeFigureOut">
              <a:rPr lang="en-US" smtClean="0"/>
              <a:t>8/14/2022</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6EE3E9EE-6078-435A-AD3A-2ADBE5018559}" type="slidenum">
              <a:rPr lang="en-US" smtClean="0"/>
              <a:t>‹#›</a:t>
            </a:fld>
            <a:endParaRPr lang="en-US"/>
          </a:p>
        </p:txBody>
      </p:sp>
    </p:spTree>
    <p:extLst>
      <p:ext uri="{BB962C8B-B14F-4D97-AF65-F5344CB8AC3E}">
        <p14:creationId xmlns:p14="http://schemas.microsoft.com/office/powerpoint/2010/main" val="3080991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0C3126-053D-4B33-948D-D2AB23A8F065}" type="datetimeFigureOut">
              <a:rPr lang="en-US" smtClean="0"/>
              <a:t>8/14/2022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E3E9EE-6078-435A-AD3A-2ADBE5018559}" type="slidenum">
              <a:rPr lang="en-US" smtClean="0"/>
              <a:t>‹#›</a:t>
            </a:fld>
            <a:endParaRPr lang="en-US"/>
          </a:p>
        </p:txBody>
      </p:sp>
    </p:spTree>
    <p:extLst>
      <p:ext uri="{BB962C8B-B14F-4D97-AF65-F5344CB8AC3E}">
        <p14:creationId xmlns:p14="http://schemas.microsoft.com/office/powerpoint/2010/main" val="845723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B80C3126-053D-4B33-948D-D2AB23A8F065}" type="datetimeFigureOut">
              <a:rPr lang="en-US" smtClean="0"/>
              <a:t>8/14/2022</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6EE3E9EE-6078-435A-AD3A-2ADBE5018559}" type="slidenum">
              <a:rPr lang="en-US" smtClean="0"/>
              <a:t>‹#›</a:t>
            </a:fld>
            <a:endParaRPr lang="en-US"/>
          </a:p>
        </p:txBody>
      </p:sp>
    </p:spTree>
    <p:extLst>
      <p:ext uri="{BB962C8B-B14F-4D97-AF65-F5344CB8AC3E}">
        <p14:creationId xmlns:p14="http://schemas.microsoft.com/office/powerpoint/2010/main" val="2443443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0C3126-053D-4B33-948D-D2AB23A8F065}" type="datetimeFigureOut">
              <a:rPr lang="en-US" smtClean="0"/>
              <a:t>8/14/2022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E3E9EE-6078-435A-AD3A-2ADBE5018559}" type="slidenum">
              <a:rPr lang="en-US" smtClean="0"/>
              <a:t>‹#›</a:t>
            </a:fld>
            <a:endParaRPr lang="en-US"/>
          </a:p>
        </p:txBody>
      </p:sp>
    </p:spTree>
    <p:extLst>
      <p:ext uri="{BB962C8B-B14F-4D97-AF65-F5344CB8AC3E}">
        <p14:creationId xmlns:p14="http://schemas.microsoft.com/office/powerpoint/2010/main" val="1478042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0C3126-053D-4B33-948D-D2AB23A8F065}" type="datetimeFigureOut">
              <a:rPr lang="en-US" smtClean="0"/>
              <a:t>8/14/2022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E3E9EE-6078-435A-AD3A-2ADBE5018559}" type="slidenum">
              <a:rPr lang="en-US" smtClean="0"/>
              <a:t>‹#›</a:t>
            </a:fld>
            <a:endParaRPr lang="en-US"/>
          </a:p>
        </p:txBody>
      </p:sp>
    </p:spTree>
    <p:extLst>
      <p:ext uri="{BB962C8B-B14F-4D97-AF65-F5344CB8AC3E}">
        <p14:creationId xmlns:p14="http://schemas.microsoft.com/office/powerpoint/2010/main" val="2967571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0C3126-053D-4B33-948D-D2AB23A8F065}" type="datetimeFigureOut">
              <a:rPr lang="en-US" smtClean="0"/>
              <a:t>8/14/2022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E3E9EE-6078-435A-AD3A-2ADBE5018559}" type="slidenum">
              <a:rPr lang="en-US" smtClean="0"/>
              <a:t>‹#›</a:t>
            </a:fld>
            <a:endParaRPr lang="en-US"/>
          </a:p>
        </p:txBody>
      </p:sp>
    </p:spTree>
    <p:extLst>
      <p:ext uri="{BB962C8B-B14F-4D97-AF65-F5344CB8AC3E}">
        <p14:creationId xmlns:p14="http://schemas.microsoft.com/office/powerpoint/2010/main" val="1424762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0C3126-053D-4B33-948D-D2AB23A8F065}" type="datetimeFigureOut">
              <a:rPr lang="en-US" smtClean="0"/>
              <a:t>8/14/2022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E3E9EE-6078-435A-AD3A-2ADBE5018559}" type="slidenum">
              <a:rPr lang="en-US" smtClean="0"/>
              <a:t>‹#›</a:t>
            </a:fld>
            <a:endParaRPr lang="en-US"/>
          </a:p>
        </p:txBody>
      </p:sp>
    </p:spTree>
    <p:extLst>
      <p:ext uri="{BB962C8B-B14F-4D97-AF65-F5344CB8AC3E}">
        <p14:creationId xmlns:p14="http://schemas.microsoft.com/office/powerpoint/2010/main" val="487987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0C3126-053D-4B33-948D-D2AB23A8F065}" type="datetimeFigureOut">
              <a:rPr lang="en-US" smtClean="0"/>
              <a:t>8/14/2022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E3E9EE-6078-435A-AD3A-2ADBE5018559}" type="slidenum">
              <a:rPr lang="en-US" smtClean="0"/>
              <a:t>‹#›</a:t>
            </a:fld>
            <a:endParaRPr lang="en-US"/>
          </a:p>
        </p:txBody>
      </p:sp>
    </p:spTree>
    <p:extLst>
      <p:ext uri="{BB962C8B-B14F-4D97-AF65-F5344CB8AC3E}">
        <p14:creationId xmlns:p14="http://schemas.microsoft.com/office/powerpoint/2010/main" val="1083560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0C3126-053D-4B33-948D-D2AB23A8F065}" type="datetimeFigureOut">
              <a:rPr lang="en-US" smtClean="0"/>
              <a:t>8/14/2022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E3E9EE-6078-435A-AD3A-2ADBE5018559}" type="slidenum">
              <a:rPr lang="en-US" smtClean="0"/>
              <a:t>‹#›</a:t>
            </a:fld>
            <a:endParaRPr lang="en-US"/>
          </a:p>
        </p:txBody>
      </p:sp>
    </p:spTree>
    <p:extLst>
      <p:ext uri="{BB962C8B-B14F-4D97-AF65-F5344CB8AC3E}">
        <p14:creationId xmlns:p14="http://schemas.microsoft.com/office/powerpoint/2010/main" val="1240126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80C3126-053D-4B33-948D-D2AB23A8F065}" type="datetimeFigureOut">
              <a:rPr lang="en-US" smtClean="0"/>
              <a:t>8/14/2022</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EE3E9EE-6078-435A-AD3A-2ADBE5018559}" type="slidenum">
              <a:rPr lang="en-US" smtClean="0"/>
              <a:t>‹#›</a:t>
            </a:fld>
            <a:endParaRPr lang="en-US"/>
          </a:p>
        </p:txBody>
      </p:sp>
    </p:spTree>
    <p:extLst>
      <p:ext uri="{BB962C8B-B14F-4D97-AF65-F5344CB8AC3E}">
        <p14:creationId xmlns:p14="http://schemas.microsoft.com/office/powerpoint/2010/main" val="251924142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evry.percipio.com/courses/c7ef0333-8560-403f-a004-9c5c843866b0/videos/2658bbe6-ee97-438b-a376-fbb079c3b3a0" TargetMode="External"/><Relationship Id="rId2" Type="http://schemas.openxmlformats.org/officeDocument/2006/relationships/hyperlink" Target="https://docs.microsoft.com/en-us/azure/storage/blobs/access-tiers-overview" TargetMode="Externa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ocs.microsoft.com/en-us/azure/virtual-network/virtual-networks-faq" TargetMode="External"/><Relationship Id="rId2" Type="http://schemas.openxmlformats.org/officeDocument/2006/relationships/hyperlink" Target="https://www.calculator.net/ip-subnet-calculator.html" TargetMode="Externa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D7C2DEF-63C5-495B-BBE5-720E5D12B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FE21E403-0B61-4473-BE57-AB0F1637967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1">
            <a:extLst>
              <a:ext uri="{FF2B5EF4-FFF2-40B4-BE49-F238E27FC236}">
                <a16:creationId xmlns:a16="http://schemas.microsoft.com/office/drawing/2014/main" id="{B6F0B046-ECA1-DB26-337B-49F427006142}"/>
              </a:ext>
            </a:extLst>
          </p:cNvPr>
          <p:cNvSpPr>
            <a:spLocks noGrp="1"/>
          </p:cNvSpPr>
          <p:nvPr>
            <p:ph type="ctrTitle"/>
          </p:nvPr>
        </p:nvSpPr>
        <p:spPr>
          <a:xfrm>
            <a:off x="636696" y="643464"/>
            <a:ext cx="3761964" cy="3273061"/>
          </a:xfrm>
          <a:noFill/>
          <a:ln w="19050">
            <a:noFill/>
            <a:prstDash val="dash"/>
          </a:ln>
        </p:spPr>
        <p:txBody>
          <a:bodyPr>
            <a:normAutofit/>
          </a:bodyPr>
          <a:lstStyle/>
          <a:p>
            <a:pPr algn="r"/>
            <a:r>
              <a:rPr lang="en-US" sz="4800"/>
              <a:t>Final Course Project</a:t>
            </a:r>
          </a:p>
        </p:txBody>
      </p:sp>
      <p:sp>
        <p:nvSpPr>
          <p:cNvPr id="3" name="Subtitle 2">
            <a:extLst>
              <a:ext uri="{FF2B5EF4-FFF2-40B4-BE49-F238E27FC236}">
                <a16:creationId xmlns:a16="http://schemas.microsoft.com/office/drawing/2014/main" id="{44457E0E-13A2-D6C1-D5D5-980E126E5EE8}"/>
              </a:ext>
            </a:extLst>
          </p:cNvPr>
          <p:cNvSpPr>
            <a:spLocks noGrp="1"/>
          </p:cNvSpPr>
          <p:nvPr>
            <p:ph type="subTitle" idx="1"/>
          </p:nvPr>
        </p:nvSpPr>
        <p:spPr>
          <a:xfrm>
            <a:off x="636695" y="3923151"/>
            <a:ext cx="3761965" cy="2293885"/>
          </a:xfrm>
          <a:noFill/>
          <a:ln w="19050">
            <a:noFill/>
            <a:prstDash val="dash"/>
          </a:ln>
        </p:spPr>
        <p:txBody>
          <a:bodyPr>
            <a:normAutofit/>
          </a:bodyPr>
          <a:lstStyle/>
          <a:p>
            <a:pPr algn="r"/>
            <a:r>
              <a:rPr lang="en-US" dirty="0"/>
              <a:t>DeVry University</a:t>
            </a:r>
            <a:endParaRPr lang="en-US"/>
          </a:p>
          <a:p>
            <a:pPr algn="r"/>
            <a:r>
              <a:rPr lang="en-US" dirty="0"/>
              <a:t>Fundamentals of Cloud Computing – NETW211</a:t>
            </a:r>
            <a:br>
              <a:rPr lang="en-US" dirty="0"/>
            </a:br>
            <a:r>
              <a:rPr lang="en-US" dirty="0"/>
              <a:t>By John Francis</a:t>
            </a:r>
            <a:endParaRPr lang="en-US"/>
          </a:p>
        </p:txBody>
      </p:sp>
      <p:pic>
        <p:nvPicPr>
          <p:cNvPr id="7" name="Graphic 6" descr="Backlog">
            <a:extLst>
              <a:ext uri="{FF2B5EF4-FFF2-40B4-BE49-F238E27FC236}">
                <a16:creationId xmlns:a16="http://schemas.microsoft.com/office/drawing/2014/main" id="{1A4DE4DF-F4BD-8297-8B07-37E4E7FA60E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578097" y="941122"/>
            <a:ext cx="5115048" cy="5115048"/>
          </a:xfrm>
          <a:prstGeom prst="rect">
            <a:avLst/>
          </a:prstGeom>
        </p:spPr>
      </p:pic>
    </p:spTree>
    <p:extLst>
      <p:ext uri="{BB962C8B-B14F-4D97-AF65-F5344CB8AC3E}">
        <p14:creationId xmlns:p14="http://schemas.microsoft.com/office/powerpoint/2010/main" val="812569748"/>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1C21048F-34DE-7DC4-24C3-EF39F2B6F0E7}"/>
              </a:ext>
            </a:extLst>
          </p:cNvPr>
          <p:cNvPicPr>
            <a:picLocks noGrp="1" noChangeAspect="1"/>
          </p:cNvPicPr>
          <p:nvPr>
            <p:ph idx="1"/>
          </p:nvPr>
        </p:nvPicPr>
        <p:blipFill>
          <a:blip r:embed="rId2"/>
          <a:stretch>
            <a:fillRect/>
          </a:stretch>
        </p:blipFill>
        <p:spPr>
          <a:xfrm>
            <a:off x="4495800" y="2136665"/>
            <a:ext cx="5410200" cy="2614835"/>
          </a:xfrm>
        </p:spPr>
      </p:pic>
      <p:sp>
        <p:nvSpPr>
          <p:cNvPr id="5" name="Text Placeholder 6">
            <a:extLst>
              <a:ext uri="{FF2B5EF4-FFF2-40B4-BE49-F238E27FC236}">
                <a16:creationId xmlns:a16="http://schemas.microsoft.com/office/drawing/2014/main" id="{FADDAB32-E602-42AB-85E5-81A683738955}"/>
              </a:ext>
            </a:extLst>
          </p:cNvPr>
          <p:cNvSpPr txBox="1">
            <a:spLocks/>
          </p:cNvSpPr>
          <p:nvPr/>
        </p:nvSpPr>
        <p:spPr>
          <a:xfrm>
            <a:off x="2133600" y="2552700"/>
            <a:ext cx="2286000" cy="24003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a:t>This screenshot should show the topology diagram of your </a:t>
            </a:r>
            <a:r>
              <a:rPr lang="en-US" sz="1600" dirty="0" err="1"/>
              <a:t>VNet</a:t>
            </a:r>
            <a:r>
              <a:rPr lang="en-US" sz="1600" dirty="0"/>
              <a:t> (</a:t>
            </a:r>
            <a:r>
              <a:rPr lang="en-US" sz="1600" i="1" dirty="0"/>
              <a:t>NETW211-VNet-Your Initials</a:t>
            </a:r>
            <a:r>
              <a:rPr lang="en-US" sz="1600" dirty="0"/>
              <a:t>) with two subnets (</a:t>
            </a:r>
            <a:r>
              <a:rPr lang="en-US" sz="1600" i="1" dirty="0"/>
              <a:t>Subnet0</a:t>
            </a:r>
            <a:r>
              <a:rPr lang="en-US" sz="1600" dirty="0"/>
              <a:t> and </a:t>
            </a:r>
            <a:r>
              <a:rPr lang="en-US" sz="1600" i="1" dirty="0"/>
              <a:t>Subnet1</a:t>
            </a:r>
            <a:r>
              <a:rPr lang="en-US" sz="1600" dirty="0"/>
              <a:t>) and one VM in each subnet (</a:t>
            </a:r>
            <a:r>
              <a:rPr lang="en-US" sz="1600" i="1" dirty="0"/>
              <a:t>Subnet0-VM</a:t>
            </a:r>
            <a:r>
              <a:rPr lang="en-US" sz="1600" dirty="0"/>
              <a:t> and </a:t>
            </a:r>
            <a:r>
              <a:rPr lang="en-US" sz="1600" i="1" dirty="0"/>
              <a:t>Subnet1-VM</a:t>
            </a:r>
            <a:r>
              <a:rPr lang="en-US" sz="1600" dirty="0"/>
              <a:t>). </a:t>
            </a:r>
          </a:p>
        </p:txBody>
      </p:sp>
      <p:sp>
        <p:nvSpPr>
          <p:cNvPr id="7" name="Title 1">
            <a:extLst>
              <a:ext uri="{FF2B5EF4-FFF2-40B4-BE49-F238E27FC236}">
                <a16:creationId xmlns:a16="http://schemas.microsoft.com/office/drawing/2014/main" id="{12570DED-E942-4274-A5C5-61D0403EDC64}"/>
              </a:ext>
            </a:extLst>
          </p:cNvPr>
          <p:cNvSpPr txBox="1">
            <a:spLocks/>
          </p:cNvSpPr>
          <p:nvPr/>
        </p:nvSpPr>
        <p:spPr>
          <a:xfrm>
            <a:off x="2057400" y="838200"/>
            <a:ext cx="2362200" cy="16002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r>
              <a:rPr lang="en-US" sz="2800" dirty="0">
                <a:solidFill>
                  <a:schemeClr val="dk1"/>
                </a:solidFill>
                <a:latin typeface="+mn-lt"/>
                <a:ea typeface="+mn-ea"/>
                <a:cs typeface="+mn-cs"/>
              </a:rPr>
              <a:t>Deploying VMs into Subnets cont’d</a:t>
            </a:r>
          </a:p>
        </p:txBody>
      </p:sp>
    </p:spTree>
    <p:extLst>
      <p:ext uri="{BB962C8B-B14F-4D97-AF65-F5344CB8AC3E}">
        <p14:creationId xmlns:p14="http://schemas.microsoft.com/office/powerpoint/2010/main" val="2251769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63B9FDC-2CE0-C652-BA2F-6CF9BE4C02EC}"/>
              </a:ext>
            </a:extLst>
          </p:cNvPr>
          <p:cNvPicPr>
            <a:picLocks noGrp="1" noChangeAspect="1"/>
          </p:cNvPicPr>
          <p:nvPr>
            <p:ph idx="1"/>
          </p:nvPr>
        </p:nvPicPr>
        <p:blipFill>
          <a:blip r:embed="rId2"/>
          <a:stretch>
            <a:fillRect/>
          </a:stretch>
        </p:blipFill>
        <p:spPr>
          <a:xfrm>
            <a:off x="4495800" y="1384737"/>
            <a:ext cx="5410200" cy="4118691"/>
          </a:xfrm>
        </p:spPr>
      </p:pic>
      <p:sp>
        <p:nvSpPr>
          <p:cNvPr id="5" name="Text Placeholder 6">
            <a:extLst>
              <a:ext uri="{FF2B5EF4-FFF2-40B4-BE49-F238E27FC236}">
                <a16:creationId xmlns:a16="http://schemas.microsoft.com/office/drawing/2014/main" id="{FADDAB32-E602-42AB-85E5-81A683738955}"/>
              </a:ext>
            </a:extLst>
          </p:cNvPr>
          <p:cNvSpPr txBox="1">
            <a:spLocks/>
          </p:cNvSpPr>
          <p:nvPr/>
        </p:nvSpPr>
        <p:spPr>
          <a:xfrm>
            <a:off x="2133600" y="2590800"/>
            <a:ext cx="2286000" cy="21336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a:t>This screenshot should show the </a:t>
            </a:r>
            <a:r>
              <a:rPr lang="en-US" sz="1600" i="1" dirty="0"/>
              <a:t>ipconfig</a:t>
            </a:r>
            <a:r>
              <a:rPr lang="en-US" sz="1600" dirty="0"/>
              <a:t> and </a:t>
            </a:r>
            <a:r>
              <a:rPr lang="en-US" sz="1600" i="1" dirty="0"/>
              <a:t>ping </a:t>
            </a:r>
            <a:r>
              <a:rPr lang="en-US" sz="1600" i="1" dirty="0" err="1"/>
              <a:t>x.x.x.x</a:t>
            </a:r>
            <a:r>
              <a:rPr lang="en-US" sz="1600" dirty="0"/>
              <a:t> results in the command prompt window, including the </a:t>
            </a:r>
            <a:r>
              <a:rPr lang="en-US" sz="1600" b="1" i="1" dirty="0"/>
              <a:t>Subnet0</a:t>
            </a:r>
            <a:r>
              <a:rPr lang="en-US" sz="1600" i="1" dirty="0"/>
              <a:t>-VM – </a:t>
            </a:r>
            <a:r>
              <a:rPr lang="en-US" sz="1600" i="1" dirty="0" err="1"/>
              <a:t>x.x.x.x</a:t>
            </a:r>
            <a:r>
              <a:rPr lang="en-US" sz="1600" i="1" dirty="0"/>
              <a:t> – </a:t>
            </a:r>
            <a:r>
              <a:rPr lang="en-US" sz="1600" i="1" dirty="0" err="1"/>
              <a:t>Romote</a:t>
            </a:r>
            <a:r>
              <a:rPr lang="en-US" sz="1600" i="1" dirty="0"/>
              <a:t> Desktop Connection </a:t>
            </a:r>
            <a:r>
              <a:rPr lang="en-US" sz="1600" dirty="0"/>
              <a:t>window title.</a:t>
            </a:r>
          </a:p>
        </p:txBody>
      </p:sp>
      <p:sp>
        <p:nvSpPr>
          <p:cNvPr id="7" name="Title 1">
            <a:extLst>
              <a:ext uri="{FF2B5EF4-FFF2-40B4-BE49-F238E27FC236}">
                <a16:creationId xmlns:a16="http://schemas.microsoft.com/office/drawing/2014/main" id="{12570DED-E942-4274-A5C5-61D0403EDC64}"/>
              </a:ext>
            </a:extLst>
          </p:cNvPr>
          <p:cNvSpPr txBox="1">
            <a:spLocks/>
          </p:cNvSpPr>
          <p:nvPr/>
        </p:nvSpPr>
        <p:spPr>
          <a:xfrm>
            <a:off x="2057400" y="838200"/>
            <a:ext cx="2286000" cy="16764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r>
              <a:rPr lang="en-US" sz="2800" dirty="0">
                <a:solidFill>
                  <a:schemeClr val="dk1"/>
                </a:solidFill>
              </a:rPr>
              <a:t>Verifying Connectivity between VMs</a:t>
            </a:r>
          </a:p>
        </p:txBody>
      </p:sp>
    </p:spTree>
    <p:extLst>
      <p:ext uri="{BB962C8B-B14F-4D97-AF65-F5344CB8AC3E}">
        <p14:creationId xmlns:p14="http://schemas.microsoft.com/office/powerpoint/2010/main" val="1774710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6">
            <a:extLst>
              <a:ext uri="{FF2B5EF4-FFF2-40B4-BE49-F238E27FC236}">
                <a16:creationId xmlns:a16="http://schemas.microsoft.com/office/drawing/2014/main" id="{FADDAB32-E602-42AB-85E5-81A683738955}"/>
              </a:ext>
            </a:extLst>
          </p:cNvPr>
          <p:cNvSpPr txBox="1">
            <a:spLocks/>
          </p:cNvSpPr>
          <p:nvPr/>
        </p:nvSpPr>
        <p:spPr>
          <a:xfrm>
            <a:off x="2133600" y="2971800"/>
            <a:ext cx="2286000" cy="21336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a:t>This screenshot should show the </a:t>
            </a:r>
            <a:r>
              <a:rPr lang="en-US" sz="1600" i="1" dirty="0"/>
              <a:t>ipconfig</a:t>
            </a:r>
            <a:r>
              <a:rPr lang="en-US" sz="1600" dirty="0"/>
              <a:t> and </a:t>
            </a:r>
            <a:r>
              <a:rPr lang="en-US" sz="1600" i="1" dirty="0"/>
              <a:t>ping </a:t>
            </a:r>
            <a:r>
              <a:rPr lang="en-US" sz="1600" i="1" dirty="0" err="1"/>
              <a:t>x.x.x.x</a:t>
            </a:r>
            <a:r>
              <a:rPr lang="en-US" sz="1600" dirty="0"/>
              <a:t> results in the command prompt window, including the </a:t>
            </a:r>
            <a:r>
              <a:rPr lang="en-US" sz="1600" b="1" i="1" dirty="0"/>
              <a:t>Subnet1</a:t>
            </a:r>
            <a:r>
              <a:rPr lang="en-US" sz="1600" i="1" dirty="0"/>
              <a:t>-VM – </a:t>
            </a:r>
            <a:r>
              <a:rPr lang="en-US" sz="1600" i="1" dirty="0" err="1"/>
              <a:t>x.x.x.x</a:t>
            </a:r>
            <a:r>
              <a:rPr lang="en-US" sz="1600" i="1" dirty="0"/>
              <a:t> – </a:t>
            </a:r>
            <a:r>
              <a:rPr lang="en-US" sz="1600" i="1" dirty="0" err="1"/>
              <a:t>Romote</a:t>
            </a:r>
            <a:r>
              <a:rPr lang="en-US" sz="1600" i="1" dirty="0"/>
              <a:t> Desktop Connection </a:t>
            </a:r>
            <a:r>
              <a:rPr lang="en-US" sz="1600" dirty="0"/>
              <a:t>window title.</a:t>
            </a:r>
          </a:p>
        </p:txBody>
      </p:sp>
      <p:sp>
        <p:nvSpPr>
          <p:cNvPr id="7" name="Title 1">
            <a:extLst>
              <a:ext uri="{FF2B5EF4-FFF2-40B4-BE49-F238E27FC236}">
                <a16:creationId xmlns:a16="http://schemas.microsoft.com/office/drawing/2014/main" id="{12570DED-E942-4274-A5C5-61D0403EDC64}"/>
              </a:ext>
            </a:extLst>
          </p:cNvPr>
          <p:cNvSpPr txBox="1">
            <a:spLocks/>
          </p:cNvSpPr>
          <p:nvPr/>
        </p:nvSpPr>
        <p:spPr>
          <a:xfrm>
            <a:off x="2057400" y="990600"/>
            <a:ext cx="2286000" cy="16764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r>
              <a:rPr lang="en-US" sz="2800" dirty="0">
                <a:solidFill>
                  <a:schemeClr val="dk1"/>
                </a:solidFill>
              </a:rPr>
              <a:t>Verifying Connectivity between VMs</a:t>
            </a:r>
          </a:p>
          <a:p>
            <a:pPr lvl="0"/>
            <a:r>
              <a:rPr lang="en-US" sz="2800" dirty="0">
                <a:solidFill>
                  <a:schemeClr val="dk1"/>
                </a:solidFill>
              </a:rPr>
              <a:t>cont’d</a:t>
            </a:r>
          </a:p>
        </p:txBody>
      </p:sp>
      <p:pic>
        <p:nvPicPr>
          <p:cNvPr id="4" name="Picture 3">
            <a:extLst>
              <a:ext uri="{FF2B5EF4-FFF2-40B4-BE49-F238E27FC236}">
                <a16:creationId xmlns:a16="http://schemas.microsoft.com/office/drawing/2014/main" id="{F2CD3B52-7C8B-B172-C448-0727543C6738}"/>
              </a:ext>
            </a:extLst>
          </p:cNvPr>
          <p:cNvPicPr>
            <a:picLocks noChangeAspect="1"/>
          </p:cNvPicPr>
          <p:nvPr/>
        </p:nvPicPr>
        <p:blipFill>
          <a:blip r:embed="rId2"/>
          <a:stretch>
            <a:fillRect/>
          </a:stretch>
        </p:blipFill>
        <p:spPr>
          <a:xfrm>
            <a:off x="4724400" y="1459060"/>
            <a:ext cx="5654530" cy="3939881"/>
          </a:xfrm>
          <a:prstGeom prst="rect">
            <a:avLst/>
          </a:prstGeom>
        </p:spPr>
      </p:pic>
    </p:spTree>
    <p:extLst>
      <p:ext uri="{BB962C8B-B14F-4D97-AF65-F5344CB8AC3E}">
        <p14:creationId xmlns:p14="http://schemas.microsoft.com/office/powerpoint/2010/main" val="685608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DE7E6-2CE4-9558-02BE-CD4D8635761A}"/>
              </a:ext>
            </a:extLst>
          </p:cNvPr>
          <p:cNvSpPr>
            <a:spLocks noGrp="1"/>
          </p:cNvSpPr>
          <p:nvPr>
            <p:ph type="title"/>
          </p:nvPr>
        </p:nvSpPr>
        <p:spPr/>
        <p:txBody>
          <a:bodyPr/>
          <a:lstStyle/>
          <a:p>
            <a:r>
              <a:rPr lang="en-US" sz="4400" dirty="0"/>
              <a:t>NETW211 Course Project-3</a:t>
            </a:r>
            <a:endParaRPr lang="en-US" dirty="0"/>
          </a:p>
        </p:txBody>
      </p:sp>
      <p:sp>
        <p:nvSpPr>
          <p:cNvPr id="3" name="Content Placeholder 2">
            <a:extLst>
              <a:ext uri="{FF2B5EF4-FFF2-40B4-BE49-F238E27FC236}">
                <a16:creationId xmlns:a16="http://schemas.microsoft.com/office/drawing/2014/main" id="{F8B0B577-604C-1576-98FB-21069CCC18B3}"/>
              </a:ext>
            </a:extLst>
          </p:cNvPr>
          <p:cNvSpPr>
            <a:spLocks noGrp="1"/>
          </p:cNvSpPr>
          <p:nvPr>
            <p:ph idx="1"/>
          </p:nvPr>
        </p:nvSpPr>
        <p:spPr/>
        <p:txBody>
          <a:bodyPr/>
          <a:lstStyle/>
          <a:p>
            <a:r>
              <a:rPr lang="en-US" dirty="0"/>
              <a:t>Launch a Virtual Machine</a:t>
            </a:r>
          </a:p>
          <a:p>
            <a:r>
              <a:rPr lang="en-US" dirty="0"/>
              <a:t>Attempt Connect to Virtual Machine via SSH</a:t>
            </a:r>
          </a:p>
          <a:p>
            <a:r>
              <a:rPr lang="en-US" dirty="0"/>
              <a:t>Configure Network Service Group (NSG)</a:t>
            </a:r>
          </a:p>
          <a:p>
            <a:r>
              <a:rPr lang="en-US" dirty="0"/>
              <a:t>Show successful ping </a:t>
            </a:r>
          </a:p>
          <a:p>
            <a:endParaRPr lang="en-US" dirty="0"/>
          </a:p>
          <a:p>
            <a:endParaRPr lang="en-US" dirty="0"/>
          </a:p>
        </p:txBody>
      </p:sp>
    </p:spTree>
    <p:extLst>
      <p:ext uri="{BB962C8B-B14F-4D97-AF65-F5344CB8AC3E}">
        <p14:creationId xmlns:p14="http://schemas.microsoft.com/office/powerpoint/2010/main" val="922445504"/>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4D5B659-6A3A-A7A9-814A-AD7383F4ADEC}"/>
              </a:ext>
            </a:extLst>
          </p:cNvPr>
          <p:cNvPicPr>
            <a:picLocks noGrp="1" noChangeAspect="1"/>
          </p:cNvPicPr>
          <p:nvPr>
            <p:ph idx="1"/>
          </p:nvPr>
        </p:nvPicPr>
        <p:blipFill>
          <a:blip r:embed="rId2"/>
          <a:stretch>
            <a:fillRect/>
          </a:stretch>
        </p:blipFill>
        <p:spPr>
          <a:xfrm>
            <a:off x="4495800" y="2232379"/>
            <a:ext cx="5410200" cy="2423407"/>
          </a:xfrm>
        </p:spPr>
      </p:pic>
      <p:sp>
        <p:nvSpPr>
          <p:cNvPr id="5" name="Text Placeholder 6">
            <a:extLst>
              <a:ext uri="{FF2B5EF4-FFF2-40B4-BE49-F238E27FC236}">
                <a16:creationId xmlns:a16="http://schemas.microsoft.com/office/drawing/2014/main" id="{FADDAB32-E602-42AB-85E5-81A683738955}"/>
              </a:ext>
            </a:extLst>
          </p:cNvPr>
          <p:cNvSpPr txBox="1">
            <a:spLocks/>
          </p:cNvSpPr>
          <p:nvPr/>
        </p:nvSpPr>
        <p:spPr>
          <a:xfrm>
            <a:off x="2323707" y="2133600"/>
            <a:ext cx="1791093" cy="2362201"/>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a:t>This screenshot should show the </a:t>
            </a:r>
            <a:r>
              <a:rPr lang="en-US" sz="1600" i="1" dirty="0"/>
              <a:t>NETW211-VM-Your Initials </a:t>
            </a:r>
            <a:r>
              <a:rPr lang="en-US" sz="1600" dirty="0"/>
              <a:t>page, with information such as the resource group name, subscription, public IP address, etc. </a:t>
            </a:r>
          </a:p>
        </p:txBody>
      </p:sp>
      <p:sp>
        <p:nvSpPr>
          <p:cNvPr id="7" name="Title 1">
            <a:extLst>
              <a:ext uri="{FF2B5EF4-FFF2-40B4-BE49-F238E27FC236}">
                <a16:creationId xmlns:a16="http://schemas.microsoft.com/office/drawing/2014/main" id="{12570DED-E942-4274-A5C5-61D0403EDC64}"/>
              </a:ext>
            </a:extLst>
          </p:cNvPr>
          <p:cNvSpPr txBox="1">
            <a:spLocks/>
          </p:cNvSpPr>
          <p:nvPr/>
        </p:nvSpPr>
        <p:spPr>
          <a:xfrm>
            <a:off x="2133600" y="762000"/>
            <a:ext cx="2133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r>
              <a:rPr lang="en-US" sz="2800" dirty="0">
                <a:solidFill>
                  <a:schemeClr val="dk1"/>
                </a:solidFill>
              </a:rPr>
              <a:t>Launching a VM</a:t>
            </a:r>
          </a:p>
        </p:txBody>
      </p:sp>
    </p:spTree>
    <p:extLst>
      <p:ext uri="{BB962C8B-B14F-4D97-AF65-F5344CB8AC3E}">
        <p14:creationId xmlns:p14="http://schemas.microsoft.com/office/powerpoint/2010/main" val="3761080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E31AD17-201F-8682-A53D-AB815F45A086}"/>
              </a:ext>
            </a:extLst>
          </p:cNvPr>
          <p:cNvPicPr>
            <a:picLocks noGrp="1" noChangeAspect="1"/>
          </p:cNvPicPr>
          <p:nvPr>
            <p:ph idx="1"/>
          </p:nvPr>
        </p:nvPicPr>
        <p:blipFill>
          <a:blip r:embed="rId2"/>
          <a:stretch>
            <a:fillRect/>
          </a:stretch>
        </p:blipFill>
        <p:spPr>
          <a:xfrm>
            <a:off x="4495800" y="1115736"/>
            <a:ext cx="5410200" cy="4656690"/>
          </a:xfrm>
        </p:spPr>
      </p:pic>
      <p:sp>
        <p:nvSpPr>
          <p:cNvPr id="5" name="Text Placeholder 6">
            <a:extLst>
              <a:ext uri="{FF2B5EF4-FFF2-40B4-BE49-F238E27FC236}">
                <a16:creationId xmlns:a16="http://schemas.microsoft.com/office/drawing/2014/main" id="{FADDAB32-E602-42AB-85E5-81A683738955}"/>
              </a:ext>
            </a:extLst>
          </p:cNvPr>
          <p:cNvSpPr txBox="1">
            <a:spLocks/>
          </p:cNvSpPr>
          <p:nvPr/>
        </p:nvSpPr>
        <p:spPr>
          <a:xfrm>
            <a:off x="2362200" y="2590800"/>
            <a:ext cx="1752600" cy="25146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a:t>This screenshot should show the </a:t>
            </a:r>
            <a:r>
              <a:rPr lang="en-US" sz="1600" i="1" dirty="0"/>
              <a:t>azureuser@NETW211-VM-Your Initials </a:t>
            </a:r>
            <a:r>
              <a:rPr lang="en-US" sz="1600" dirty="0"/>
              <a:t>window showing the IPv4 address of the VM in the Azure cloud.</a:t>
            </a:r>
          </a:p>
        </p:txBody>
      </p:sp>
      <p:sp>
        <p:nvSpPr>
          <p:cNvPr id="7" name="Title 1">
            <a:extLst>
              <a:ext uri="{FF2B5EF4-FFF2-40B4-BE49-F238E27FC236}">
                <a16:creationId xmlns:a16="http://schemas.microsoft.com/office/drawing/2014/main" id="{12570DED-E942-4274-A5C5-61D0403EDC64}"/>
              </a:ext>
            </a:extLst>
          </p:cNvPr>
          <p:cNvSpPr txBox="1">
            <a:spLocks/>
          </p:cNvSpPr>
          <p:nvPr/>
        </p:nvSpPr>
        <p:spPr>
          <a:xfrm>
            <a:off x="2057400" y="914400"/>
            <a:ext cx="2133600" cy="13716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r>
              <a:rPr lang="en-US" sz="2800" dirty="0">
                <a:solidFill>
                  <a:schemeClr val="dk1"/>
                </a:solidFill>
              </a:rPr>
              <a:t>Connecting to the VM </a:t>
            </a:r>
          </a:p>
          <a:p>
            <a:pPr lvl="0"/>
            <a:r>
              <a:rPr lang="en-US" sz="2800" dirty="0">
                <a:solidFill>
                  <a:schemeClr val="dk1"/>
                </a:solidFill>
              </a:rPr>
              <a:t>via SSH</a:t>
            </a:r>
          </a:p>
        </p:txBody>
      </p:sp>
    </p:spTree>
    <p:extLst>
      <p:ext uri="{BB962C8B-B14F-4D97-AF65-F5344CB8AC3E}">
        <p14:creationId xmlns:p14="http://schemas.microsoft.com/office/powerpoint/2010/main" val="2213080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B9FEA2D-61E0-112F-F211-84A1D91B1BB3}"/>
              </a:ext>
            </a:extLst>
          </p:cNvPr>
          <p:cNvPicPr>
            <a:picLocks noGrp="1" noChangeAspect="1"/>
          </p:cNvPicPr>
          <p:nvPr>
            <p:ph idx="1"/>
          </p:nvPr>
        </p:nvPicPr>
        <p:blipFill>
          <a:blip r:embed="rId2"/>
          <a:stretch>
            <a:fillRect/>
          </a:stretch>
        </p:blipFill>
        <p:spPr>
          <a:xfrm>
            <a:off x="4495800" y="2138025"/>
            <a:ext cx="5410200" cy="2612112"/>
          </a:xfrm>
        </p:spPr>
      </p:pic>
      <p:sp>
        <p:nvSpPr>
          <p:cNvPr id="5" name="Text Placeholder 6">
            <a:extLst>
              <a:ext uri="{FF2B5EF4-FFF2-40B4-BE49-F238E27FC236}">
                <a16:creationId xmlns:a16="http://schemas.microsoft.com/office/drawing/2014/main" id="{FADDAB32-E602-42AB-85E5-81A683738955}"/>
              </a:ext>
            </a:extLst>
          </p:cNvPr>
          <p:cNvSpPr txBox="1">
            <a:spLocks/>
          </p:cNvSpPr>
          <p:nvPr/>
        </p:nvSpPr>
        <p:spPr>
          <a:xfrm>
            <a:off x="2362200" y="2590800"/>
            <a:ext cx="1752600" cy="16002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a:t>This screenshot should show the </a:t>
            </a:r>
            <a:r>
              <a:rPr lang="en-US" sz="1600" i="1" dirty="0"/>
              <a:t>Inbound port rules </a:t>
            </a:r>
            <a:r>
              <a:rPr lang="en-US" sz="1600" dirty="0"/>
              <a:t>section with the newly added </a:t>
            </a:r>
            <a:r>
              <a:rPr lang="en-US" sz="1600" i="1" dirty="0" err="1"/>
              <a:t>Allow_Ping</a:t>
            </a:r>
            <a:r>
              <a:rPr lang="en-US" sz="1600" i="1" dirty="0"/>
              <a:t> </a:t>
            </a:r>
            <a:r>
              <a:rPr lang="en-US" sz="1600" dirty="0"/>
              <a:t>rule. </a:t>
            </a:r>
          </a:p>
        </p:txBody>
      </p:sp>
      <p:sp>
        <p:nvSpPr>
          <p:cNvPr id="7" name="Title 1">
            <a:extLst>
              <a:ext uri="{FF2B5EF4-FFF2-40B4-BE49-F238E27FC236}">
                <a16:creationId xmlns:a16="http://schemas.microsoft.com/office/drawing/2014/main" id="{12570DED-E942-4274-A5C5-61D0403EDC64}"/>
              </a:ext>
            </a:extLst>
          </p:cNvPr>
          <p:cNvSpPr txBox="1">
            <a:spLocks/>
          </p:cNvSpPr>
          <p:nvPr/>
        </p:nvSpPr>
        <p:spPr>
          <a:xfrm>
            <a:off x="2057400" y="914400"/>
            <a:ext cx="2133600" cy="13716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r>
              <a:rPr lang="en-US" sz="2800" dirty="0">
                <a:solidFill>
                  <a:schemeClr val="dk1"/>
                </a:solidFill>
              </a:rPr>
              <a:t>Configuring an NSG </a:t>
            </a:r>
          </a:p>
        </p:txBody>
      </p:sp>
    </p:spTree>
    <p:extLst>
      <p:ext uri="{BB962C8B-B14F-4D97-AF65-F5344CB8AC3E}">
        <p14:creationId xmlns:p14="http://schemas.microsoft.com/office/powerpoint/2010/main" val="33050028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D9FA8EB-D8F3-2810-FF3E-C7C5243E3293}"/>
              </a:ext>
            </a:extLst>
          </p:cNvPr>
          <p:cNvPicPr>
            <a:picLocks noGrp="1" noChangeAspect="1"/>
          </p:cNvPicPr>
          <p:nvPr>
            <p:ph idx="1"/>
          </p:nvPr>
        </p:nvPicPr>
        <p:blipFill>
          <a:blip r:embed="rId2"/>
          <a:stretch>
            <a:fillRect/>
          </a:stretch>
        </p:blipFill>
        <p:spPr>
          <a:xfrm>
            <a:off x="4495800" y="1866106"/>
            <a:ext cx="5410200" cy="3155950"/>
          </a:xfrm>
        </p:spPr>
      </p:pic>
      <p:sp>
        <p:nvSpPr>
          <p:cNvPr id="5" name="Text Placeholder 6">
            <a:extLst>
              <a:ext uri="{FF2B5EF4-FFF2-40B4-BE49-F238E27FC236}">
                <a16:creationId xmlns:a16="http://schemas.microsoft.com/office/drawing/2014/main" id="{FADDAB32-E602-42AB-85E5-81A683738955}"/>
              </a:ext>
            </a:extLst>
          </p:cNvPr>
          <p:cNvSpPr txBox="1">
            <a:spLocks/>
          </p:cNvSpPr>
          <p:nvPr/>
        </p:nvSpPr>
        <p:spPr>
          <a:xfrm>
            <a:off x="2362200" y="2590800"/>
            <a:ext cx="1752600" cy="18288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a:t>This screenshot should show the successful ping result from your local computer to the VM in the Azure cloud.</a:t>
            </a:r>
          </a:p>
        </p:txBody>
      </p:sp>
      <p:sp>
        <p:nvSpPr>
          <p:cNvPr id="7" name="Title 1">
            <a:extLst>
              <a:ext uri="{FF2B5EF4-FFF2-40B4-BE49-F238E27FC236}">
                <a16:creationId xmlns:a16="http://schemas.microsoft.com/office/drawing/2014/main" id="{12570DED-E942-4274-A5C5-61D0403EDC64}"/>
              </a:ext>
            </a:extLst>
          </p:cNvPr>
          <p:cNvSpPr txBox="1">
            <a:spLocks/>
          </p:cNvSpPr>
          <p:nvPr/>
        </p:nvSpPr>
        <p:spPr>
          <a:xfrm>
            <a:off x="2057400" y="914400"/>
            <a:ext cx="2133600" cy="13716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r>
              <a:rPr lang="en-US" sz="2800" dirty="0">
                <a:solidFill>
                  <a:schemeClr val="dk1"/>
                </a:solidFill>
              </a:rPr>
              <a:t>Configuring an NSG</a:t>
            </a:r>
          </a:p>
          <a:p>
            <a:pPr lvl="0"/>
            <a:r>
              <a:rPr lang="en-US" sz="2800" dirty="0">
                <a:solidFill>
                  <a:schemeClr val="dk1"/>
                </a:solidFill>
              </a:rPr>
              <a:t>cont’d </a:t>
            </a:r>
          </a:p>
        </p:txBody>
      </p:sp>
    </p:spTree>
    <p:extLst>
      <p:ext uri="{BB962C8B-B14F-4D97-AF65-F5344CB8AC3E}">
        <p14:creationId xmlns:p14="http://schemas.microsoft.com/office/powerpoint/2010/main" val="36934166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DE7E6-2CE4-9558-02BE-CD4D8635761A}"/>
              </a:ext>
            </a:extLst>
          </p:cNvPr>
          <p:cNvSpPr>
            <a:spLocks noGrp="1"/>
          </p:cNvSpPr>
          <p:nvPr>
            <p:ph type="title"/>
          </p:nvPr>
        </p:nvSpPr>
        <p:spPr/>
        <p:txBody>
          <a:bodyPr/>
          <a:lstStyle/>
          <a:p>
            <a:r>
              <a:rPr lang="en-US" sz="4400" dirty="0"/>
              <a:t>NETW211 Course Project-4</a:t>
            </a:r>
            <a:endParaRPr lang="en-US" dirty="0"/>
          </a:p>
        </p:txBody>
      </p:sp>
      <p:sp>
        <p:nvSpPr>
          <p:cNvPr id="3" name="Content Placeholder 2">
            <a:extLst>
              <a:ext uri="{FF2B5EF4-FFF2-40B4-BE49-F238E27FC236}">
                <a16:creationId xmlns:a16="http://schemas.microsoft.com/office/drawing/2014/main" id="{F8B0B577-604C-1576-98FB-21069CCC18B3}"/>
              </a:ext>
            </a:extLst>
          </p:cNvPr>
          <p:cNvSpPr>
            <a:spLocks noGrp="1"/>
          </p:cNvSpPr>
          <p:nvPr>
            <p:ph idx="1"/>
          </p:nvPr>
        </p:nvSpPr>
        <p:spPr/>
        <p:txBody>
          <a:bodyPr/>
          <a:lstStyle/>
          <a:p>
            <a:r>
              <a:rPr lang="en-US" dirty="0"/>
              <a:t>Uploading and accessing a file</a:t>
            </a:r>
          </a:p>
          <a:p>
            <a:r>
              <a:rPr lang="en-US" sz="2800" dirty="0"/>
              <a:t>What does the </a:t>
            </a:r>
            <a:r>
              <a:rPr lang="en-US" sz="2800" i="1" dirty="0"/>
              <a:t>access tier </a:t>
            </a:r>
            <a:r>
              <a:rPr lang="en-US" sz="2800" dirty="0"/>
              <a:t>setting do? What are the Azure blob storage access tiers?</a:t>
            </a:r>
          </a:p>
          <a:p>
            <a:r>
              <a:rPr lang="en-US" dirty="0"/>
              <a:t>Show Original version of the file</a:t>
            </a:r>
          </a:p>
          <a:p>
            <a:r>
              <a:rPr lang="en-US" dirty="0"/>
              <a:t>Creating Blob Snapshot</a:t>
            </a:r>
          </a:p>
          <a:p>
            <a:r>
              <a:rPr lang="en-US" dirty="0"/>
              <a:t>Enable Blob Versioning</a:t>
            </a:r>
          </a:p>
          <a:p>
            <a:endParaRPr lang="en-US" dirty="0"/>
          </a:p>
          <a:p>
            <a:endParaRPr lang="en-US" dirty="0"/>
          </a:p>
          <a:p>
            <a:endParaRPr lang="en-US" dirty="0"/>
          </a:p>
        </p:txBody>
      </p:sp>
    </p:spTree>
    <p:extLst>
      <p:ext uri="{BB962C8B-B14F-4D97-AF65-F5344CB8AC3E}">
        <p14:creationId xmlns:p14="http://schemas.microsoft.com/office/powerpoint/2010/main" val="3249467707"/>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BAC15B9-924C-92C1-5671-47A34FBB0331}"/>
              </a:ext>
            </a:extLst>
          </p:cNvPr>
          <p:cNvPicPr>
            <a:picLocks noGrp="1" noChangeAspect="1"/>
          </p:cNvPicPr>
          <p:nvPr>
            <p:ph idx="1"/>
          </p:nvPr>
        </p:nvPicPr>
        <p:blipFill>
          <a:blip r:embed="rId2"/>
          <a:stretch>
            <a:fillRect/>
          </a:stretch>
        </p:blipFill>
        <p:spPr>
          <a:xfrm>
            <a:off x="4495800" y="1922464"/>
            <a:ext cx="5410200" cy="3043237"/>
          </a:xfrm>
        </p:spPr>
      </p:pic>
      <p:sp>
        <p:nvSpPr>
          <p:cNvPr id="5" name="Text Placeholder 6">
            <a:extLst>
              <a:ext uri="{FF2B5EF4-FFF2-40B4-BE49-F238E27FC236}">
                <a16:creationId xmlns:a16="http://schemas.microsoft.com/office/drawing/2014/main" id="{FADDAB32-E602-42AB-85E5-81A683738955}"/>
              </a:ext>
            </a:extLst>
          </p:cNvPr>
          <p:cNvSpPr txBox="1">
            <a:spLocks/>
          </p:cNvSpPr>
          <p:nvPr/>
        </p:nvSpPr>
        <p:spPr>
          <a:xfrm>
            <a:off x="2324100" y="2362200"/>
            <a:ext cx="1866900" cy="22860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a:t>This screenshot should show the browser window with the image uploaded from your local computer and the URL on top of the window.</a:t>
            </a:r>
          </a:p>
        </p:txBody>
      </p:sp>
      <p:sp>
        <p:nvSpPr>
          <p:cNvPr id="7" name="Title 1">
            <a:extLst>
              <a:ext uri="{FF2B5EF4-FFF2-40B4-BE49-F238E27FC236}">
                <a16:creationId xmlns:a16="http://schemas.microsoft.com/office/drawing/2014/main" id="{12570DED-E942-4274-A5C5-61D0403EDC64}"/>
              </a:ext>
            </a:extLst>
          </p:cNvPr>
          <p:cNvSpPr txBox="1">
            <a:spLocks/>
          </p:cNvSpPr>
          <p:nvPr/>
        </p:nvSpPr>
        <p:spPr>
          <a:xfrm>
            <a:off x="2133600" y="990600"/>
            <a:ext cx="22098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t>Uploading and Accessing a File</a:t>
            </a:r>
          </a:p>
        </p:txBody>
      </p:sp>
    </p:spTree>
    <p:extLst>
      <p:ext uri="{BB962C8B-B14F-4D97-AF65-F5344CB8AC3E}">
        <p14:creationId xmlns:p14="http://schemas.microsoft.com/office/powerpoint/2010/main" val="380640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23C08-3323-26FD-2AC1-0D0E6DB21369}"/>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60E75596-B778-BF17-2905-2A10CFCD5061}"/>
              </a:ext>
            </a:extLst>
          </p:cNvPr>
          <p:cNvSpPr>
            <a:spLocks noGrp="1"/>
          </p:cNvSpPr>
          <p:nvPr>
            <p:ph idx="1"/>
          </p:nvPr>
        </p:nvSpPr>
        <p:spPr/>
        <p:txBody>
          <a:bodyPr/>
          <a:lstStyle/>
          <a:p>
            <a:r>
              <a:rPr lang="en-US" dirty="0"/>
              <a:t>Fundamentals of cloud computing is a class that has taught many aspects of what cloud computing can do, as well as administration and networking skills and setting up alerts and actions when something happens.  The following slides will demonstrate the skills obtained during this class.  </a:t>
            </a:r>
          </a:p>
        </p:txBody>
      </p:sp>
    </p:spTree>
    <p:extLst>
      <p:ext uri="{BB962C8B-B14F-4D97-AF65-F5344CB8AC3E}">
        <p14:creationId xmlns:p14="http://schemas.microsoft.com/office/powerpoint/2010/main" val="3757213441"/>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6">
            <a:extLst>
              <a:ext uri="{FF2B5EF4-FFF2-40B4-BE49-F238E27FC236}">
                <a16:creationId xmlns:a16="http://schemas.microsoft.com/office/drawing/2014/main" id="{3C22B73B-8888-45A2-85B6-7AB09F8DE173}"/>
              </a:ext>
            </a:extLst>
          </p:cNvPr>
          <p:cNvSpPr txBox="1">
            <a:spLocks/>
          </p:cNvSpPr>
          <p:nvPr/>
        </p:nvSpPr>
        <p:spPr>
          <a:xfrm>
            <a:off x="2133600" y="1219201"/>
            <a:ext cx="8077200" cy="4898231"/>
          </a:xfrm>
          <a:prstGeom prst="rect">
            <a:avLst/>
          </a:prstGeom>
        </p:spPr>
        <p:txBody>
          <a:bodyPr vert="horz" lIns="91440" tIns="45720" rIns="91440" bIns="45720" rtlCol="0">
            <a:normAutofit fontScale="55000" lnSpcReduction="20000"/>
          </a:bodyPr>
          <a:lstStyle>
            <a:lvl1pPr marL="0" indent="0" algn="l" defTabSz="914400" rtl="0" eaLnBrk="1" latinLnBrk="0" hangingPunct="1">
              <a:spcBef>
                <a:spcPct val="20000"/>
              </a:spcBef>
              <a:buFont typeface="Arial" pitchFamily="34" charset="0"/>
              <a:buNone/>
              <a:defRPr sz="1400"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12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0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9pPr>
          </a:lstStyle>
          <a:p>
            <a:r>
              <a:rPr lang="en-US" sz="1600" dirty="0"/>
              <a:t>What does the </a:t>
            </a:r>
            <a:r>
              <a:rPr lang="en-US" sz="1600" i="1" dirty="0"/>
              <a:t>access tier </a:t>
            </a:r>
            <a:r>
              <a:rPr lang="en-US" sz="1600" dirty="0"/>
              <a:t>setting do? What are the Azure blob storage access tiers?</a:t>
            </a:r>
          </a:p>
          <a:p>
            <a:r>
              <a:rPr lang="en-US" sz="1600" dirty="0"/>
              <a:t>[hint: in the Azure portal, on the </a:t>
            </a:r>
            <a:r>
              <a:rPr lang="en-US" sz="1600" i="1" dirty="0"/>
              <a:t>Upload blob </a:t>
            </a:r>
            <a:r>
              <a:rPr lang="en-US" sz="1600" dirty="0"/>
              <a:t>page, under </a:t>
            </a:r>
            <a:r>
              <a:rPr lang="en-US" sz="1600" i="1" dirty="0"/>
              <a:t>Advanced</a:t>
            </a:r>
            <a:r>
              <a:rPr lang="en-US" sz="1600" dirty="0"/>
              <a:t>, click the ? circle above the </a:t>
            </a:r>
            <a:r>
              <a:rPr lang="en-US" sz="1600" i="1" dirty="0"/>
              <a:t>Access tier </a:t>
            </a:r>
            <a:r>
              <a:rPr lang="en-US" sz="1600" dirty="0"/>
              <a:t>box.] </a:t>
            </a:r>
          </a:p>
          <a:p>
            <a:r>
              <a:rPr lang="en-US" sz="1600" dirty="0"/>
              <a:t>Answer here:</a:t>
            </a:r>
          </a:p>
          <a:p>
            <a:r>
              <a:rPr lang="en-US" sz="2100" dirty="0"/>
              <a:t>It allows you to select what type of storage best suits your needs.</a:t>
            </a:r>
          </a:p>
          <a:p>
            <a:pPr algn="l"/>
            <a:r>
              <a:rPr lang="en-US" sz="2000" dirty="0">
                <a:solidFill>
                  <a:srgbClr val="171717"/>
                </a:solidFill>
                <a:latin typeface="Segoe UI" panose="020B0502040204020203" pitchFamily="34" charset="0"/>
              </a:rPr>
              <a:t>Data stored in the cloud grows at an exponential pace. To manage costs for your expanding storage needs, it can be helpful to organize your data based on how frequently it will be accessed and how long it will be retained. Azure storage offers different access tiers so that you can store your blob data in the most cost-effective manner based on how it's being used. Azure Storage access tiers include:</a:t>
            </a:r>
          </a:p>
          <a:p>
            <a:pPr algn="l">
              <a:buFont typeface="Arial" panose="020B0604020202020204" pitchFamily="34" charset="0"/>
              <a:buChar char="•"/>
            </a:pPr>
            <a:r>
              <a:rPr lang="en-US" sz="2000" b="1" dirty="0">
                <a:solidFill>
                  <a:srgbClr val="171717"/>
                </a:solidFill>
                <a:latin typeface="Segoe UI" panose="020B0502040204020203" pitchFamily="34" charset="0"/>
              </a:rPr>
              <a:t>Hot tier</a:t>
            </a:r>
            <a:r>
              <a:rPr lang="en-US" sz="2000" dirty="0">
                <a:solidFill>
                  <a:srgbClr val="171717"/>
                </a:solidFill>
                <a:latin typeface="Segoe UI" panose="020B0502040204020203" pitchFamily="34" charset="0"/>
              </a:rPr>
              <a:t> - An online tier optimized for storing data that is accessed or modified frequently. The Hot tier has the highest storage costs, but the lowest access costs.</a:t>
            </a:r>
          </a:p>
          <a:p>
            <a:pPr algn="l">
              <a:buFont typeface="Arial" panose="020B0604020202020204" pitchFamily="34" charset="0"/>
              <a:buChar char="•"/>
            </a:pPr>
            <a:r>
              <a:rPr lang="en-US" sz="2000" b="1" dirty="0">
                <a:solidFill>
                  <a:srgbClr val="171717"/>
                </a:solidFill>
                <a:latin typeface="Segoe UI" panose="020B0502040204020203" pitchFamily="34" charset="0"/>
              </a:rPr>
              <a:t>Cool tier</a:t>
            </a:r>
            <a:r>
              <a:rPr lang="en-US" sz="2000" dirty="0">
                <a:solidFill>
                  <a:srgbClr val="171717"/>
                </a:solidFill>
                <a:latin typeface="Segoe UI" panose="020B0502040204020203" pitchFamily="34" charset="0"/>
              </a:rPr>
              <a:t> - An online tier optimized for storing data that is infrequently accessed or modified. Data in the Cool tier should be stored for a minimum of 30 days. The Cool tier has lower storage costs and higher access costs compared to the Hot tier.</a:t>
            </a:r>
          </a:p>
          <a:p>
            <a:pPr algn="l">
              <a:buFont typeface="Arial" panose="020B0604020202020204" pitchFamily="34" charset="0"/>
              <a:buChar char="•"/>
            </a:pPr>
            <a:r>
              <a:rPr lang="en-US" sz="2000" b="1" dirty="0">
                <a:solidFill>
                  <a:srgbClr val="171717"/>
                </a:solidFill>
                <a:latin typeface="Segoe UI" panose="020B0502040204020203" pitchFamily="34" charset="0"/>
              </a:rPr>
              <a:t>Archive tier</a:t>
            </a:r>
            <a:r>
              <a:rPr lang="en-US" sz="2000" dirty="0">
                <a:solidFill>
                  <a:srgbClr val="171717"/>
                </a:solidFill>
                <a:latin typeface="Segoe UI" panose="020B0502040204020203" pitchFamily="34" charset="0"/>
              </a:rPr>
              <a:t> - An offline tier optimized for storing data that is rarely accessed, and that has flexible latency requirements, on the order of hours. Data in the Archive tier should be stored for a minimum of 180 days.</a:t>
            </a:r>
          </a:p>
          <a:p>
            <a:pPr algn="l"/>
            <a:r>
              <a:rPr lang="en-US" sz="2000" dirty="0">
                <a:solidFill>
                  <a:srgbClr val="171717"/>
                </a:solidFill>
                <a:latin typeface="Segoe UI" panose="020B0502040204020203" pitchFamily="34" charset="0"/>
              </a:rPr>
              <a:t>Azure storage capacity limits are set at the account level, rather than according to access tier. You can choose to maximize your capacity usage in one tier, or to distribute capacity across two or more tiers.</a:t>
            </a:r>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r>
              <a:rPr lang="en-US" sz="1600" dirty="0"/>
              <a:t>References (here are two examples to get your research started):</a:t>
            </a:r>
          </a:p>
          <a:p>
            <a:r>
              <a:rPr lang="en-US" sz="1600" dirty="0"/>
              <a:t>1. Hot, Cool, and Archive access tiers for blob data, </a:t>
            </a:r>
            <a:r>
              <a:rPr lang="en-US" sz="1600" dirty="0">
                <a:hlinkClick r:id="rId2"/>
              </a:rPr>
              <a:t>https://docs.microsoft.com/en-us/azure/storage/blobs/access-tiers-overview</a:t>
            </a:r>
            <a:endParaRPr lang="en-US" sz="1600" dirty="0"/>
          </a:p>
          <a:p>
            <a:r>
              <a:rPr lang="en-US" sz="1600" dirty="0"/>
              <a:t>2. Azure Blob Storage Access Tiers, </a:t>
            </a:r>
            <a:r>
              <a:rPr lang="en-US" sz="1600" dirty="0">
                <a:hlinkClick r:id="rId3"/>
              </a:rPr>
              <a:t>https://devry.percipio.com/courses/c7ef0333-8560-403f-a004-9c5c843866b0/videos/2658bbe6-ee97-438b-a376-fbb079c3b3a0</a:t>
            </a:r>
            <a:endParaRPr lang="en-US" sz="1600" dirty="0"/>
          </a:p>
          <a:p>
            <a:r>
              <a:rPr lang="en-US" sz="1600" dirty="0"/>
              <a:t>3.</a:t>
            </a:r>
          </a:p>
          <a:p>
            <a:r>
              <a:rPr lang="en-US" sz="1600" dirty="0"/>
              <a:t>4.</a:t>
            </a:r>
          </a:p>
        </p:txBody>
      </p:sp>
      <p:sp>
        <p:nvSpPr>
          <p:cNvPr id="4" name="Title 3">
            <a:extLst>
              <a:ext uri="{FF2B5EF4-FFF2-40B4-BE49-F238E27FC236}">
                <a16:creationId xmlns:a16="http://schemas.microsoft.com/office/drawing/2014/main" id="{98EC6425-D2AA-4ED7-8955-375BF90E2444}"/>
              </a:ext>
            </a:extLst>
          </p:cNvPr>
          <p:cNvSpPr>
            <a:spLocks noGrp="1"/>
          </p:cNvSpPr>
          <p:nvPr>
            <p:ph type="title"/>
          </p:nvPr>
        </p:nvSpPr>
        <p:spPr>
          <a:xfrm>
            <a:off x="2133600" y="457200"/>
            <a:ext cx="5486400" cy="566738"/>
          </a:xfrm>
        </p:spPr>
        <p:txBody>
          <a:bodyPr>
            <a:noAutofit/>
          </a:bodyPr>
          <a:lstStyle/>
          <a:p>
            <a:r>
              <a:rPr lang="en-US" sz="2800" dirty="0"/>
              <a:t>Question</a:t>
            </a:r>
          </a:p>
        </p:txBody>
      </p:sp>
    </p:spTree>
    <p:extLst>
      <p:ext uri="{BB962C8B-B14F-4D97-AF65-F5344CB8AC3E}">
        <p14:creationId xmlns:p14="http://schemas.microsoft.com/office/powerpoint/2010/main" val="20014772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FBB06AD-5831-F0D2-FFD1-3031A924F63B}"/>
              </a:ext>
            </a:extLst>
          </p:cNvPr>
          <p:cNvPicPr>
            <a:picLocks noGrp="1" noChangeAspect="1"/>
          </p:cNvPicPr>
          <p:nvPr>
            <p:ph idx="1"/>
          </p:nvPr>
        </p:nvPicPr>
        <p:blipFill>
          <a:blip r:embed="rId2"/>
          <a:stretch>
            <a:fillRect/>
          </a:stretch>
        </p:blipFill>
        <p:spPr>
          <a:xfrm>
            <a:off x="4495800" y="1922464"/>
            <a:ext cx="5410200" cy="3043237"/>
          </a:xfrm>
        </p:spPr>
      </p:pic>
      <p:sp>
        <p:nvSpPr>
          <p:cNvPr id="5" name="Text Placeholder 6">
            <a:extLst>
              <a:ext uri="{FF2B5EF4-FFF2-40B4-BE49-F238E27FC236}">
                <a16:creationId xmlns:a16="http://schemas.microsoft.com/office/drawing/2014/main" id="{FADDAB32-E602-42AB-85E5-81A683738955}"/>
              </a:ext>
            </a:extLst>
          </p:cNvPr>
          <p:cNvSpPr txBox="1">
            <a:spLocks/>
          </p:cNvSpPr>
          <p:nvPr/>
        </p:nvSpPr>
        <p:spPr>
          <a:xfrm>
            <a:off x="2324100" y="2362200"/>
            <a:ext cx="1790700" cy="22860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a:t>This screenshot should show the browser window with the “</a:t>
            </a:r>
            <a:r>
              <a:rPr lang="en-US" sz="1600" i="1" dirty="0"/>
              <a:t>This is the original version. –Your Initials</a:t>
            </a:r>
            <a:r>
              <a:rPr lang="en-US" sz="1600" dirty="0"/>
              <a:t>” message and the URL on top of the window</a:t>
            </a:r>
          </a:p>
        </p:txBody>
      </p:sp>
      <p:sp>
        <p:nvSpPr>
          <p:cNvPr id="7" name="Title 1">
            <a:extLst>
              <a:ext uri="{FF2B5EF4-FFF2-40B4-BE49-F238E27FC236}">
                <a16:creationId xmlns:a16="http://schemas.microsoft.com/office/drawing/2014/main" id="{12570DED-E942-4274-A5C5-61D0403EDC64}"/>
              </a:ext>
            </a:extLst>
          </p:cNvPr>
          <p:cNvSpPr txBox="1">
            <a:spLocks/>
          </p:cNvSpPr>
          <p:nvPr/>
        </p:nvSpPr>
        <p:spPr>
          <a:xfrm>
            <a:off x="2133600" y="990600"/>
            <a:ext cx="22098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t>Creating Blob Snapshots</a:t>
            </a:r>
          </a:p>
        </p:txBody>
      </p:sp>
    </p:spTree>
    <p:extLst>
      <p:ext uri="{BB962C8B-B14F-4D97-AF65-F5344CB8AC3E}">
        <p14:creationId xmlns:p14="http://schemas.microsoft.com/office/powerpoint/2010/main" val="37925053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6">
            <a:extLst>
              <a:ext uri="{FF2B5EF4-FFF2-40B4-BE49-F238E27FC236}">
                <a16:creationId xmlns:a16="http://schemas.microsoft.com/office/drawing/2014/main" id="{FADDAB32-E602-42AB-85E5-81A683738955}"/>
              </a:ext>
            </a:extLst>
          </p:cNvPr>
          <p:cNvSpPr txBox="1">
            <a:spLocks/>
          </p:cNvSpPr>
          <p:nvPr/>
        </p:nvSpPr>
        <p:spPr>
          <a:xfrm>
            <a:off x="2324100" y="2362200"/>
            <a:ext cx="1866900" cy="22860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a:t>This screenshot should show the browser window with the “</a:t>
            </a:r>
            <a:r>
              <a:rPr lang="en-US" sz="1600" i="1" dirty="0"/>
              <a:t>This is the first revised version. –Your Initials</a:t>
            </a:r>
            <a:r>
              <a:rPr lang="en-US" sz="1600" dirty="0"/>
              <a:t>” message and the URL on top of the window. </a:t>
            </a:r>
          </a:p>
        </p:txBody>
      </p:sp>
      <p:sp>
        <p:nvSpPr>
          <p:cNvPr id="7" name="Title 1">
            <a:extLst>
              <a:ext uri="{FF2B5EF4-FFF2-40B4-BE49-F238E27FC236}">
                <a16:creationId xmlns:a16="http://schemas.microsoft.com/office/drawing/2014/main" id="{12570DED-E942-4274-A5C5-61D0403EDC64}"/>
              </a:ext>
            </a:extLst>
          </p:cNvPr>
          <p:cNvSpPr txBox="1">
            <a:spLocks/>
          </p:cNvSpPr>
          <p:nvPr/>
        </p:nvSpPr>
        <p:spPr>
          <a:xfrm>
            <a:off x="2133600" y="990600"/>
            <a:ext cx="22098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t>Enabling Blob Versioning</a:t>
            </a:r>
          </a:p>
        </p:txBody>
      </p:sp>
      <p:pic>
        <p:nvPicPr>
          <p:cNvPr id="16" name="Picture 15">
            <a:extLst>
              <a:ext uri="{FF2B5EF4-FFF2-40B4-BE49-F238E27FC236}">
                <a16:creationId xmlns:a16="http://schemas.microsoft.com/office/drawing/2014/main" id="{C679D9EB-49B5-9A9B-0000-0AC1619D0F7E}"/>
              </a:ext>
            </a:extLst>
          </p:cNvPr>
          <p:cNvPicPr>
            <a:picLocks noChangeAspect="1"/>
          </p:cNvPicPr>
          <p:nvPr/>
        </p:nvPicPr>
        <p:blipFill>
          <a:blip r:embed="rId2"/>
          <a:stretch>
            <a:fillRect/>
          </a:stretch>
        </p:blipFill>
        <p:spPr>
          <a:xfrm>
            <a:off x="4100594" y="2260561"/>
            <a:ext cx="6110207" cy="3430627"/>
          </a:xfrm>
          <a:prstGeom prst="rect">
            <a:avLst/>
          </a:prstGeom>
        </p:spPr>
      </p:pic>
    </p:spTree>
    <p:extLst>
      <p:ext uri="{BB962C8B-B14F-4D97-AF65-F5344CB8AC3E}">
        <p14:creationId xmlns:p14="http://schemas.microsoft.com/office/powerpoint/2010/main" val="18399673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DE7E6-2CE4-9558-02BE-CD4D8635761A}"/>
              </a:ext>
            </a:extLst>
          </p:cNvPr>
          <p:cNvSpPr>
            <a:spLocks noGrp="1"/>
          </p:cNvSpPr>
          <p:nvPr>
            <p:ph type="title"/>
          </p:nvPr>
        </p:nvSpPr>
        <p:spPr/>
        <p:txBody>
          <a:bodyPr/>
          <a:lstStyle/>
          <a:p>
            <a:r>
              <a:rPr lang="en-US" sz="4400" dirty="0"/>
              <a:t>NETW211 Course Project-5</a:t>
            </a:r>
            <a:endParaRPr lang="en-US" dirty="0"/>
          </a:p>
        </p:txBody>
      </p:sp>
      <p:sp>
        <p:nvSpPr>
          <p:cNvPr id="3" name="Content Placeholder 2">
            <a:extLst>
              <a:ext uri="{FF2B5EF4-FFF2-40B4-BE49-F238E27FC236}">
                <a16:creationId xmlns:a16="http://schemas.microsoft.com/office/drawing/2014/main" id="{F8B0B577-604C-1576-98FB-21069CCC18B3}"/>
              </a:ext>
            </a:extLst>
          </p:cNvPr>
          <p:cNvSpPr>
            <a:spLocks noGrp="1"/>
          </p:cNvSpPr>
          <p:nvPr>
            <p:ph idx="1"/>
          </p:nvPr>
        </p:nvSpPr>
        <p:spPr/>
        <p:txBody>
          <a:bodyPr/>
          <a:lstStyle/>
          <a:p>
            <a:r>
              <a:rPr lang="en-US" dirty="0"/>
              <a:t>Setting Up an Action Group and Notification</a:t>
            </a:r>
          </a:p>
          <a:p>
            <a:r>
              <a:rPr lang="en-US" dirty="0"/>
              <a:t>Setting up Alert Rules</a:t>
            </a:r>
          </a:p>
          <a:p>
            <a:r>
              <a:rPr lang="en-US" dirty="0"/>
              <a:t>Testing Alerts</a:t>
            </a:r>
          </a:p>
          <a:p>
            <a:endParaRPr lang="en-US" dirty="0"/>
          </a:p>
          <a:p>
            <a:endParaRPr lang="en-US" dirty="0"/>
          </a:p>
          <a:p>
            <a:endParaRPr lang="en-US" dirty="0"/>
          </a:p>
        </p:txBody>
      </p:sp>
    </p:spTree>
    <p:extLst>
      <p:ext uri="{BB962C8B-B14F-4D97-AF65-F5344CB8AC3E}">
        <p14:creationId xmlns:p14="http://schemas.microsoft.com/office/powerpoint/2010/main" val="36155567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76B0BD6-ADD5-E790-A82E-FDF93C78F87F}"/>
              </a:ext>
            </a:extLst>
          </p:cNvPr>
          <p:cNvPicPr>
            <a:picLocks noGrp="1" noChangeAspect="1"/>
          </p:cNvPicPr>
          <p:nvPr>
            <p:ph idx="1"/>
          </p:nvPr>
        </p:nvPicPr>
        <p:blipFill>
          <a:blip r:embed="rId2"/>
          <a:stretch>
            <a:fillRect/>
          </a:stretch>
        </p:blipFill>
        <p:spPr>
          <a:xfrm>
            <a:off x="4495800" y="2042848"/>
            <a:ext cx="5410200" cy="2802466"/>
          </a:xfrm>
        </p:spPr>
      </p:pic>
      <p:sp>
        <p:nvSpPr>
          <p:cNvPr id="5" name="Text Placeholder 6">
            <a:extLst>
              <a:ext uri="{FF2B5EF4-FFF2-40B4-BE49-F238E27FC236}">
                <a16:creationId xmlns:a16="http://schemas.microsoft.com/office/drawing/2014/main" id="{FADDAB32-E602-42AB-85E5-81A683738955}"/>
              </a:ext>
            </a:extLst>
          </p:cNvPr>
          <p:cNvSpPr txBox="1">
            <a:spLocks/>
          </p:cNvSpPr>
          <p:nvPr/>
        </p:nvSpPr>
        <p:spPr>
          <a:xfrm>
            <a:off x="2324100" y="3124200"/>
            <a:ext cx="1943100" cy="16002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a:t>This screenshot should show the “VM-Status-Change” action group on the </a:t>
            </a:r>
            <a:r>
              <a:rPr lang="en-US" sz="1600" i="1" dirty="0"/>
              <a:t>Manage actions </a:t>
            </a:r>
            <a:r>
              <a:rPr lang="en-US" sz="1600" dirty="0"/>
              <a:t>page. </a:t>
            </a:r>
            <a:endParaRPr lang="en-US" sz="1600" u="sng" dirty="0"/>
          </a:p>
        </p:txBody>
      </p:sp>
      <p:sp>
        <p:nvSpPr>
          <p:cNvPr id="7" name="Title 1">
            <a:extLst>
              <a:ext uri="{FF2B5EF4-FFF2-40B4-BE49-F238E27FC236}">
                <a16:creationId xmlns:a16="http://schemas.microsoft.com/office/drawing/2014/main" id="{12570DED-E942-4274-A5C5-61D0403EDC64}"/>
              </a:ext>
            </a:extLst>
          </p:cNvPr>
          <p:cNvSpPr txBox="1">
            <a:spLocks/>
          </p:cNvSpPr>
          <p:nvPr/>
        </p:nvSpPr>
        <p:spPr>
          <a:xfrm>
            <a:off x="2133600" y="1066800"/>
            <a:ext cx="2057400" cy="17526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dirty="0">
                <a:solidFill>
                  <a:schemeClr val="dk1"/>
                </a:solidFill>
              </a:rPr>
              <a:t>Setting up an Action Group and Notifications</a:t>
            </a:r>
            <a:endParaRPr lang="en-US" sz="2800" dirty="0"/>
          </a:p>
        </p:txBody>
      </p:sp>
    </p:spTree>
    <p:extLst>
      <p:ext uri="{BB962C8B-B14F-4D97-AF65-F5344CB8AC3E}">
        <p14:creationId xmlns:p14="http://schemas.microsoft.com/office/powerpoint/2010/main" val="42119843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4413E876-CB72-A7FF-F1F9-451915CCCF31}"/>
              </a:ext>
            </a:extLst>
          </p:cNvPr>
          <p:cNvPicPr>
            <a:picLocks noGrp="1" noChangeAspect="1"/>
          </p:cNvPicPr>
          <p:nvPr>
            <p:ph idx="1"/>
          </p:nvPr>
        </p:nvPicPr>
        <p:blipFill>
          <a:blip r:embed="rId2"/>
          <a:stretch>
            <a:fillRect/>
          </a:stretch>
        </p:blipFill>
        <p:spPr>
          <a:xfrm>
            <a:off x="4495800" y="2042848"/>
            <a:ext cx="5410200" cy="2802466"/>
          </a:xfrm>
        </p:spPr>
      </p:pic>
      <p:sp>
        <p:nvSpPr>
          <p:cNvPr id="5" name="Text Placeholder 6">
            <a:extLst>
              <a:ext uri="{FF2B5EF4-FFF2-40B4-BE49-F238E27FC236}">
                <a16:creationId xmlns:a16="http://schemas.microsoft.com/office/drawing/2014/main" id="{FADDAB32-E602-42AB-85E5-81A683738955}"/>
              </a:ext>
            </a:extLst>
          </p:cNvPr>
          <p:cNvSpPr txBox="1">
            <a:spLocks/>
          </p:cNvSpPr>
          <p:nvPr/>
        </p:nvSpPr>
        <p:spPr>
          <a:xfrm>
            <a:off x="2224251" y="2362200"/>
            <a:ext cx="2057400" cy="16002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a:t>This screenshot should show the </a:t>
            </a:r>
            <a:r>
              <a:rPr lang="en-US" sz="1600" i="1" dirty="0"/>
              <a:t>Alert rules</a:t>
            </a:r>
            <a:r>
              <a:rPr lang="en-US" sz="1600" dirty="0"/>
              <a:t> window showing the </a:t>
            </a:r>
            <a:r>
              <a:rPr lang="en-US" sz="1600" i="1" dirty="0"/>
              <a:t>VM-Deallocate</a:t>
            </a:r>
            <a:r>
              <a:rPr lang="en-US" sz="1600" dirty="0"/>
              <a:t> and </a:t>
            </a:r>
            <a:r>
              <a:rPr lang="en-US" sz="1600" i="1" dirty="0"/>
              <a:t>VM-Restart</a:t>
            </a:r>
            <a:r>
              <a:rPr lang="en-US" sz="1600" dirty="0"/>
              <a:t> rules. </a:t>
            </a:r>
          </a:p>
        </p:txBody>
      </p:sp>
      <p:sp>
        <p:nvSpPr>
          <p:cNvPr id="7" name="Title 1">
            <a:extLst>
              <a:ext uri="{FF2B5EF4-FFF2-40B4-BE49-F238E27FC236}">
                <a16:creationId xmlns:a16="http://schemas.microsoft.com/office/drawing/2014/main" id="{12570DED-E942-4274-A5C5-61D0403EDC64}"/>
              </a:ext>
            </a:extLst>
          </p:cNvPr>
          <p:cNvSpPr txBox="1">
            <a:spLocks/>
          </p:cNvSpPr>
          <p:nvPr/>
        </p:nvSpPr>
        <p:spPr>
          <a:xfrm>
            <a:off x="2245272" y="838200"/>
            <a:ext cx="1771650" cy="14478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ts val="0"/>
              </a:spcBef>
              <a:defRPr/>
            </a:pPr>
            <a:r>
              <a:rPr lang="en-US" sz="2800" dirty="0">
                <a:solidFill>
                  <a:schemeClr val="dk1"/>
                </a:solidFill>
              </a:rPr>
              <a:t>Setting up Alert Rules</a:t>
            </a:r>
            <a:endParaRPr lang="en-US" sz="2800" dirty="0"/>
          </a:p>
        </p:txBody>
      </p:sp>
    </p:spTree>
    <p:extLst>
      <p:ext uri="{BB962C8B-B14F-4D97-AF65-F5344CB8AC3E}">
        <p14:creationId xmlns:p14="http://schemas.microsoft.com/office/powerpoint/2010/main" val="16539563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86D436C-4527-A4B1-FB6B-7A6C650CE878}"/>
              </a:ext>
            </a:extLst>
          </p:cNvPr>
          <p:cNvPicPr>
            <a:picLocks noGrp="1" noChangeAspect="1"/>
          </p:cNvPicPr>
          <p:nvPr>
            <p:ph idx="1"/>
          </p:nvPr>
        </p:nvPicPr>
        <p:blipFill>
          <a:blip r:embed="rId2"/>
          <a:stretch>
            <a:fillRect/>
          </a:stretch>
        </p:blipFill>
        <p:spPr>
          <a:xfrm>
            <a:off x="4495800" y="1592674"/>
            <a:ext cx="5410200" cy="3702814"/>
          </a:xfrm>
        </p:spPr>
      </p:pic>
      <p:sp>
        <p:nvSpPr>
          <p:cNvPr id="5" name="Text Placeholder 6">
            <a:extLst>
              <a:ext uri="{FF2B5EF4-FFF2-40B4-BE49-F238E27FC236}">
                <a16:creationId xmlns:a16="http://schemas.microsoft.com/office/drawing/2014/main" id="{FADDAB32-E602-42AB-85E5-81A683738955}"/>
              </a:ext>
            </a:extLst>
          </p:cNvPr>
          <p:cNvSpPr txBox="1">
            <a:spLocks/>
          </p:cNvSpPr>
          <p:nvPr/>
        </p:nvSpPr>
        <p:spPr>
          <a:xfrm>
            <a:off x="2246586" y="2209800"/>
            <a:ext cx="2096814" cy="13716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a:t>This screenshot should show the </a:t>
            </a:r>
            <a:r>
              <a:rPr lang="en-US" sz="1600" i="1" dirty="0"/>
              <a:t>‘VM-Restart’ was activated </a:t>
            </a:r>
            <a:r>
              <a:rPr lang="en-US" sz="1600" dirty="0"/>
              <a:t>email message with the date and time of the alert.</a:t>
            </a:r>
            <a:endParaRPr lang="en-US" sz="1600" u="sng" dirty="0"/>
          </a:p>
        </p:txBody>
      </p:sp>
      <p:sp>
        <p:nvSpPr>
          <p:cNvPr id="7" name="Title 1">
            <a:extLst>
              <a:ext uri="{FF2B5EF4-FFF2-40B4-BE49-F238E27FC236}">
                <a16:creationId xmlns:a16="http://schemas.microsoft.com/office/drawing/2014/main" id="{12570DED-E942-4274-A5C5-61D0403EDC64}"/>
              </a:ext>
            </a:extLst>
          </p:cNvPr>
          <p:cNvSpPr txBox="1">
            <a:spLocks/>
          </p:cNvSpPr>
          <p:nvPr/>
        </p:nvSpPr>
        <p:spPr>
          <a:xfrm>
            <a:off x="2209800" y="990600"/>
            <a:ext cx="2133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ts val="0"/>
              </a:spcBef>
              <a:defRPr/>
            </a:pPr>
            <a:r>
              <a:rPr lang="en-US" sz="2800" dirty="0">
                <a:solidFill>
                  <a:schemeClr val="dk1"/>
                </a:solidFill>
              </a:rPr>
              <a:t>Testing Alerts</a:t>
            </a:r>
            <a:endParaRPr lang="en-US" sz="2800" dirty="0"/>
          </a:p>
        </p:txBody>
      </p:sp>
    </p:spTree>
    <p:extLst>
      <p:ext uri="{BB962C8B-B14F-4D97-AF65-F5344CB8AC3E}">
        <p14:creationId xmlns:p14="http://schemas.microsoft.com/office/powerpoint/2010/main" val="28663869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68EB869-06A6-710A-432B-9AF42A13008B}"/>
              </a:ext>
            </a:extLst>
          </p:cNvPr>
          <p:cNvPicPr>
            <a:picLocks noGrp="1" noChangeAspect="1"/>
          </p:cNvPicPr>
          <p:nvPr>
            <p:ph idx="1"/>
          </p:nvPr>
        </p:nvPicPr>
        <p:blipFill>
          <a:blip r:embed="rId2"/>
          <a:stretch>
            <a:fillRect/>
          </a:stretch>
        </p:blipFill>
        <p:spPr>
          <a:xfrm>
            <a:off x="4495800" y="1605787"/>
            <a:ext cx="5410200" cy="3676591"/>
          </a:xfrm>
        </p:spPr>
      </p:pic>
      <p:sp>
        <p:nvSpPr>
          <p:cNvPr id="5" name="Text Placeholder 6">
            <a:extLst>
              <a:ext uri="{FF2B5EF4-FFF2-40B4-BE49-F238E27FC236}">
                <a16:creationId xmlns:a16="http://schemas.microsoft.com/office/drawing/2014/main" id="{FADDAB32-E602-42AB-85E5-81A683738955}"/>
              </a:ext>
            </a:extLst>
          </p:cNvPr>
          <p:cNvSpPr txBox="1">
            <a:spLocks/>
          </p:cNvSpPr>
          <p:nvPr/>
        </p:nvSpPr>
        <p:spPr>
          <a:xfrm>
            <a:off x="2246586" y="2362200"/>
            <a:ext cx="2096814" cy="18288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a:t>This screenshot should show the </a:t>
            </a:r>
            <a:r>
              <a:rPr lang="en-US" sz="1600" i="1" dirty="0"/>
              <a:t>‘VM-Deallocate’ was activated </a:t>
            </a:r>
            <a:r>
              <a:rPr lang="en-US" sz="1600" dirty="0"/>
              <a:t>email message with the date and time of the alert.</a:t>
            </a:r>
            <a:endParaRPr lang="en-US" sz="1600" u="sng" dirty="0"/>
          </a:p>
        </p:txBody>
      </p:sp>
      <p:sp>
        <p:nvSpPr>
          <p:cNvPr id="7" name="Title 1">
            <a:extLst>
              <a:ext uri="{FF2B5EF4-FFF2-40B4-BE49-F238E27FC236}">
                <a16:creationId xmlns:a16="http://schemas.microsoft.com/office/drawing/2014/main" id="{12570DED-E942-4274-A5C5-61D0403EDC64}"/>
              </a:ext>
            </a:extLst>
          </p:cNvPr>
          <p:cNvSpPr txBox="1">
            <a:spLocks/>
          </p:cNvSpPr>
          <p:nvPr/>
        </p:nvSpPr>
        <p:spPr>
          <a:xfrm>
            <a:off x="2209800" y="990600"/>
            <a:ext cx="2133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spcBef>
                <a:spcPts val="0"/>
              </a:spcBef>
              <a:defRPr/>
            </a:pPr>
            <a:r>
              <a:rPr lang="en-US" sz="2800" dirty="0">
                <a:solidFill>
                  <a:schemeClr val="dk1"/>
                </a:solidFill>
              </a:rPr>
              <a:t>Testing Alerts cont’d</a:t>
            </a:r>
            <a:endParaRPr lang="en-US" sz="2800" dirty="0"/>
          </a:p>
        </p:txBody>
      </p:sp>
    </p:spTree>
    <p:extLst>
      <p:ext uri="{BB962C8B-B14F-4D97-AF65-F5344CB8AC3E}">
        <p14:creationId xmlns:p14="http://schemas.microsoft.com/office/powerpoint/2010/main" val="22354208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CB57B-0852-D6C7-1222-2FA7D84132D0}"/>
              </a:ext>
            </a:extLst>
          </p:cNvPr>
          <p:cNvSpPr>
            <a:spLocks noGrp="1"/>
          </p:cNvSpPr>
          <p:nvPr>
            <p:ph type="title"/>
          </p:nvPr>
        </p:nvSpPr>
        <p:spPr/>
        <p:txBody>
          <a:bodyPr/>
          <a:lstStyle/>
          <a:p>
            <a:r>
              <a:rPr lang="en-US" dirty="0"/>
              <a:t>Challenges in the project.</a:t>
            </a:r>
          </a:p>
        </p:txBody>
      </p:sp>
      <p:sp>
        <p:nvSpPr>
          <p:cNvPr id="3" name="Content Placeholder 2">
            <a:extLst>
              <a:ext uri="{FF2B5EF4-FFF2-40B4-BE49-F238E27FC236}">
                <a16:creationId xmlns:a16="http://schemas.microsoft.com/office/drawing/2014/main" id="{A3D776F5-0346-7E32-6C71-EA95BA61F450}"/>
              </a:ext>
            </a:extLst>
          </p:cNvPr>
          <p:cNvSpPr>
            <a:spLocks noGrp="1"/>
          </p:cNvSpPr>
          <p:nvPr>
            <p:ph idx="1"/>
          </p:nvPr>
        </p:nvSpPr>
        <p:spPr/>
        <p:txBody>
          <a:bodyPr/>
          <a:lstStyle/>
          <a:p>
            <a:r>
              <a:rPr lang="en-US" dirty="0"/>
              <a:t>Cybersecurity can be a big concern with cloud computing, and I was able to overcome some of the challenges by learning how to configure the network service group</a:t>
            </a:r>
          </a:p>
          <a:p>
            <a:r>
              <a:rPr lang="en-US" dirty="0"/>
              <a:t>Maintenance is another challenge I experience and learned how to help the resources with rules and alerts.</a:t>
            </a:r>
          </a:p>
          <a:p>
            <a:endParaRPr lang="en-US" dirty="0"/>
          </a:p>
        </p:txBody>
      </p:sp>
    </p:spTree>
    <p:extLst>
      <p:ext uri="{BB962C8B-B14F-4D97-AF65-F5344CB8AC3E}">
        <p14:creationId xmlns:p14="http://schemas.microsoft.com/office/powerpoint/2010/main" val="3883221131"/>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0B906-F85A-A732-0EAF-FD795E64F408}"/>
              </a:ext>
            </a:extLst>
          </p:cNvPr>
          <p:cNvSpPr>
            <a:spLocks noGrp="1"/>
          </p:cNvSpPr>
          <p:nvPr>
            <p:ph type="title"/>
          </p:nvPr>
        </p:nvSpPr>
        <p:spPr/>
        <p:txBody>
          <a:bodyPr/>
          <a:lstStyle/>
          <a:p>
            <a:r>
              <a:rPr lang="en-US" dirty="0"/>
              <a:t>Career skills obtained during this course</a:t>
            </a:r>
          </a:p>
        </p:txBody>
      </p:sp>
      <p:sp>
        <p:nvSpPr>
          <p:cNvPr id="3" name="Content Placeholder 2">
            <a:extLst>
              <a:ext uri="{FF2B5EF4-FFF2-40B4-BE49-F238E27FC236}">
                <a16:creationId xmlns:a16="http://schemas.microsoft.com/office/drawing/2014/main" id="{86C833C2-E9C6-48FD-DD0A-8BB3963BA521}"/>
              </a:ext>
            </a:extLst>
          </p:cNvPr>
          <p:cNvSpPr>
            <a:spLocks noGrp="1"/>
          </p:cNvSpPr>
          <p:nvPr>
            <p:ph idx="1"/>
          </p:nvPr>
        </p:nvSpPr>
        <p:spPr/>
        <p:txBody>
          <a:bodyPr/>
          <a:lstStyle/>
          <a:p>
            <a:r>
              <a:rPr lang="en-US" b="0" i="0" dirty="0">
                <a:effectLst/>
              </a:rPr>
              <a:t>Hardware virtualization</a:t>
            </a:r>
          </a:p>
          <a:p>
            <a:r>
              <a:rPr lang="en-US" dirty="0"/>
              <a:t>C</a:t>
            </a:r>
            <a:r>
              <a:rPr lang="en-US" b="0" i="0" dirty="0">
                <a:effectLst/>
              </a:rPr>
              <a:t>loud infrastructure</a:t>
            </a:r>
          </a:p>
          <a:p>
            <a:r>
              <a:rPr lang="en-US" dirty="0"/>
              <a:t>C</a:t>
            </a:r>
            <a:r>
              <a:rPr lang="en-US" b="0" i="0" dirty="0">
                <a:effectLst/>
              </a:rPr>
              <a:t>loud security</a:t>
            </a:r>
          </a:p>
          <a:p>
            <a:r>
              <a:rPr lang="en-US" dirty="0"/>
              <a:t>C</a:t>
            </a:r>
            <a:r>
              <a:rPr lang="en-US" b="0" i="0" dirty="0">
                <a:effectLst/>
              </a:rPr>
              <a:t>loud storage</a:t>
            </a:r>
          </a:p>
          <a:p>
            <a:r>
              <a:rPr lang="en-US" b="0" i="0" dirty="0">
                <a:effectLst/>
              </a:rPr>
              <a:t>Cloud migration</a:t>
            </a:r>
          </a:p>
          <a:p>
            <a:r>
              <a:rPr lang="en-US" dirty="0"/>
              <a:t>C</a:t>
            </a:r>
            <a:r>
              <a:rPr lang="en-US" b="0" i="0" dirty="0">
                <a:effectLst/>
              </a:rPr>
              <a:t>apacity planning</a:t>
            </a:r>
          </a:p>
          <a:p>
            <a:r>
              <a:rPr lang="en-US" dirty="0"/>
              <a:t>P</a:t>
            </a:r>
            <a:r>
              <a:rPr lang="en-US" b="0" i="0" dirty="0">
                <a:effectLst/>
              </a:rPr>
              <a:t>erformance monitoring</a:t>
            </a:r>
            <a:endParaRPr lang="en-US" dirty="0"/>
          </a:p>
          <a:p>
            <a:endParaRPr lang="en-US" dirty="0"/>
          </a:p>
        </p:txBody>
      </p:sp>
    </p:spTree>
    <p:extLst>
      <p:ext uri="{BB962C8B-B14F-4D97-AF65-F5344CB8AC3E}">
        <p14:creationId xmlns:p14="http://schemas.microsoft.com/office/powerpoint/2010/main" val="1126441909"/>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DE7E6-2CE4-9558-02BE-CD4D8635761A}"/>
              </a:ext>
            </a:extLst>
          </p:cNvPr>
          <p:cNvSpPr>
            <a:spLocks noGrp="1"/>
          </p:cNvSpPr>
          <p:nvPr>
            <p:ph type="title"/>
          </p:nvPr>
        </p:nvSpPr>
        <p:spPr/>
        <p:txBody>
          <a:bodyPr/>
          <a:lstStyle/>
          <a:p>
            <a:r>
              <a:rPr lang="en-US" sz="4400" dirty="0"/>
              <a:t>NETW211 Course Project-1</a:t>
            </a:r>
            <a:endParaRPr lang="en-US" dirty="0"/>
          </a:p>
        </p:txBody>
      </p:sp>
      <p:sp>
        <p:nvSpPr>
          <p:cNvPr id="3" name="Content Placeholder 2">
            <a:extLst>
              <a:ext uri="{FF2B5EF4-FFF2-40B4-BE49-F238E27FC236}">
                <a16:creationId xmlns:a16="http://schemas.microsoft.com/office/drawing/2014/main" id="{F8B0B577-604C-1576-98FB-21069CCC18B3}"/>
              </a:ext>
            </a:extLst>
          </p:cNvPr>
          <p:cNvSpPr>
            <a:spLocks noGrp="1"/>
          </p:cNvSpPr>
          <p:nvPr>
            <p:ph idx="1"/>
          </p:nvPr>
        </p:nvSpPr>
        <p:spPr/>
        <p:txBody>
          <a:bodyPr/>
          <a:lstStyle/>
          <a:p>
            <a:r>
              <a:rPr lang="en-US" dirty="0"/>
              <a:t>Deploy a Virtual Machine on Microsoft Azure</a:t>
            </a:r>
          </a:p>
          <a:p>
            <a:r>
              <a:rPr lang="en-US" dirty="0"/>
              <a:t>Connect to the Virtual Machine</a:t>
            </a:r>
          </a:p>
        </p:txBody>
      </p:sp>
    </p:spTree>
    <p:extLst>
      <p:ext uri="{BB962C8B-B14F-4D97-AF65-F5344CB8AC3E}">
        <p14:creationId xmlns:p14="http://schemas.microsoft.com/office/powerpoint/2010/main" val="33608978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09754-1EA2-00BA-8AB5-8CF436699B3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53338DD-6136-DF3D-81D8-53D378303CD0}"/>
              </a:ext>
            </a:extLst>
          </p:cNvPr>
          <p:cNvSpPr>
            <a:spLocks noGrp="1"/>
          </p:cNvSpPr>
          <p:nvPr>
            <p:ph idx="1"/>
          </p:nvPr>
        </p:nvSpPr>
        <p:spPr/>
        <p:txBody>
          <a:bodyPr/>
          <a:lstStyle/>
          <a:p>
            <a:r>
              <a:rPr lang="en-US" dirty="0"/>
              <a:t>This course taught me the fundamentals of being able to work with cloud computing including deployment of virtual machines, resource groups, security, storage and migration.  The attached slides have proved I have confidence to be able to perform actions and maintain the resources available including horizontal or vertical scaling of the network and resources. This class was a great learning experience and taught me new terminology and technology as more companies are moving to Platform as a Service, Infrastructure as a Service and Software as a Service. </a:t>
            </a:r>
          </a:p>
        </p:txBody>
      </p:sp>
    </p:spTree>
    <p:extLst>
      <p:ext uri="{BB962C8B-B14F-4D97-AF65-F5344CB8AC3E}">
        <p14:creationId xmlns:p14="http://schemas.microsoft.com/office/powerpoint/2010/main" val="4225349822"/>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59B96FC-F6B4-FBBD-704F-CBA526439A32}"/>
              </a:ext>
            </a:extLst>
          </p:cNvPr>
          <p:cNvPicPr>
            <a:picLocks noGrp="1" noChangeAspect="1"/>
          </p:cNvPicPr>
          <p:nvPr>
            <p:ph idx="1"/>
          </p:nvPr>
        </p:nvPicPr>
        <p:blipFill>
          <a:blip r:embed="rId2"/>
          <a:stretch>
            <a:fillRect/>
          </a:stretch>
        </p:blipFill>
        <p:spPr>
          <a:xfrm>
            <a:off x="4495800" y="2122855"/>
            <a:ext cx="5410200" cy="2642455"/>
          </a:xfrm>
        </p:spPr>
      </p:pic>
      <p:sp>
        <p:nvSpPr>
          <p:cNvPr id="5" name="Text Placeholder 6">
            <a:extLst>
              <a:ext uri="{FF2B5EF4-FFF2-40B4-BE49-F238E27FC236}">
                <a16:creationId xmlns:a16="http://schemas.microsoft.com/office/drawing/2014/main" id="{FADDAB32-E602-42AB-85E5-81A683738955}"/>
              </a:ext>
            </a:extLst>
          </p:cNvPr>
          <p:cNvSpPr txBox="1">
            <a:spLocks/>
          </p:cNvSpPr>
          <p:nvPr/>
        </p:nvSpPr>
        <p:spPr>
          <a:xfrm>
            <a:off x="2286001" y="2171700"/>
            <a:ext cx="1943493" cy="2019300"/>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a:t>This screenshot should show the </a:t>
            </a:r>
            <a:r>
              <a:rPr lang="en-US" sz="1600" i="1" dirty="0"/>
              <a:t>NETW211VM</a:t>
            </a:r>
            <a:r>
              <a:rPr lang="en-US" sz="1600" dirty="0"/>
              <a:t> page with information such as the resource group name, subscription, public IP address, etc. </a:t>
            </a:r>
          </a:p>
        </p:txBody>
      </p:sp>
      <p:sp>
        <p:nvSpPr>
          <p:cNvPr id="7" name="Title 1">
            <a:extLst>
              <a:ext uri="{FF2B5EF4-FFF2-40B4-BE49-F238E27FC236}">
                <a16:creationId xmlns:a16="http://schemas.microsoft.com/office/drawing/2014/main" id="{12570DED-E942-4274-A5C5-61D0403EDC64}"/>
              </a:ext>
            </a:extLst>
          </p:cNvPr>
          <p:cNvSpPr txBox="1">
            <a:spLocks/>
          </p:cNvSpPr>
          <p:nvPr/>
        </p:nvSpPr>
        <p:spPr>
          <a:xfrm>
            <a:off x="2133600" y="762000"/>
            <a:ext cx="2133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r>
              <a:rPr lang="en-US" sz="2800" dirty="0">
                <a:solidFill>
                  <a:schemeClr val="dk1"/>
                </a:solidFill>
                <a:latin typeface="+mn-lt"/>
                <a:ea typeface="+mn-ea"/>
                <a:cs typeface="+mn-cs"/>
              </a:rPr>
              <a:t>Deploying a VM in Azure</a:t>
            </a:r>
          </a:p>
        </p:txBody>
      </p:sp>
    </p:spTree>
    <p:extLst>
      <p:ext uri="{BB962C8B-B14F-4D97-AF65-F5344CB8AC3E}">
        <p14:creationId xmlns:p14="http://schemas.microsoft.com/office/powerpoint/2010/main" val="3783670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07183BE-AE92-9914-F51F-622331720F44}"/>
              </a:ext>
            </a:extLst>
          </p:cNvPr>
          <p:cNvPicPr>
            <a:picLocks noGrp="1" noChangeAspect="1"/>
          </p:cNvPicPr>
          <p:nvPr>
            <p:ph idx="1"/>
          </p:nvPr>
        </p:nvPicPr>
        <p:blipFill>
          <a:blip r:embed="rId2"/>
          <a:stretch>
            <a:fillRect/>
          </a:stretch>
        </p:blipFill>
        <p:spPr>
          <a:xfrm>
            <a:off x="4495800" y="2368191"/>
            <a:ext cx="5410200" cy="2151783"/>
          </a:xfrm>
        </p:spPr>
      </p:pic>
      <p:sp>
        <p:nvSpPr>
          <p:cNvPr id="5" name="Text Placeholder 6">
            <a:extLst>
              <a:ext uri="{FF2B5EF4-FFF2-40B4-BE49-F238E27FC236}">
                <a16:creationId xmlns:a16="http://schemas.microsoft.com/office/drawing/2014/main" id="{FADDAB32-E602-42AB-85E5-81A683738955}"/>
              </a:ext>
            </a:extLst>
          </p:cNvPr>
          <p:cNvSpPr txBox="1">
            <a:spLocks/>
          </p:cNvSpPr>
          <p:nvPr/>
        </p:nvSpPr>
        <p:spPr>
          <a:xfrm>
            <a:off x="2286000" y="2209801"/>
            <a:ext cx="1981200" cy="2286001"/>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a:t>This screenshot should show the </a:t>
            </a:r>
            <a:r>
              <a:rPr lang="en-US" sz="1600" i="1" dirty="0"/>
              <a:t>PROPERTIES for NETW211VM </a:t>
            </a:r>
            <a:r>
              <a:rPr lang="en-US" sz="1600" dirty="0"/>
              <a:t>page, with the computer name, operating system version, hardware information, etc. </a:t>
            </a:r>
          </a:p>
        </p:txBody>
      </p:sp>
      <p:sp>
        <p:nvSpPr>
          <p:cNvPr id="7" name="Title 1">
            <a:extLst>
              <a:ext uri="{FF2B5EF4-FFF2-40B4-BE49-F238E27FC236}">
                <a16:creationId xmlns:a16="http://schemas.microsoft.com/office/drawing/2014/main" id="{12570DED-E942-4274-A5C5-61D0403EDC64}"/>
              </a:ext>
            </a:extLst>
          </p:cNvPr>
          <p:cNvSpPr txBox="1">
            <a:spLocks/>
          </p:cNvSpPr>
          <p:nvPr/>
        </p:nvSpPr>
        <p:spPr>
          <a:xfrm>
            <a:off x="2057400" y="838200"/>
            <a:ext cx="21336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r>
              <a:rPr lang="en-US" sz="2800" dirty="0">
                <a:solidFill>
                  <a:schemeClr val="dk1"/>
                </a:solidFill>
              </a:rPr>
              <a:t>Connecting to the VM</a:t>
            </a:r>
          </a:p>
        </p:txBody>
      </p:sp>
    </p:spTree>
    <p:extLst>
      <p:ext uri="{BB962C8B-B14F-4D97-AF65-F5344CB8AC3E}">
        <p14:creationId xmlns:p14="http://schemas.microsoft.com/office/powerpoint/2010/main" val="3210234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DE7E6-2CE4-9558-02BE-CD4D8635761A}"/>
              </a:ext>
            </a:extLst>
          </p:cNvPr>
          <p:cNvSpPr>
            <a:spLocks noGrp="1"/>
          </p:cNvSpPr>
          <p:nvPr>
            <p:ph type="title"/>
          </p:nvPr>
        </p:nvSpPr>
        <p:spPr/>
        <p:txBody>
          <a:bodyPr/>
          <a:lstStyle/>
          <a:p>
            <a:r>
              <a:rPr lang="en-US" sz="4400" dirty="0"/>
              <a:t>NETW211 Course Project-2</a:t>
            </a:r>
            <a:endParaRPr lang="en-US" dirty="0"/>
          </a:p>
        </p:txBody>
      </p:sp>
      <p:sp>
        <p:nvSpPr>
          <p:cNvPr id="3" name="Content Placeholder 2">
            <a:extLst>
              <a:ext uri="{FF2B5EF4-FFF2-40B4-BE49-F238E27FC236}">
                <a16:creationId xmlns:a16="http://schemas.microsoft.com/office/drawing/2014/main" id="{F8B0B577-604C-1576-98FB-21069CCC18B3}"/>
              </a:ext>
            </a:extLst>
          </p:cNvPr>
          <p:cNvSpPr>
            <a:spLocks noGrp="1"/>
          </p:cNvSpPr>
          <p:nvPr>
            <p:ph idx="1"/>
          </p:nvPr>
        </p:nvSpPr>
        <p:spPr/>
        <p:txBody>
          <a:bodyPr/>
          <a:lstStyle/>
          <a:p>
            <a:r>
              <a:rPr lang="en-US" dirty="0"/>
              <a:t>Create a Virtual Network with 2 subnets</a:t>
            </a:r>
          </a:p>
          <a:p>
            <a:r>
              <a:rPr lang="en-US" dirty="0"/>
              <a:t>Deploy Virtual Machines to the Networks</a:t>
            </a:r>
          </a:p>
          <a:p>
            <a:r>
              <a:rPr lang="en-US" dirty="0"/>
              <a:t>Verify connectivity between Virtual Machines</a:t>
            </a:r>
          </a:p>
          <a:p>
            <a:endParaRPr lang="en-US" dirty="0"/>
          </a:p>
          <a:p>
            <a:endParaRPr lang="en-US" dirty="0"/>
          </a:p>
        </p:txBody>
      </p:sp>
    </p:spTree>
    <p:extLst>
      <p:ext uri="{BB962C8B-B14F-4D97-AF65-F5344CB8AC3E}">
        <p14:creationId xmlns:p14="http://schemas.microsoft.com/office/powerpoint/2010/main" val="1809611545"/>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6">
            <a:extLst>
              <a:ext uri="{FF2B5EF4-FFF2-40B4-BE49-F238E27FC236}">
                <a16:creationId xmlns:a16="http://schemas.microsoft.com/office/drawing/2014/main" id="{3C22B73B-8888-45A2-85B6-7AB09F8DE173}"/>
              </a:ext>
            </a:extLst>
          </p:cNvPr>
          <p:cNvSpPr txBox="1">
            <a:spLocks/>
          </p:cNvSpPr>
          <p:nvPr/>
        </p:nvSpPr>
        <p:spPr>
          <a:xfrm>
            <a:off x="2133600" y="869080"/>
            <a:ext cx="8077200" cy="5836520"/>
          </a:xfrm>
          <a:prstGeom prst="rect">
            <a:avLst/>
          </a:prstGeom>
        </p:spPr>
        <p:txBody>
          <a:bodyPr vert="horz" lIns="91440" tIns="45720" rIns="91440" bIns="45720" rtlCol="0">
            <a:noAutofit/>
          </a:bodyPr>
          <a:lstStyle>
            <a:lvl1pPr marL="0" indent="0" algn="l" defTabSz="914400" rtl="0" eaLnBrk="1" latinLnBrk="0" hangingPunct="1">
              <a:spcBef>
                <a:spcPct val="20000"/>
              </a:spcBef>
              <a:buFont typeface="Arial" pitchFamily="34" charset="0"/>
              <a:buNone/>
              <a:defRPr sz="1400" kern="1200">
                <a:solidFill>
                  <a:schemeClr val="tx1"/>
                </a:solidFill>
                <a:latin typeface="+mn-lt"/>
                <a:ea typeface="+mn-ea"/>
                <a:cs typeface="+mn-cs"/>
              </a:defRPr>
            </a:lvl1pPr>
            <a:lvl2pPr marL="457200" indent="0" algn="l" defTabSz="914400" rtl="0" eaLnBrk="1" latinLnBrk="0" hangingPunct="1">
              <a:spcBef>
                <a:spcPct val="20000"/>
              </a:spcBef>
              <a:buFont typeface="Arial" pitchFamily="34" charset="0"/>
              <a:buNone/>
              <a:defRPr sz="1200"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000"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900" kern="1200">
                <a:solidFill>
                  <a:schemeClr val="tx1"/>
                </a:solidFill>
                <a:latin typeface="+mn-lt"/>
                <a:ea typeface="+mn-ea"/>
                <a:cs typeface="+mn-cs"/>
              </a:defRPr>
            </a:lvl9pPr>
          </a:lstStyle>
          <a:p>
            <a:r>
              <a:rPr lang="en-US" sz="1600" dirty="0"/>
              <a:t>1. With a /24 network prefix, how many </a:t>
            </a:r>
            <a:r>
              <a:rPr lang="en-US" sz="1600" b="1" dirty="0"/>
              <a:t>usable</a:t>
            </a:r>
            <a:r>
              <a:rPr lang="en-US" sz="1600" dirty="0"/>
              <a:t> IPv4 host addresses are there? [hint: you learned this in NETW191]</a:t>
            </a:r>
          </a:p>
          <a:p>
            <a:r>
              <a:rPr lang="en-US" sz="1600" dirty="0"/>
              <a:t>Answer here: 251</a:t>
            </a:r>
          </a:p>
          <a:p>
            <a:r>
              <a:rPr lang="en-US" sz="1600" dirty="0"/>
              <a:t>2. Given the answer above, why is the number of available IP addresses for Subnet0 (10.0.0.0/24) or Subnet1 (10.0.1.0/24) shown as 251? [hint: where did the missing addresses go?]</a:t>
            </a:r>
          </a:p>
          <a:p>
            <a:r>
              <a:rPr lang="en-US" sz="1600" dirty="0"/>
              <a:t>Answer here: The could reserves some of the IP addresses for its own use</a:t>
            </a:r>
          </a:p>
          <a:p>
            <a:r>
              <a:rPr lang="en-US" sz="1600" dirty="0"/>
              <a:t>1.) 10.0.1.0 – is the network address</a:t>
            </a:r>
          </a:p>
          <a:p>
            <a:r>
              <a:rPr lang="en-US" sz="1600" dirty="0"/>
              <a:t>2.) 10.0.1.1 – reserved for routing</a:t>
            </a:r>
          </a:p>
          <a:p>
            <a:r>
              <a:rPr lang="en-US" sz="1600" dirty="0"/>
              <a:t>3.) 10.0.1.2 – reserved for DNS</a:t>
            </a:r>
          </a:p>
          <a:p>
            <a:r>
              <a:rPr lang="en-US" sz="1600" dirty="0"/>
              <a:t>4.) 10.0.1.3 – reserved for future use, possibly for mapping</a:t>
            </a:r>
          </a:p>
          <a:p>
            <a:r>
              <a:rPr lang="en-US" sz="1600" dirty="0"/>
              <a:t>5.) 10.0.1.255 – reserved as the broadcast address</a:t>
            </a:r>
          </a:p>
          <a:p>
            <a:endParaRPr lang="en-US" sz="1600" dirty="0"/>
          </a:p>
          <a:p>
            <a:r>
              <a:rPr lang="en-US" sz="1600" dirty="0"/>
              <a:t>References (here are two examples to get your research started):</a:t>
            </a:r>
          </a:p>
          <a:p>
            <a:r>
              <a:rPr lang="en-US" sz="1600" dirty="0"/>
              <a:t>1. IP Subnet Calculator, </a:t>
            </a:r>
            <a:r>
              <a:rPr lang="en-US" sz="1600" dirty="0">
                <a:hlinkClick r:id="rId2"/>
              </a:rPr>
              <a:t>https://www.calculator.net/ip-subnet-calculator.html</a:t>
            </a:r>
            <a:endParaRPr lang="en-US" sz="1600" dirty="0"/>
          </a:p>
          <a:p>
            <a:r>
              <a:rPr lang="en-US" sz="1600" dirty="0"/>
              <a:t>2. Azure Virtual Network frequently asked questions, </a:t>
            </a:r>
            <a:r>
              <a:rPr lang="en-US" sz="1600" dirty="0">
                <a:hlinkClick r:id="rId3"/>
              </a:rPr>
              <a:t>https://docs.microsoft.com/en-us/azure/virtual-network/virtual-networks-faq</a:t>
            </a:r>
            <a:endParaRPr lang="en-US" sz="1600" dirty="0"/>
          </a:p>
          <a:p>
            <a:r>
              <a:rPr lang="en-US" sz="1600" dirty="0"/>
              <a:t>3. </a:t>
            </a:r>
            <a:r>
              <a:rPr lang="en-US" sz="1600" dirty="0" err="1"/>
              <a:t>Stactoverflow</a:t>
            </a:r>
            <a:r>
              <a:rPr lang="en-US" sz="1600" dirty="0"/>
              <a:t>, https://stackoverflow.com/questions/43298448/why-azure-reserves-first-four-ip-address-of-a-subnet</a:t>
            </a:r>
          </a:p>
          <a:p>
            <a:r>
              <a:rPr lang="en-US" sz="1600" dirty="0"/>
              <a:t>4. </a:t>
            </a:r>
          </a:p>
        </p:txBody>
      </p:sp>
      <p:sp>
        <p:nvSpPr>
          <p:cNvPr id="4" name="Title 3">
            <a:extLst>
              <a:ext uri="{FF2B5EF4-FFF2-40B4-BE49-F238E27FC236}">
                <a16:creationId xmlns:a16="http://schemas.microsoft.com/office/drawing/2014/main" id="{98EC6425-D2AA-4ED7-8955-375BF90E2444}"/>
              </a:ext>
            </a:extLst>
          </p:cNvPr>
          <p:cNvSpPr>
            <a:spLocks noGrp="1"/>
          </p:cNvSpPr>
          <p:nvPr>
            <p:ph type="title"/>
          </p:nvPr>
        </p:nvSpPr>
        <p:spPr>
          <a:xfrm>
            <a:off x="2133600" y="152400"/>
            <a:ext cx="5486400" cy="457200"/>
          </a:xfrm>
        </p:spPr>
        <p:txBody>
          <a:bodyPr>
            <a:noAutofit/>
          </a:bodyPr>
          <a:lstStyle/>
          <a:p>
            <a:pPr>
              <a:lnSpc>
                <a:spcPct val="100000"/>
              </a:lnSpc>
              <a:spcBef>
                <a:spcPts val="0"/>
              </a:spcBef>
              <a:defRPr/>
            </a:pPr>
            <a:r>
              <a:rPr lang="en-US" sz="2800" dirty="0">
                <a:solidFill>
                  <a:schemeClr val="dk1"/>
                </a:solidFill>
                <a:latin typeface="+mn-lt"/>
                <a:ea typeface="+mn-ea"/>
                <a:cs typeface="+mn-cs"/>
              </a:rPr>
              <a:t>Creating a </a:t>
            </a:r>
            <a:r>
              <a:rPr lang="en-US" sz="2800" dirty="0" err="1">
                <a:solidFill>
                  <a:schemeClr val="dk1"/>
                </a:solidFill>
                <a:latin typeface="+mn-lt"/>
                <a:ea typeface="+mn-ea"/>
                <a:cs typeface="+mn-cs"/>
              </a:rPr>
              <a:t>VNet</a:t>
            </a:r>
            <a:r>
              <a:rPr lang="en-US" sz="2800" dirty="0">
                <a:solidFill>
                  <a:schemeClr val="dk1"/>
                </a:solidFill>
                <a:latin typeface="+mn-lt"/>
                <a:ea typeface="+mn-ea"/>
                <a:cs typeface="+mn-cs"/>
              </a:rPr>
              <a:t> with Two Subnets</a:t>
            </a:r>
          </a:p>
        </p:txBody>
      </p:sp>
    </p:spTree>
    <p:extLst>
      <p:ext uri="{BB962C8B-B14F-4D97-AF65-F5344CB8AC3E}">
        <p14:creationId xmlns:p14="http://schemas.microsoft.com/office/powerpoint/2010/main" val="98318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5D51126-8F54-E9C7-8005-10DAE93BADEF}"/>
              </a:ext>
            </a:extLst>
          </p:cNvPr>
          <p:cNvPicPr>
            <a:picLocks noGrp="1" noChangeAspect="1"/>
          </p:cNvPicPr>
          <p:nvPr>
            <p:ph idx="1"/>
          </p:nvPr>
        </p:nvPicPr>
        <p:blipFill>
          <a:blip r:embed="rId2"/>
          <a:stretch>
            <a:fillRect/>
          </a:stretch>
        </p:blipFill>
        <p:spPr>
          <a:xfrm>
            <a:off x="4495800" y="2112219"/>
            <a:ext cx="5410200" cy="2663727"/>
          </a:xfrm>
        </p:spPr>
      </p:pic>
      <p:sp>
        <p:nvSpPr>
          <p:cNvPr id="5" name="Text Placeholder 6">
            <a:extLst>
              <a:ext uri="{FF2B5EF4-FFF2-40B4-BE49-F238E27FC236}">
                <a16:creationId xmlns:a16="http://schemas.microsoft.com/office/drawing/2014/main" id="{FADDAB32-E602-42AB-85E5-81A683738955}"/>
              </a:ext>
            </a:extLst>
          </p:cNvPr>
          <p:cNvSpPr txBox="1">
            <a:spLocks/>
          </p:cNvSpPr>
          <p:nvPr/>
        </p:nvSpPr>
        <p:spPr>
          <a:xfrm>
            <a:off x="2171700" y="2209801"/>
            <a:ext cx="2133600" cy="1752599"/>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a:t>This screenshot should show the </a:t>
            </a:r>
            <a:r>
              <a:rPr lang="en-US" sz="1600" i="1" dirty="0"/>
              <a:t>Properties</a:t>
            </a:r>
            <a:r>
              <a:rPr lang="en-US" sz="1600" dirty="0"/>
              <a:t> section of the </a:t>
            </a:r>
            <a:r>
              <a:rPr lang="en-US" sz="1600" b="1" i="1" dirty="0"/>
              <a:t>Subnet0</a:t>
            </a:r>
            <a:r>
              <a:rPr lang="en-US" sz="1600" i="1" dirty="0"/>
              <a:t>-</a:t>
            </a:r>
            <a:r>
              <a:rPr lang="en-US" sz="1600" b="1" i="1" dirty="0"/>
              <a:t>VM</a:t>
            </a:r>
            <a:r>
              <a:rPr lang="en-US" sz="1600" dirty="0"/>
              <a:t> page, showing the networking and size information of the VM.</a:t>
            </a:r>
          </a:p>
        </p:txBody>
      </p:sp>
      <p:sp>
        <p:nvSpPr>
          <p:cNvPr id="7" name="Title 1">
            <a:extLst>
              <a:ext uri="{FF2B5EF4-FFF2-40B4-BE49-F238E27FC236}">
                <a16:creationId xmlns:a16="http://schemas.microsoft.com/office/drawing/2014/main" id="{12570DED-E942-4274-A5C5-61D0403EDC64}"/>
              </a:ext>
            </a:extLst>
          </p:cNvPr>
          <p:cNvSpPr txBox="1">
            <a:spLocks/>
          </p:cNvSpPr>
          <p:nvPr/>
        </p:nvSpPr>
        <p:spPr>
          <a:xfrm>
            <a:off x="2057400" y="838200"/>
            <a:ext cx="23622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r>
              <a:rPr lang="en-US" sz="2800" dirty="0">
                <a:solidFill>
                  <a:schemeClr val="dk1"/>
                </a:solidFill>
                <a:latin typeface="+mn-lt"/>
                <a:ea typeface="+mn-ea"/>
                <a:cs typeface="+mn-cs"/>
              </a:rPr>
              <a:t>Deploying VMs into Subnets</a:t>
            </a:r>
          </a:p>
        </p:txBody>
      </p:sp>
    </p:spTree>
    <p:extLst>
      <p:ext uri="{BB962C8B-B14F-4D97-AF65-F5344CB8AC3E}">
        <p14:creationId xmlns:p14="http://schemas.microsoft.com/office/powerpoint/2010/main" val="99990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185BD40-009C-FD1B-0446-F5A0A93ADFB8}"/>
              </a:ext>
            </a:extLst>
          </p:cNvPr>
          <p:cNvPicPr>
            <a:picLocks noGrp="1" noChangeAspect="1"/>
          </p:cNvPicPr>
          <p:nvPr>
            <p:ph idx="1"/>
          </p:nvPr>
        </p:nvPicPr>
        <p:blipFill>
          <a:blip r:embed="rId2"/>
          <a:stretch>
            <a:fillRect/>
          </a:stretch>
        </p:blipFill>
        <p:spPr>
          <a:xfrm>
            <a:off x="4495800" y="2113000"/>
            <a:ext cx="5410200" cy="2662162"/>
          </a:xfrm>
        </p:spPr>
      </p:pic>
      <p:sp>
        <p:nvSpPr>
          <p:cNvPr id="5" name="Text Placeholder 6">
            <a:extLst>
              <a:ext uri="{FF2B5EF4-FFF2-40B4-BE49-F238E27FC236}">
                <a16:creationId xmlns:a16="http://schemas.microsoft.com/office/drawing/2014/main" id="{FADDAB32-E602-42AB-85E5-81A683738955}"/>
              </a:ext>
            </a:extLst>
          </p:cNvPr>
          <p:cNvSpPr txBox="1">
            <a:spLocks/>
          </p:cNvSpPr>
          <p:nvPr/>
        </p:nvSpPr>
        <p:spPr>
          <a:xfrm>
            <a:off x="2209800" y="2514601"/>
            <a:ext cx="2133600" cy="1600199"/>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600" dirty="0"/>
              <a:t>This screenshot should show the </a:t>
            </a:r>
            <a:r>
              <a:rPr lang="en-US" sz="1600" i="1" dirty="0"/>
              <a:t>Properties</a:t>
            </a:r>
            <a:r>
              <a:rPr lang="en-US" sz="1600" dirty="0"/>
              <a:t> section of the </a:t>
            </a:r>
            <a:r>
              <a:rPr lang="en-US" sz="1600" b="1" i="1" dirty="0"/>
              <a:t>Subnet1-VM</a:t>
            </a:r>
            <a:r>
              <a:rPr lang="en-US" sz="1600" dirty="0"/>
              <a:t> page, showing the networking and size information of the VM.</a:t>
            </a:r>
          </a:p>
        </p:txBody>
      </p:sp>
      <p:sp>
        <p:nvSpPr>
          <p:cNvPr id="7" name="Title 1">
            <a:extLst>
              <a:ext uri="{FF2B5EF4-FFF2-40B4-BE49-F238E27FC236}">
                <a16:creationId xmlns:a16="http://schemas.microsoft.com/office/drawing/2014/main" id="{12570DED-E942-4274-A5C5-61D0403EDC64}"/>
              </a:ext>
            </a:extLst>
          </p:cNvPr>
          <p:cNvSpPr txBox="1">
            <a:spLocks/>
          </p:cNvSpPr>
          <p:nvPr/>
        </p:nvSpPr>
        <p:spPr>
          <a:xfrm>
            <a:off x="2095500" y="808383"/>
            <a:ext cx="2362200" cy="160019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r>
              <a:rPr lang="en-US" sz="2800" dirty="0">
                <a:solidFill>
                  <a:schemeClr val="dk1"/>
                </a:solidFill>
                <a:latin typeface="+mn-lt"/>
                <a:ea typeface="+mn-ea"/>
                <a:cs typeface="+mn-cs"/>
              </a:rPr>
              <a:t>Deploying VMs into Subnets cont’d</a:t>
            </a:r>
          </a:p>
        </p:txBody>
      </p:sp>
    </p:spTree>
    <p:extLst>
      <p:ext uri="{BB962C8B-B14F-4D97-AF65-F5344CB8AC3E}">
        <p14:creationId xmlns:p14="http://schemas.microsoft.com/office/powerpoint/2010/main" val="3000547573"/>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97</TotalTime>
  <Words>1443</Words>
  <Application>Microsoft Office PowerPoint</Application>
  <PresentationFormat>Widescreen</PresentationFormat>
  <Paragraphs>119</Paragraphs>
  <Slides>30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Century Gothic</vt:lpstr>
      <vt:lpstr>Segoe UI</vt:lpstr>
      <vt:lpstr>Vapor Trail</vt:lpstr>
      <vt:lpstr>Final Course Project</vt:lpstr>
      <vt:lpstr>Introduction</vt:lpstr>
      <vt:lpstr>NETW211 Course Project-1</vt:lpstr>
      <vt:lpstr>PowerPoint Presentation</vt:lpstr>
      <vt:lpstr>PowerPoint Presentation</vt:lpstr>
      <vt:lpstr>NETW211 Course Project-2</vt:lpstr>
      <vt:lpstr>Creating a VNet with Two Subnets</vt:lpstr>
      <vt:lpstr>PowerPoint Presentation</vt:lpstr>
      <vt:lpstr>PowerPoint Presentation</vt:lpstr>
      <vt:lpstr>PowerPoint Presentation</vt:lpstr>
      <vt:lpstr>PowerPoint Presentation</vt:lpstr>
      <vt:lpstr>PowerPoint Presentation</vt:lpstr>
      <vt:lpstr>NETW211 Course Project-3</vt:lpstr>
      <vt:lpstr>PowerPoint Presentation</vt:lpstr>
      <vt:lpstr>PowerPoint Presentation</vt:lpstr>
      <vt:lpstr>PowerPoint Presentation</vt:lpstr>
      <vt:lpstr>PowerPoint Presentation</vt:lpstr>
      <vt:lpstr>NETW211 Course Project-4</vt:lpstr>
      <vt:lpstr>PowerPoint Presentation</vt:lpstr>
      <vt:lpstr>Question</vt:lpstr>
      <vt:lpstr>PowerPoint Presentation</vt:lpstr>
      <vt:lpstr>PowerPoint Presentation</vt:lpstr>
      <vt:lpstr>NETW211 Course Project-5</vt:lpstr>
      <vt:lpstr>PowerPoint Presentation</vt:lpstr>
      <vt:lpstr>PowerPoint Presentation</vt:lpstr>
      <vt:lpstr>PowerPoint Presentation</vt:lpstr>
      <vt:lpstr>PowerPoint Presentation</vt:lpstr>
      <vt:lpstr>Challenges in the project.</vt:lpstr>
      <vt:lpstr>Career skills obtained during this course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Course Project</dc:title>
  <dc:creator>John Francis</dc:creator>
  <cp:lastModifiedBy>John Francis</cp:lastModifiedBy>
  <cp:revision>5</cp:revision>
  <dcterms:created xsi:type="dcterms:W3CDTF">2022-08-14T16:52:43Z</dcterms:created>
  <dcterms:modified xsi:type="dcterms:W3CDTF">2022-08-14T18:30:11Z</dcterms:modified>
</cp:coreProperties>
</file>