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8" r:id="rId5"/>
    <p:sldId id="259" r:id="rId6"/>
    <p:sldId id="257" r:id="rId7"/>
    <p:sldId id="260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6F7C"/>
    <a:srgbClr val="FEC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80745" autoAdjust="0"/>
  </p:normalViewPr>
  <p:slideViewPr>
    <p:cSldViewPr snapToGrid="0" showGuides="1">
      <p:cViewPr varScale="1">
        <p:scale>
          <a:sx n="137" d="100"/>
          <a:sy n="137" d="100"/>
        </p:scale>
        <p:origin x="1492" y="8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5B300-588B-4C4A-AD59-328A06969F8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B0BD7-DC4C-4F70-95D0-17834FAD5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01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Google Sort and copy the quicksort, shell sort, radix sort </a:t>
            </a:r>
            <a:r>
              <a:rPr lang="en-US"/>
              <a:t>or others.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B0BD7-DC4C-4F70-95D0-17834FAD53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7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B0BD7-DC4C-4F70-95D0-17834FAD53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81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97AE6-24DA-4A74-8EC1-21D02C060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31FB7C-3C5A-497B-82A0-86133436C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C6067-3250-4B00-9AEB-349B36023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7B95-B3D6-4E9A-B4E1-4425B3F38426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CFA71-6612-4125-99B8-46DC7BC2A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327FA-CB5E-49A0-873B-9E441354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3B75-195F-4331-B9D3-099B99A3A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6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8045-E34D-464D-A319-66EB6E14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4B5BA-32FA-459A-82A2-05F8E65DD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80853-5527-45AD-932E-14D898B2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7B95-B3D6-4E9A-B4E1-4425B3F38426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BF237-A0BC-4C0B-8DED-28DB21D5D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14E73-93A9-4A06-9EE9-9E14BD21F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3B75-195F-4331-B9D3-099B99A3A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9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8DE24D-708E-4676-A93C-33B304F54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31141-D83B-4DAC-83BB-201818914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E2175-D2FE-4318-A7B6-CB2ED605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7B95-B3D6-4E9A-B4E1-4425B3F38426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0F810-83D6-4E2F-B843-7D8577FF9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2BC41-8919-4E22-83B2-A98927E9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3B75-195F-4331-B9D3-099B99A3A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2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4DD4-B283-41F2-91A2-10D46031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F9775-B023-4E99-9061-4DB5EC210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D2D94-8279-4FB9-BCAA-E5F411956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7B95-B3D6-4E9A-B4E1-4425B3F38426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0B58A-49B1-41C6-9026-1E9E0484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2F343-3623-4341-A252-9A1D9917B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3B75-195F-4331-B9D3-099B99A3A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3B54A-DAB5-48A2-99DD-8FFD9BF4D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24031-2FF5-42CF-987E-DA173A501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7E092-567B-4E83-A90D-A36778C3F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7B95-B3D6-4E9A-B4E1-4425B3F38426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338D9-0726-48DA-82FC-52CE1C61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9EB9E-057D-4E38-AC3F-1AF77229D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3B75-195F-4331-B9D3-099B99A3A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F46D7-091B-460A-B72D-20A504AA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4D05B-CE40-4EFA-BBED-D7CBCEF037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9FEAF-053A-46F6-A7A0-1B77374D6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B6984-E499-401A-A4A3-F7A7574C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7B95-B3D6-4E9A-B4E1-4425B3F38426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2A278-A0CC-41B8-B7DF-40373BFA3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23F52-16C9-4861-BC81-6E900715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3B75-195F-4331-B9D3-099B99A3A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5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9C371-C4D5-4E4B-B9A8-80872B11A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7C1DB-DEA8-483A-A15B-309D67FEF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13A04-2363-4605-8A85-B20C94F99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F1071-E334-4258-8D8D-9E16F8F0A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D7BEBC-1163-4D73-9344-0481C76F5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296AF9-9D5D-4856-85FC-C8B7A716B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7B95-B3D6-4E9A-B4E1-4425B3F38426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E3257-36BD-44F0-9280-908D5F907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A1CBE4-7781-46DB-9EEE-05F6A9EA8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3B75-195F-4331-B9D3-099B99A3A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35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5D16-F5B7-4442-BCEF-80DF299C7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C47EAE-D354-4ED3-9A9D-303CF734E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7B95-B3D6-4E9A-B4E1-4425B3F38426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BA4605-BD1E-4687-BEDC-D6A3623DB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E75A2-27FA-4542-AF71-C1E14D4F3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3B75-195F-4331-B9D3-099B99A3A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3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96241E-A5A6-433E-A9B6-50196B8B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7B95-B3D6-4E9A-B4E1-4425B3F38426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8ED101-7138-4D6F-9CD9-36B1FA770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E07F9-145C-4336-A6E0-7A27853CE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3B75-195F-4331-B9D3-099B99A3A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8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F8D3-4374-4D4B-B0E8-5008E81D2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20C17-4806-4574-98E2-FB9AA3DB7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B4C49-DA85-4D92-B7B7-46A8811F2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729AC-4A09-4E50-A0F2-AE6DCBC2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7B95-B3D6-4E9A-B4E1-4425B3F38426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7CB34-C292-48F0-BC1F-23B022038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EDDEB-187A-4F3F-8F85-EB98EC18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3B75-195F-4331-B9D3-099B99A3A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26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9A4DB-1A2C-4C4B-B3C0-9B492825B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D0833F-09C5-4831-B7E1-06573A4E76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DF099-D9F5-4B4A-8C6B-A045A059B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C70D3-32C2-4383-8D2C-C0E7045E1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7B95-B3D6-4E9A-B4E1-4425B3F38426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C1030-0FBD-406A-A5B6-48AD8B230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47732-5C7F-40C4-8C2E-94FB4099F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3B75-195F-4331-B9D3-099B99A3A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4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AE9A34-803C-4638-B0FB-24AC8DF89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47B7A-AD9A-4A5D-92FB-BF53BDECC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9BACE-C5DE-4DE6-BEC5-B4DE3CEFCF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57B95-B3D6-4E9A-B4E1-4425B3F38426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3A02A-3DC3-4595-BFBB-73B1D2129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ACAD1-A755-4CFF-9781-9D2107085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F3B75-195F-4331-B9D3-099B99A3A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6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0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hyperlink" Target="https://deck.of.cards/" TargetMode="External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svg"/><Relationship Id="rId11" Type="http://schemas.openxmlformats.org/officeDocument/2006/relationships/image" Target="../media/image9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5.png"/><Relationship Id="rId17" Type="http://schemas.openxmlformats.org/officeDocument/2006/relationships/image" Target="../media/image10.svg"/><Relationship Id="rId2" Type="http://schemas.openxmlformats.org/officeDocument/2006/relationships/image" Target="../media/image18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4.svg"/><Relationship Id="rId5" Type="http://schemas.openxmlformats.org/officeDocument/2006/relationships/image" Target="../media/image21.svg"/><Relationship Id="rId15" Type="http://schemas.openxmlformats.org/officeDocument/2006/relationships/image" Target="../media/image8.svg"/><Relationship Id="rId10" Type="http://schemas.openxmlformats.org/officeDocument/2006/relationships/image" Target="../media/image3.png"/><Relationship Id="rId4" Type="http://schemas.openxmlformats.org/officeDocument/2006/relationships/image" Target="../media/image20.png"/><Relationship Id="rId9" Type="http://schemas.openxmlformats.org/officeDocument/2006/relationships/image" Target="../media/image2.svg"/><Relationship Id="rId1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roup 680">
            <a:extLst>
              <a:ext uri="{FF2B5EF4-FFF2-40B4-BE49-F238E27FC236}">
                <a16:creationId xmlns:a16="http://schemas.microsoft.com/office/drawing/2014/main" id="{6647C6CA-FDA9-424E-9EFB-5F81CBC3F751}"/>
              </a:ext>
            </a:extLst>
          </p:cNvPr>
          <p:cNvGrpSpPr/>
          <p:nvPr/>
        </p:nvGrpSpPr>
        <p:grpSpPr>
          <a:xfrm>
            <a:off x="318021" y="1409078"/>
            <a:ext cx="6038137" cy="4535645"/>
            <a:chOff x="443402" y="1235395"/>
            <a:chExt cx="6472238" cy="4861728"/>
          </a:xfrm>
        </p:grpSpPr>
        <p:pic>
          <p:nvPicPr>
            <p:cNvPr id="675" name="Graphic 674">
              <a:extLst>
                <a:ext uri="{FF2B5EF4-FFF2-40B4-BE49-F238E27FC236}">
                  <a16:creationId xmlns:a16="http://schemas.microsoft.com/office/drawing/2014/main" id="{A55F5904-3EF2-4E70-A491-168B6540D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2920" y="4731121"/>
              <a:ext cx="6111240" cy="1366002"/>
            </a:xfrm>
            <a:prstGeom prst="rect">
              <a:avLst/>
            </a:prstGeom>
          </p:spPr>
        </p:pic>
        <p:pic>
          <p:nvPicPr>
            <p:cNvPr id="673" name="Graphic 672">
              <a:extLst>
                <a:ext uri="{FF2B5EF4-FFF2-40B4-BE49-F238E27FC236}">
                  <a16:creationId xmlns:a16="http://schemas.microsoft.com/office/drawing/2014/main" id="{5FD78F60-BC12-43A4-ADD2-DC43BBBC0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3402" y="2237292"/>
              <a:ext cx="6472238" cy="3859831"/>
            </a:xfrm>
            <a:prstGeom prst="rect">
              <a:avLst/>
            </a:prstGeom>
          </p:spPr>
        </p:pic>
        <p:pic>
          <p:nvPicPr>
            <p:cNvPr id="668" name="Graphic 667">
              <a:extLst>
                <a:ext uri="{FF2B5EF4-FFF2-40B4-BE49-F238E27FC236}">
                  <a16:creationId xmlns:a16="http://schemas.microsoft.com/office/drawing/2014/main" id="{9DF4643F-D474-48D9-B185-FC3923093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71945" y="1235395"/>
              <a:ext cx="2098308" cy="1333503"/>
            </a:xfrm>
            <a:prstGeom prst="rect">
              <a:avLst/>
            </a:prstGeom>
          </p:spPr>
        </p:pic>
        <p:pic>
          <p:nvPicPr>
            <p:cNvPr id="670" name="Graphic 669">
              <a:extLst>
                <a:ext uri="{FF2B5EF4-FFF2-40B4-BE49-F238E27FC236}">
                  <a16:creationId xmlns:a16="http://schemas.microsoft.com/office/drawing/2014/main" id="{0D6D59D8-F35B-4F3E-A6BE-B317C57E0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79343" y="1348183"/>
              <a:ext cx="867142" cy="2667621"/>
            </a:xfrm>
            <a:prstGeom prst="rect">
              <a:avLst/>
            </a:prstGeom>
          </p:spPr>
        </p:pic>
      </p:grpSp>
      <p:pic>
        <p:nvPicPr>
          <p:cNvPr id="17" name="Graphic 16">
            <a:extLst>
              <a:ext uri="{FF2B5EF4-FFF2-40B4-BE49-F238E27FC236}">
                <a16:creationId xmlns:a16="http://schemas.microsoft.com/office/drawing/2014/main" id="{B223AF22-6894-41BE-AB72-3412C10A71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243665" y="-257854"/>
            <a:ext cx="1587602" cy="1666932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D567D69-1B5E-450B-A2FB-4C85C1F888B1}"/>
              </a:ext>
            </a:extLst>
          </p:cNvPr>
          <p:cNvGrpSpPr/>
          <p:nvPr/>
        </p:nvGrpSpPr>
        <p:grpSpPr>
          <a:xfrm>
            <a:off x="10310686" y="5281896"/>
            <a:ext cx="2582868" cy="2223427"/>
            <a:chOff x="10310686" y="5281896"/>
            <a:chExt cx="2582868" cy="2223427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B1850BF-1F5C-4FB3-86EE-85E07ED155AA}"/>
                </a:ext>
              </a:extLst>
            </p:cNvPr>
            <p:cNvSpPr/>
            <p:nvPr/>
          </p:nvSpPr>
          <p:spPr>
            <a:xfrm rot="18900000">
              <a:off x="10310686" y="6214731"/>
              <a:ext cx="1290592" cy="1290592"/>
            </a:xfrm>
            <a:custGeom>
              <a:avLst/>
              <a:gdLst>
                <a:gd name="connsiteX0" fmla="*/ 0 w 1290592"/>
                <a:gd name="connsiteY0" fmla="*/ 0 h 1290592"/>
                <a:gd name="connsiteX1" fmla="*/ 1290593 w 1290592"/>
                <a:gd name="connsiteY1" fmla="*/ 0 h 1290592"/>
                <a:gd name="connsiteX2" fmla="*/ 1290593 w 1290592"/>
                <a:gd name="connsiteY2" fmla="*/ 1290593 h 1290592"/>
                <a:gd name="connsiteX3" fmla="*/ 0 w 1290592"/>
                <a:gd name="connsiteY3" fmla="*/ 1290593 h 1290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0592" h="1290592">
                  <a:moveTo>
                    <a:pt x="0" y="0"/>
                  </a:moveTo>
                  <a:lnTo>
                    <a:pt x="1290593" y="0"/>
                  </a:lnTo>
                  <a:lnTo>
                    <a:pt x="1290593" y="1290593"/>
                  </a:lnTo>
                  <a:lnTo>
                    <a:pt x="0" y="1290593"/>
                  </a:lnTo>
                  <a:close/>
                </a:path>
              </a:pathLst>
            </a:custGeom>
            <a:noFill/>
            <a:ln w="155227" cap="flat">
              <a:solidFill>
                <a:srgbClr val="F2B65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84C724A-E691-46F5-A7F1-FFC247DEA7C1}"/>
                </a:ext>
              </a:extLst>
            </p:cNvPr>
            <p:cNvSpPr/>
            <p:nvPr/>
          </p:nvSpPr>
          <p:spPr>
            <a:xfrm rot="18900000">
              <a:off x="11617985" y="6344616"/>
              <a:ext cx="1030835" cy="1030835"/>
            </a:xfrm>
            <a:custGeom>
              <a:avLst/>
              <a:gdLst>
                <a:gd name="connsiteX0" fmla="*/ 0 w 1030835"/>
                <a:gd name="connsiteY0" fmla="*/ 0 h 1030835"/>
                <a:gd name="connsiteX1" fmla="*/ 1030835 w 1030835"/>
                <a:gd name="connsiteY1" fmla="*/ 0 h 1030835"/>
                <a:gd name="connsiteX2" fmla="*/ 1030835 w 1030835"/>
                <a:gd name="connsiteY2" fmla="*/ 1030835 h 1030835"/>
                <a:gd name="connsiteX3" fmla="*/ 0 w 1030835"/>
                <a:gd name="connsiteY3" fmla="*/ 1030835 h 1030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0835" h="1030835">
                  <a:moveTo>
                    <a:pt x="0" y="0"/>
                  </a:moveTo>
                  <a:lnTo>
                    <a:pt x="1030835" y="0"/>
                  </a:lnTo>
                  <a:lnTo>
                    <a:pt x="1030835" y="1030835"/>
                  </a:lnTo>
                  <a:lnTo>
                    <a:pt x="0" y="1030835"/>
                  </a:lnTo>
                  <a:close/>
                </a:path>
              </a:pathLst>
            </a:custGeom>
            <a:noFill/>
            <a:ln w="41394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9EB3702-5E93-4FDE-AC74-1DA91AE40784}"/>
                </a:ext>
              </a:extLst>
            </p:cNvPr>
            <p:cNvSpPr/>
            <p:nvPr/>
          </p:nvSpPr>
          <p:spPr>
            <a:xfrm rot="18900000">
              <a:off x="11974911" y="5281896"/>
              <a:ext cx="918643" cy="918643"/>
            </a:xfrm>
            <a:custGeom>
              <a:avLst/>
              <a:gdLst>
                <a:gd name="connsiteX0" fmla="*/ 0 w 918643"/>
                <a:gd name="connsiteY0" fmla="*/ 0 h 918643"/>
                <a:gd name="connsiteX1" fmla="*/ 918644 w 918643"/>
                <a:gd name="connsiteY1" fmla="*/ 0 h 918643"/>
                <a:gd name="connsiteX2" fmla="*/ 918644 w 918643"/>
                <a:gd name="connsiteY2" fmla="*/ 918644 h 918643"/>
                <a:gd name="connsiteX3" fmla="*/ 0 w 918643"/>
                <a:gd name="connsiteY3" fmla="*/ 918644 h 918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8643" h="918643">
                  <a:moveTo>
                    <a:pt x="0" y="0"/>
                  </a:moveTo>
                  <a:lnTo>
                    <a:pt x="918644" y="0"/>
                  </a:lnTo>
                  <a:lnTo>
                    <a:pt x="918644" y="918644"/>
                  </a:lnTo>
                  <a:lnTo>
                    <a:pt x="0" y="918644"/>
                  </a:lnTo>
                  <a:close/>
                </a:path>
              </a:pathLst>
            </a:custGeom>
            <a:noFill/>
            <a:ln w="41394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EA7837A-6CE8-466E-A778-6B957A5650F6}"/>
                </a:ext>
              </a:extLst>
            </p:cNvPr>
            <p:cNvSpPr/>
            <p:nvPr/>
          </p:nvSpPr>
          <p:spPr>
            <a:xfrm>
              <a:off x="11858448" y="5825027"/>
              <a:ext cx="179518" cy="179518"/>
            </a:xfrm>
            <a:custGeom>
              <a:avLst/>
              <a:gdLst>
                <a:gd name="connsiteX0" fmla="*/ 129024 w 179518"/>
                <a:gd name="connsiteY0" fmla="*/ 89759 h 179518"/>
                <a:gd name="connsiteX1" fmla="*/ 176173 w 179518"/>
                <a:gd name="connsiteY1" fmla="*/ 136908 h 179518"/>
                <a:gd name="connsiteX2" fmla="*/ 176173 w 179518"/>
                <a:gd name="connsiteY2" fmla="*/ 153040 h 179518"/>
                <a:gd name="connsiteX3" fmla="*/ 153040 w 179518"/>
                <a:gd name="connsiteY3" fmla="*/ 176173 h 179518"/>
                <a:gd name="connsiteX4" fmla="*/ 136908 w 179518"/>
                <a:gd name="connsiteY4" fmla="*/ 176173 h 179518"/>
                <a:gd name="connsiteX5" fmla="*/ 89759 w 179518"/>
                <a:gd name="connsiteY5" fmla="*/ 129024 h 179518"/>
                <a:gd name="connsiteX6" fmla="*/ 42610 w 179518"/>
                <a:gd name="connsiteY6" fmla="*/ 176173 h 179518"/>
                <a:gd name="connsiteX7" fmla="*/ 26479 w 179518"/>
                <a:gd name="connsiteY7" fmla="*/ 176173 h 179518"/>
                <a:gd name="connsiteX8" fmla="*/ 3346 w 179518"/>
                <a:gd name="connsiteY8" fmla="*/ 153040 h 179518"/>
                <a:gd name="connsiteX9" fmla="*/ 3346 w 179518"/>
                <a:gd name="connsiteY9" fmla="*/ 136908 h 179518"/>
                <a:gd name="connsiteX10" fmla="*/ 50495 w 179518"/>
                <a:gd name="connsiteY10" fmla="*/ 89759 h 179518"/>
                <a:gd name="connsiteX11" fmla="*/ 3346 w 179518"/>
                <a:gd name="connsiteY11" fmla="*/ 42610 h 179518"/>
                <a:gd name="connsiteX12" fmla="*/ 3346 w 179518"/>
                <a:gd name="connsiteY12" fmla="*/ 26479 h 179518"/>
                <a:gd name="connsiteX13" fmla="*/ 26479 w 179518"/>
                <a:gd name="connsiteY13" fmla="*/ 3346 h 179518"/>
                <a:gd name="connsiteX14" fmla="*/ 42610 w 179518"/>
                <a:gd name="connsiteY14" fmla="*/ 3346 h 179518"/>
                <a:gd name="connsiteX15" fmla="*/ 89759 w 179518"/>
                <a:gd name="connsiteY15" fmla="*/ 50494 h 179518"/>
                <a:gd name="connsiteX16" fmla="*/ 136908 w 179518"/>
                <a:gd name="connsiteY16" fmla="*/ 3346 h 179518"/>
                <a:gd name="connsiteX17" fmla="*/ 153040 w 179518"/>
                <a:gd name="connsiteY17" fmla="*/ 3346 h 179518"/>
                <a:gd name="connsiteX18" fmla="*/ 176173 w 179518"/>
                <a:gd name="connsiteY18" fmla="*/ 26479 h 179518"/>
                <a:gd name="connsiteX19" fmla="*/ 176173 w 179518"/>
                <a:gd name="connsiteY19" fmla="*/ 42610 h 179518"/>
                <a:gd name="connsiteX20" fmla="*/ 129024 w 179518"/>
                <a:gd name="connsiteY20" fmla="*/ 89759 h 17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9518" h="179518">
                  <a:moveTo>
                    <a:pt x="129024" y="89759"/>
                  </a:moveTo>
                  <a:lnTo>
                    <a:pt x="176173" y="136908"/>
                  </a:lnTo>
                  <a:cubicBezTo>
                    <a:pt x="180634" y="141369"/>
                    <a:pt x="180634" y="148579"/>
                    <a:pt x="176173" y="153040"/>
                  </a:cubicBezTo>
                  <a:lnTo>
                    <a:pt x="153040" y="176173"/>
                  </a:lnTo>
                  <a:cubicBezTo>
                    <a:pt x="148579" y="180634"/>
                    <a:pt x="141369" y="180634"/>
                    <a:pt x="136908" y="176173"/>
                  </a:cubicBezTo>
                  <a:lnTo>
                    <a:pt x="89759" y="129024"/>
                  </a:lnTo>
                  <a:lnTo>
                    <a:pt x="42610" y="176173"/>
                  </a:lnTo>
                  <a:cubicBezTo>
                    <a:pt x="38150" y="180634"/>
                    <a:pt x="30940" y="180634"/>
                    <a:pt x="26479" y="176173"/>
                  </a:cubicBezTo>
                  <a:lnTo>
                    <a:pt x="3346" y="153040"/>
                  </a:lnTo>
                  <a:cubicBezTo>
                    <a:pt x="-1115" y="148579"/>
                    <a:pt x="-1115" y="141369"/>
                    <a:pt x="3346" y="136908"/>
                  </a:cubicBezTo>
                  <a:lnTo>
                    <a:pt x="50495" y="89759"/>
                  </a:lnTo>
                  <a:lnTo>
                    <a:pt x="3346" y="42610"/>
                  </a:lnTo>
                  <a:cubicBezTo>
                    <a:pt x="-1115" y="38150"/>
                    <a:pt x="-1115" y="30940"/>
                    <a:pt x="3346" y="26479"/>
                  </a:cubicBezTo>
                  <a:lnTo>
                    <a:pt x="26479" y="3346"/>
                  </a:lnTo>
                  <a:cubicBezTo>
                    <a:pt x="30940" y="-1115"/>
                    <a:pt x="38150" y="-1115"/>
                    <a:pt x="42610" y="3346"/>
                  </a:cubicBezTo>
                  <a:lnTo>
                    <a:pt x="89759" y="50494"/>
                  </a:lnTo>
                  <a:lnTo>
                    <a:pt x="136908" y="3346"/>
                  </a:lnTo>
                  <a:cubicBezTo>
                    <a:pt x="141369" y="-1115"/>
                    <a:pt x="148579" y="-1115"/>
                    <a:pt x="153040" y="3346"/>
                  </a:cubicBezTo>
                  <a:lnTo>
                    <a:pt x="176173" y="26479"/>
                  </a:lnTo>
                  <a:cubicBezTo>
                    <a:pt x="180634" y="30940"/>
                    <a:pt x="180634" y="38150"/>
                    <a:pt x="176173" y="42610"/>
                  </a:cubicBezTo>
                  <a:lnTo>
                    <a:pt x="129024" y="89759"/>
                  </a:lnTo>
                  <a:close/>
                </a:path>
              </a:pathLst>
            </a:custGeom>
            <a:solidFill>
              <a:schemeClr val="accent2"/>
            </a:solidFill>
            <a:ln w="51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BF73D14-CE56-464A-9377-E2DDBCDC178B}"/>
              </a:ext>
            </a:extLst>
          </p:cNvPr>
          <p:cNvGrpSpPr/>
          <p:nvPr/>
        </p:nvGrpSpPr>
        <p:grpSpPr>
          <a:xfrm>
            <a:off x="10660857" y="0"/>
            <a:ext cx="1531143" cy="252527"/>
            <a:chOff x="10660856" y="0"/>
            <a:chExt cx="1531143" cy="252527"/>
          </a:xfrm>
          <a:solidFill>
            <a:schemeClr val="accent2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612C30B-7633-4E1B-9D8B-F1BE0E525D37}"/>
                </a:ext>
              </a:extLst>
            </p:cNvPr>
            <p:cNvSpPr/>
            <p:nvPr/>
          </p:nvSpPr>
          <p:spPr>
            <a:xfrm>
              <a:off x="10660856" y="0"/>
              <a:ext cx="354944" cy="252527"/>
            </a:xfrm>
            <a:custGeom>
              <a:avLst/>
              <a:gdLst>
                <a:gd name="connsiteX0" fmla="*/ 354944 w 354944"/>
                <a:gd name="connsiteY0" fmla="*/ 0 h 252527"/>
                <a:gd name="connsiteX1" fmla="*/ 135661 w 354944"/>
                <a:gd name="connsiteY1" fmla="*/ 252527 h 252527"/>
                <a:gd name="connsiteX2" fmla="*/ 0 w 354944"/>
                <a:gd name="connsiteY2" fmla="*/ 252527 h 252527"/>
                <a:gd name="connsiteX3" fmla="*/ 219251 w 354944"/>
                <a:gd name="connsiteY3" fmla="*/ 0 h 252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944" h="252527">
                  <a:moveTo>
                    <a:pt x="354944" y="0"/>
                  </a:moveTo>
                  <a:lnTo>
                    <a:pt x="135661" y="252527"/>
                  </a:lnTo>
                  <a:lnTo>
                    <a:pt x="0" y="252527"/>
                  </a:lnTo>
                  <a:lnTo>
                    <a:pt x="219251" y="0"/>
                  </a:lnTo>
                  <a:close/>
                </a:path>
              </a:pathLst>
            </a:custGeom>
            <a:grpFill/>
            <a:ln w="3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BC4C460-C0A5-4AB1-A28B-372B418AE126}"/>
                </a:ext>
              </a:extLst>
            </p:cNvPr>
            <p:cNvSpPr/>
            <p:nvPr/>
          </p:nvSpPr>
          <p:spPr>
            <a:xfrm>
              <a:off x="10900181" y="0"/>
              <a:ext cx="505597" cy="252527"/>
            </a:xfrm>
            <a:custGeom>
              <a:avLst/>
              <a:gdLst>
                <a:gd name="connsiteX0" fmla="*/ 505597 w 505597"/>
                <a:gd name="connsiteY0" fmla="*/ 0 h 252527"/>
                <a:gd name="connsiteX1" fmla="*/ 286314 w 505597"/>
                <a:gd name="connsiteY1" fmla="*/ 252527 h 252527"/>
                <a:gd name="connsiteX2" fmla="*/ 0 w 505597"/>
                <a:gd name="connsiteY2" fmla="*/ 252527 h 252527"/>
                <a:gd name="connsiteX3" fmla="*/ 219251 w 505597"/>
                <a:gd name="connsiteY3" fmla="*/ 0 h 252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5597" h="252527">
                  <a:moveTo>
                    <a:pt x="505597" y="0"/>
                  </a:moveTo>
                  <a:lnTo>
                    <a:pt x="286314" y="252527"/>
                  </a:lnTo>
                  <a:lnTo>
                    <a:pt x="0" y="252527"/>
                  </a:lnTo>
                  <a:lnTo>
                    <a:pt x="219251" y="0"/>
                  </a:lnTo>
                  <a:close/>
                </a:path>
              </a:pathLst>
            </a:custGeom>
            <a:grpFill/>
            <a:ln w="3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DD182CB-BD6D-40D3-8301-5FCBADEE7ED0}"/>
                </a:ext>
              </a:extLst>
            </p:cNvPr>
            <p:cNvSpPr/>
            <p:nvPr/>
          </p:nvSpPr>
          <p:spPr>
            <a:xfrm>
              <a:off x="11302945" y="0"/>
              <a:ext cx="505597" cy="252527"/>
            </a:xfrm>
            <a:custGeom>
              <a:avLst/>
              <a:gdLst>
                <a:gd name="connsiteX0" fmla="*/ 505597 w 505597"/>
                <a:gd name="connsiteY0" fmla="*/ 0 h 252527"/>
                <a:gd name="connsiteX1" fmla="*/ 286314 w 505597"/>
                <a:gd name="connsiteY1" fmla="*/ 252527 h 252527"/>
                <a:gd name="connsiteX2" fmla="*/ 0 w 505597"/>
                <a:gd name="connsiteY2" fmla="*/ 252527 h 252527"/>
                <a:gd name="connsiteX3" fmla="*/ 219251 w 505597"/>
                <a:gd name="connsiteY3" fmla="*/ 0 h 252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5597" h="252527">
                  <a:moveTo>
                    <a:pt x="505597" y="0"/>
                  </a:moveTo>
                  <a:lnTo>
                    <a:pt x="286314" y="252527"/>
                  </a:lnTo>
                  <a:lnTo>
                    <a:pt x="0" y="252527"/>
                  </a:lnTo>
                  <a:lnTo>
                    <a:pt x="219251" y="0"/>
                  </a:lnTo>
                  <a:close/>
                </a:path>
              </a:pathLst>
            </a:custGeom>
            <a:grpFill/>
            <a:ln w="3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01F2EED-04FA-4F72-9589-8ADD5BDA9970}"/>
                </a:ext>
              </a:extLst>
            </p:cNvPr>
            <p:cNvSpPr/>
            <p:nvPr/>
          </p:nvSpPr>
          <p:spPr>
            <a:xfrm>
              <a:off x="11686530" y="0"/>
              <a:ext cx="505469" cy="252527"/>
            </a:xfrm>
            <a:custGeom>
              <a:avLst/>
              <a:gdLst>
                <a:gd name="connsiteX0" fmla="*/ 505469 w 505469"/>
                <a:gd name="connsiteY0" fmla="*/ 0 h 252527"/>
                <a:gd name="connsiteX1" fmla="*/ 505469 w 505469"/>
                <a:gd name="connsiteY1" fmla="*/ 252527 h 252527"/>
                <a:gd name="connsiteX2" fmla="*/ 0 w 505469"/>
                <a:gd name="connsiteY2" fmla="*/ 252527 h 252527"/>
                <a:gd name="connsiteX3" fmla="*/ 219251 w 505469"/>
                <a:gd name="connsiteY3" fmla="*/ 0 h 252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5469" h="252527">
                  <a:moveTo>
                    <a:pt x="505469" y="0"/>
                  </a:moveTo>
                  <a:lnTo>
                    <a:pt x="505469" y="252527"/>
                  </a:lnTo>
                  <a:lnTo>
                    <a:pt x="0" y="252527"/>
                  </a:lnTo>
                  <a:lnTo>
                    <a:pt x="219251" y="0"/>
                  </a:lnTo>
                  <a:close/>
                </a:path>
              </a:pathLst>
            </a:custGeom>
            <a:grpFill/>
            <a:ln w="3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07B578F-821D-B677-3B9D-B91D4F4DA3BF}"/>
              </a:ext>
            </a:extLst>
          </p:cNvPr>
          <p:cNvSpPr txBox="1"/>
          <p:nvPr/>
        </p:nvSpPr>
        <p:spPr>
          <a:xfrm>
            <a:off x="5261610" y="1018315"/>
            <a:ext cx="5952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Syntheses:  Card Sorting Algorithm</a:t>
            </a:r>
          </a:p>
        </p:txBody>
      </p:sp>
      <p:pic>
        <p:nvPicPr>
          <p:cNvPr id="1026" name="Picture 2" descr="Playing Card Frequencies">
            <a:extLst>
              <a:ext uri="{FF2B5EF4-FFF2-40B4-BE49-F238E27FC236}">
                <a16:creationId xmlns:a16="http://schemas.microsoft.com/office/drawing/2014/main" id="{CB09943B-BB97-2B4D-97B9-198AB702E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854" y="2769499"/>
            <a:ext cx="500062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01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9B8F5B35-17B2-4968-97FE-2659EAB82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570" y="5239418"/>
            <a:ext cx="6458229" cy="9374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EC485064-19F2-4892-BDCB-92DB0D061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918505" y="1443167"/>
            <a:ext cx="5808081" cy="44323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2BE2EE8-8D8A-4B71-BA05-012B364C6686}"/>
              </a:ext>
            </a:extLst>
          </p:cNvPr>
          <p:cNvGrpSpPr/>
          <p:nvPr/>
        </p:nvGrpSpPr>
        <p:grpSpPr>
          <a:xfrm>
            <a:off x="4618678" y="1916643"/>
            <a:ext cx="6980952" cy="3056265"/>
            <a:chOff x="-500415" y="537886"/>
            <a:chExt cx="6980952" cy="305626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A8A505E-262C-4640-8210-E103BC1B7C1A}"/>
                </a:ext>
              </a:extLst>
            </p:cNvPr>
            <p:cNvSpPr txBox="1"/>
            <p:nvPr/>
          </p:nvSpPr>
          <p:spPr>
            <a:xfrm>
              <a:off x="-500415" y="537886"/>
              <a:ext cx="693523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4800" b="0" i="0" dirty="0">
                  <a:solidFill>
                    <a:schemeClr val="accent2"/>
                  </a:solidFill>
                  <a:effectLst/>
                  <a:latin typeface="Arial Black" panose="020B0A04020102020204" pitchFamily="34" charset="0"/>
                </a:rPr>
                <a:t>Learning Objectives</a:t>
              </a:r>
              <a:endParaRPr lang="en-US" sz="4800" dirty="0">
                <a:solidFill>
                  <a:schemeClr val="accent2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2" name="Subtitle demo text">
              <a:extLst>
                <a:ext uri="{FF2B5EF4-FFF2-40B4-BE49-F238E27FC236}">
                  <a16:creationId xmlns:a16="http://schemas.microsoft.com/office/drawing/2014/main" id="{11D670A9-C3A5-4D20-B606-7C4421ACB0A4}"/>
                </a:ext>
              </a:extLst>
            </p:cNvPr>
            <p:cNvSpPr/>
            <p:nvPr/>
          </p:nvSpPr>
          <p:spPr>
            <a:xfrm>
              <a:off x="340637" y="1552566"/>
              <a:ext cx="6139900" cy="2041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1" i="0" u="none" strike="noStrike" cap="none" spc="0" normalizeH="0" baseline="0">
                  <a:ln>
                    <a:noFill/>
                  </a:ln>
                  <a:solidFill>
                    <a:srgbClr val="19204A"/>
                  </a:solidFill>
                  <a:effectLst/>
                  <a:uFillTx/>
                  <a:latin typeface="+mn-lt"/>
                  <a:ea typeface="+mn-ea"/>
                  <a:cs typeface="+mn-cs"/>
                  <a:sym typeface="Roboto"/>
                </a:defRPr>
              </a:lvl1pPr>
              <a:lvl2pPr marL="0" marR="0" indent="2286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1" i="0" u="none" strike="noStrike" cap="none" spc="0" normalizeH="0" baseline="0">
                  <a:ln>
                    <a:noFill/>
                  </a:ln>
                  <a:solidFill>
                    <a:srgbClr val="19204A"/>
                  </a:solidFill>
                  <a:effectLst/>
                  <a:uFillTx/>
                  <a:latin typeface="+mn-lt"/>
                  <a:ea typeface="+mn-ea"/>
                  <a:cs typeface="+mn-cs"/>
                  <a:sym typeface="Roboto"/>
                </a:defRPr>
              </a:lvl2pPr>
              <a:lvl3pPr marL="0" marR="0" indent="4572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1" i="0" u="none" strike="noStrike" cap="none" spc="0" normalizeH="0" baseline="0">
                  <a:ln>
                    <a:noFill/>
                  </a:ln>
                  <a:solidFill>
                    <a:srgbClr val="19204A"/>
                  </a:solidFill>
                  <a:effectLst/>
                  <a:uFillTx/>
                  <a:latin typeface="+mn-lt"/>
                  <a:ea typeface="+mn-ea"/>
                  <a:cs typeface="+mn-cs"/>
                  <a:sym typeface="Roboto"/>
                </a:defRPr>
              </a:lvl3pPr>
              <a:lvl4pPr marL="0" marR="0" indent="6858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1" i="0" u="none" strike="noStrike" cap="none" spc="0" normalizeH="0" baseline="0">
                  <a:ln>
                    <a:noFill/>
                  </a:ln>
                  <a:solidFill>
                    <a:srgbClr val="19204A"/>
                  </a:solidFill>
                  <a:effectLst/>
                  <a:uFillTx/>
                  <a:latin typeface="+mn-lt"/>
                  <a:ea typeface="+mn-ea"/>
                  <a:cs typeface="+mn-cs"/>
                  <a:sym typeface="Roboto"/>
                </a:defRPr>
              </a:lvl4pPr>
              <a:lvl5pPr marL="0" marR="0" indent="9144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1" i="0" u="none" strike="noStrike" cap="none" spc="0" normalizeH="0" baseline="0">
                  <a:ln>
                    <a:noFill/>
                  </a:ln>
                  <a:solidFill>
                    <a:srgbClr val="19204A"/>
                  </a:solidFill>
                  <a:effectLst/>
                  <a:uFillTx/>
                  <a:latin typeface="+mn-lt"/>
                  <a:ea typeface="+mn-ea"/>
                  <a:cs typeface="+mn-cs"/>
                  <a:sym typeface="Roboto"/>
                </a:defRPr>
              </a:lvl5pPr>
              <a:lvl6pPr marL="0" marR="0" indent="11430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1" i="0" u="none" strike="noStrike" cap="none" spc="0" normalizeH="0" baseline="0">
                  <a:ln>
                    <a:noFill/>
                  </a:ln>
                  <a:solidFill>
                    <a:srgbClr val="19204A"/>
                  </a:solidFill>
                  <a:effectLst/>
                  <a:uFillTx/>
                  <a:latin typeface="+mn-lt"/>
                  <a:ea typeface="+mn-ea"/>
                  <a:cs typeface="+mn-cs"/>
                  <a:sym typeface="Roboto"/>
                </a:defRPr>
              </a:lvl6pPr>
              <a:lvl7pPr marL="0" marR="0" indent="13716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1" i="0" u="none" strike="noStrike" cap="none" spc="0" normalizeH="0" baseline="0">
                  <a:ln>
                    <a:noFill/>
                  </a:ln>
                  <a:solidFill>
                    <a:srgbClr val="19204A"/>
                  </a:solidFill>
                  <a:effectLst/>
                  <a:uFillTx/>
                  <a:latin typeface="+mn-lt"/>
                  <a:ea typeface="+mn-ea"/>
                  <a:cs typeface="+mn-cs"/>
                  <a:sym typeface="Roboto"/>
                </a:defRPr>
              </a:lvl7pPr>
              <a:lvl8pPr marL="0" marR="0" indent="16002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1" i="0" u="none" strike="noStrike" cap="none" spc="0" normalizeH="0" baseline="0">
                  <a:ln>
                    <a:noFill/>
                  </a:ln>
                  <a:solidFill>
                    <a:srgbClr val="19204A"/>
                  </a:solidFill>
                  <a:effectLst/>
                  <a:uFillTx/>
                  <a:latin typeface="+mn-lt"/>
                  <a:ea typeface="+mn-ea"/>
                  <a:cs typeface="+mn-cs"/>
                  <a:sym typeface="Roboto"/>
                </a:defRPr>
              </a:lvl8pPr>
              <a:lvl9pPr marL="0" marR="0" indent="18288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1" i="0" u="none" strike="noStrike" cap="none" spc="0" normalizeH="0" baseline="0">
                  <a:ln>
                    <a:noFill/>
                  </a:ln>
                  <a:solidFill>
                    <a:srgbClr val="19204A"/>
                  </a:solidFill>
                  <a:effectLst/>
                  <a:uFillTx/>
                  <a:latin typeface="+mn-lt"/>
                  <a:ea typeface="+mn-ea"/>
                  <a:cs typeface="+mn-cs"/>
                  <a:sym typeface="Roboto"/>
                </a:defRPr>
              </a:lvl9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b="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Detail the relationship between the precision of the specification and correctness of algorithm design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800" b="0" dirty="0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b="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Apply computational thinking to a concrete problem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800" b="0" dirty="0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b="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Asses the precision of an algorithm</a:t>
              </a:r>
            </a:p>
            <a:p>
              <a:pPr algn="r"/>
              <a:endParaRPr lang="en-US" sz="1800" b="0" dirty="0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30E4047-0DC7-44C5-BBE9-3E7C73F6E08D}"/>
              </a:ext>
            </a:extLst>
          </p:cNvPr>
          <p:cNvCxnSpPr>
            <a:cxnSpLocks/>
          </p:cNvCxnSpPr>
          <p:nvPr/>
        </p:nvCxnSpPr>
        <p:spPr>
          <a:xfrm>
            <a:off x="10219027" y="2788817"/>
            <a:ext cx="1181100" cy="0"/>
          </a:xfrm>
          <a:prstGeom prst="line">
            <a:avLst/>
          </a:prstGeom>
          <a:noFill/>
          <a:ln w="38100" cap="rnd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27050C5-B4AD-4678-8848-ABF7E97F5913}"/>
              </a:ext>
            </a:extLst>
          </p:cNvPr>
          <p:cNvGrpSpPr/>
          <p:nvPr/>
        </p:nvGrpSpPr>
        <p:grpSpPr>
          <a:xfrm>
            <a:off x="10310686" y="5281896"/>
            <a:ext cx="2582868" cy="2223427"/>
            <a:chOff x="10310686" y="5281896"/>
            <a:chExt cx="2582868" cy="2223427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0868205-8482-47B6-893F-8E44F897EF9C}"/>
                </a:ext>
              </a:extLst>
            </p:cNvPr>
            <p:cNvSpPr/>
            <p:nvPr/>
          </p:nvSpPr>
          <p:spPr>
            <a:xfrm rot="18900000">
              <a:off x="10310686" y="6214731"/>
              <a:ext cx="1290592" cy="1290592"/>
            </a:xfrm>
            <a:custGeom>
              <a:avLst/>
              <a:gdLst>
                <a:gd name="connsiteX0" fmla="*/ 0 w 1290592"/>
                <a:gd name="connsiteY0" fmla="*/ 0 h 1290592"/>
                <a:gd name="connsiteX1" fmla="*/ 1290593 w 1290592"/>
                <a:gd name="connsiteY1" fmla="*/ 0 h 1290592"/>
                <a:gd name="connsiteX2" fmla="*/ 1290593 w 1290592"/>
                <a:gd name="connsiteY2" fmla="*/ 1290593 h 1290592"/>
                <a:gd name="connsiteX3" fmla="*/ 0 w 1290592"/>
                <a:gd name="connsiteY3" fmla="*/ 1290593 h 1290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0592" h="1290592">
                  <a:moveTo>
                    <a:pt x="0" y="0"/>
                  </a:moveTo>
                  <a:lnTo>
                    <a:pt x="1290593" y="0"/>
                  </a:lnTo>
                  <a:lnTo>
                    <a:pt x="1290593" y="1290593"/>
                  </a:lnTo>
                  <a:lnTo>
                    <a:pt x="0" y="1290593"/>
                  </a:lnTo>
                  <a:close/>
                </a:path>
              </a:pathLst>
            </a:custGeom>
            <a:noFill/>
            <a:ln w="155227" cap="flat">
              <a:solidFill>
                <a:srgbClr val="F2B65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5DC8593-8FD5-44D8-AB38-84ACF75EC45E}"/>
                </a:ext>
              </a:extLst>
            </p:cNvPr>
            <p:cNvSpPr/>
            <p:nvPr/>
          </p:nvSpPr>
          <p:spPr>
            <a:xfrm rot="18900000">
              <a:off x="11617985" y="6344616"/>
              <a:ext cx="1030835" cy="1030835"/>
            </a:xfrm>
            <a:custGeom>
              <a:avLst/>
              <a:gdLst>
                <a:gd name="connsiteX0" fmla="*/ 0 w 1030835"/>
                <a:gd name="connsiteY0" fmla="*/ 0 h 1030835"/>
                <a:gd name="connsiteX1" fmla="*/ 1030835 w 1030835"/>
                <a:gd name="connsiteY1" fmla="*/ 0 h 1030835"/>
                <a:gd name="connsiteX2" fmla="*/ 1030835 w 1030835"/>
                <a:gd name="connsiteY2" fmla="*/ 1030835 h 1030835"/>
                <a:gd name="connsiteX3" fmla="*/ 0 w 1030835"/>
                <a:gd name="connsiteY3" fmla="*/ 1030835 h 1030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0835" h="1030835">
                  <a:moveTo>
                    <a:pt x="0" y="0"/>
                  </a:moveTo>
                  <a:lnTo>
                    <a:pt x="1030835" y="0"/>
                  </a:lnTo>
                  <a:lnTo>
                    <a:pt x="1030835" y="1030835"/>
                  </a:lnTo>
                  <a:lnTo>
                    <a:pt x="0" y="1030835"/>
                  </a:lnTo>
                  <a:close/>
                </a:path>
              </a:pathLst>
            </a:custGeom>
            <a:noFill/>
            <a:ln w="41394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8860FF3-CDB0-46BA-A684-D73CE5DC4EB2}"/>
                </a:ext>
              </a:extLst>
            </p:cNvPr>
            <p:cNvSpPr/>
            <p:nvPr/>
          </p:nvSpPr>
          <p:spPr>
            <a:xfrm rot="18900000">
              <a:off x="11974911" y="5281896"/>
              <a:ext cx="918643" cy="918643"/>
            </a:xfrm>
            <a:custGeom>
              <a:avLst/>
              <a:gdLst>
                <a:gd name="connsiteX0" fmla="*/ 0 w 918643"/>
                <a:gd name="connsiteY0" fmla="*/ 0 h 918643"/>
                <a:gd name="connsiteX1" fmla="*/ 918644 w 918643"/>
                <a:gd name="connsiteY1" fmla="*/ 0 h 918643"/>
                <a:gd name="connsiteX2" fmla="*/ 918644 w 918643"/>
                <a:gd name="connsiteY2" fmla="*/ 918644 h 918643"/>
                <a:gd name="connsiteX3" fmla="*/ 0 w 918643"/>
                <a:gd name="connsiteY3" fmla="*/ 918644 h 918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8643" h="918643">
                  <a:moveTo>
                    <a:pt x="0" y="0"/>
                  </a:moveTo>
                  <a:lnTo>
                    <a:pt x="918644" y="0"/>
                  </a:lnTo>
                  <a:lnTo>
                    <a:pt x="918644" y="918644"/>
                  </a:lnTo>
                  <a:lnTo>
                    <a:pt x="0" y="918644"/>
                  </a:lnTo>
                  <a:close/>
                </a:path>
              </a:pathLst>
            </a:custGeom>
            <a:noFill/>
            <a:ln w="41394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DD95396-26D5-4251-A492-A31B0B18E4B7}"/>
                </a:ext>
              </a:extLst>
            </p:cNvPr>
            <p:cNvSpPr/>
            <p:nvPr/>
          </p:nvSpPr>
          <p:spPr>
            <a:xfrm>
              <a:off x="11858448" y="5825027"/>
              <a:ext cx="179518" cy="179518"/>
            </a:xfrm>
            <a:custGeom>
              <a:avLst/>
              <a:gdLst>
                <a:gd name="connsiteX0" fmla="*/ 129024 w 179518"/>
                <a:gd name="connsiteY0" fmla="*/ 89759 h 179518"/>
                <a:gd name="connsiteX1" fmla="*/ 176173 w 179518"/>
                <a:gd name="connsiteY1" fmla="*/ 136908 h 179518"/>
                <a:gd name="connsiteX2" fmla="*/ 176173 w 179518"/>
                <a:gd name="connsiteY2" fmla="*/ 153040 h 179518"/>
                <a:gd name="connsiteX3" fmla="*/ 153040 w 179518"/>
                <a:gd name="connsiteY3" fmla="*/ 176173 h 179518"/>
                <a:gd name="connsiteX4" fmla="*/ 136908 w 179518"/>
                <a:gd name="connsiteY4" fmla="*/ 176173 h 179518"/>
                <a:gd name="connsiteX5" fmla="*/ 89759 w 179518"/>
                <a:gd name="connsiteY5" fmla="*/ 129024 h 179518"/>
                <a:gd name="connsiteX6" fmla="*/ 42610 w 179518"/>
                <a:gd name="connsiteY6" fmla="*/ 176173 h 179518"/>
                <a:gd name="connsiteX7" fmla="*/ 26479 w 179518"/>
                <a:gd name="connsiteY7" fmla="*/ 176173 h 179518"/>
                <a:gd name="connsiteX8" fmla="*/ 3346 w 179518"/>
                <a:gd name="connsiteY8" fmla="*/ 153040 h 179518"/>
                <a:gd name="connsiteX9" fmla="*/ 3346 w 179518"/>
                <a:gd name="connsiteY9" fmla="*/ 136908 h 179518"/>
                <a:gd name="connsiteX10" fmla="*/ 50495 w 179518"/>
                <a:gd name="connsiteY10" fmla="*/ 89759 h 179518"/>
                <a:gd name="connsiteX11" fmla="*/ 3346 w 179518"/>
                <a:gd name="connsiteY11" fmla="*/ 42610 h 179518"/>
                <a:gd name="connsiteX12" fmla="*/ 3346 w 179518"/>
                <a:gd name="connsiteY12" fmla="*/ 26479 h 179518"/>
                <a:gd name="connsiteX13" fmla="*/ 26479 w 179518"/>
                <a:gd name="connsiteY13" fmla="*/ 3346 h 179518"/>
                <a:gd name="connsiteX14" fmla="*/ 42610 w 179518"/>
                <a:gd name="connsiteY14" fmla="*/ 3346 h 179518"/>
                <a:gd name="connsiteX15" fmla="*/ 89759 w 179518"/>
                <a:gd name="connsiteY15" fmla="*/ 50494 h 179518"/>
                <a:gd name="connsiteX16" fmla="*/ 136908 w 179518"/>
                <a:gd name="connsiteY16" fmla="*/ 3346 h 179518"/>
                <a:gd name="connsiteX17" fmla="*/ 153040 w 179518"/>
                <a:gd name="connsiteY17" fmla="*/ 3346 h 179518"/>
                <a:gd name="connsiteX18" fmla="*/ 176173 w 179518"/>
                <a:gd name="connsiteY18" fmla="*/ 26479 h 179518"/>
                <a:gd name="connsiteX19" fmla="*/ 176173 w 179518"/>
                <a:gd name="connsiteY19" fmla="*/ 42610 h 179518"/>
                <a:gd name="connsiteX20" fmla="*/ 129024 w 179518"/>
                <a:gd name="connsiteY20" fmla="*/ 89759 h 17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9518" h="179518">
                  <a:moveTo>
                    <a:pt x="129024" y="89759"/>
                  </a:moveTo>
                  <a:lnTo>
                    <a:pt x="176173" y="136908"/>
                  </a:lnTo>
                  <a:cubicBezTo>
                    <a:pt x="180634" y="141369"/>
                    <a:pt x="180634" y="148579"/>
                    <a:pt x="176173" y="153040"/>
                  </a:cubicBezTo>
                  <a:lnTo>
                    <a:pt x="153040" y="176173"/>
                  </a:lnTo>
                  <a:cubicBezTo>
                    <a:pt x="148579" y="180634"/>
                    <a:pt x="141369" y="180634"/>
                    <a:pt x="136908" y="176173"/>
                  </a:cubicBezTo>
                  <a:lnTo>
                    <a:pt x="89759" y="129024"/>
                  </a:lnTo>
                  <a:lnTo>
                    <a:pt x="42610" y="176173"/>
                  </a:lnTo>
                  <a:cubicBezTo>
                    <a:pt x="38150" y="180634"/>
                    <a:pt x="30940" y="180634"/>
                    <a:pt x="26479" y="176173"/>
                  </a:cubicBezTo>
                  <a:lnTo>
                    <a:pt x="3346" y="153040"/>
                  </a:lnTo>
                  <a:cubicBezTo>
                    <a:pt x="-1115" y="148579"/>
                    <a:pt x="-1115" y="141369"/>
                    <a:pt x="3346" y="136908"/>
                  </a:cubicBezTo>
                  <a:lnTo>
                    <a:pt x="50495" y="89759"/>
                  </a:lnTo>
                  <a:lnTo>
                    <a:pt x="3346" y="42610"/>
                  </a:lnTo>
                  <a:cubicBezTo>
                    <a:pt x="-1115" y="38150"/>
                    <a:pt x="-1115" y="30940"/>
                    <a:pt x="3346" y="26479"/>
                  </a:cubicBezTo>
                  <a:lnTo>
                    <a:pt x="26479" y="3346"/>
                  </a:lnTo>
                  <a:cubicBezTo>
                    <a:pt x="30940" y="-1115"/>
                    <a:pt x="38150" y="-1115"/>
                    <a:pt x="42610" y="3346"/>
                  </a:cubicBezTo>
                  <a:lnTo>
                    <a:pt x="89759" y="50494"/>
                  </a:lnTo>
                  <a:lnTo>
                    <a:pt x="136908" y="3346"/>
                  </a:lnTo>
                  <a:cubicBezTo>
                    <a:pt x="141369" y="-1115"/>
                    <a:pt x="148579" y="-1115"/>
                    <a:pt x="153040" y="3346"/>
                  </a:cubicBezTo>
                  <a:lnTo>
                    <a:pt x="176173" y="26479"/>
                  </a:lnTo>
                  <a:cubicBezTo>
                    <a:pt x="180634" y="30940"/>
                    <a:pt x="180634" y="38150"/>
                    <a:pt x="176173" y="42610"/>
                  </a:cubicBezTo>
                  <a:lnTo>
                    <a:pt x="129024" y="89759"/>
                  </a:lnTo>
                  <a:close/>
                </a:path>
              </a:pathLst>
            </a:custGeom>
            <a:solidFill>
              <a:schemeClr val="accent2"/>
            </a:solidFill>
            <a:ln w="51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2C2EB95-11B5-49AC-B9CE-DF81C9C162B4}"/>
              </a:ext>
            </a:extLst>
          </p:cNvPr>
          <p:cNvGrpSpPr/>
          <p:nvPr/>
        </p:nvGrpSpPr>
        <p:grpSpPr>
          <a:xfrm>
            <a:off x="10660857" y="0"/>
            <a:ext cx="1531143" cy="252527"/>
            <a:chOff x="10660856" y="0"/>
            <a:chExt cx="1531143" cy="252527"/>
          </a:xfrm>
          <a:solidFill>
            <a:schemeClr val="accent2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4FE6B41-479E-406C-8BE1-AA0008C7D953}"/>
                </a:ext>
              </a:extLst>
            </p:cNvPr>
            <p:cNvSpPr/>
            <p:nvPr/>
          </p:nvSpPr>
          <p:spPr>
            <a:xfrm>
              <a:off x="10660856" y="0"/>
              <a:ext cx="354944" cy="252527"/>
            </a:xfrm>
            <a:custGeom>
              <a:avLst/>
              <a:gdLst>
                <a:gd name="connsiteX0" fmla="*/ 354944 w 354944"/>
                <a:gd name="connsiteY0" fmla="*/ 0 h 252527"/>
                <a:gd name="connsiteX1" fmla="*/ 135661 w 354944"/>
                <a:gd name="connsiteY1" fmla="*/ 252527 h 252527"/>
                <a:gd name="connsiteX2" fmla="*/ 0 w 354944"/>
                <a:gd name="connsiteY2" fmla="*/ 252527 h 252527"/>
                <a:gd name="connsiteX3" fmla="*/ 219251 w 354944"/>
                <a:gd name="connsiteY3" fmla="*/ 0 h 252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944" h="252527">
                  <a:moveTo>
                    <a:pt x="354944" y="0"/>
                  </a:moveTo>
                  <a:lnTo>
                    <a:pt x="135661" y="252527"/>
                  </a:lnTo>
                  <a:lnTo>
                    <a:pt x="0" y="252527"/>
                  </a:lnTo>
                  <a:lnTo>
                    <a:pt x="219251" y="0"/>
                  </a:lnTo>
                  <a:close/>
                </a:path>
              </a:pathLst>
            </a:custGeom>
            <a:grpFill/>
            <a:ln w="3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8877E2C-EA5A-46F1-AB8B-867E3A24F1FD}"/>
                </a:ext>
              </a:extLst>
            </p:cNvPr>
            <p:cNvSpPr/>
            <p:nvPr/>
          </p:nvSpPr>
          <p:spPr>
            <a:xfrm>
              <a:off x="10900181" y="0"/>
              <a:ext cx="505597" cy="252527"/>
            </a:xfrm>
            <a:custGeom>
              <a:avLst/>
              <a:gdLst>
                <a:gd name="connsiteX0" fmla="*/ 505597 w 505597"/>
                <a:gd name="connsiteY0" fmla="*/ 0 h 252527"/>
                <a:gd name="connsiteX1" fmla="*/ 286314 w 505597"/>
                <a:gd name="connsiteY1" fmla="*/ 252527 h 252527"/>
                <a:gd name="connsiteX2" fmla="*/ 0 w 505597"/>
                <a:gd name="connsiteY2" fmla="*/ 252527 h 252527"/>
                <a:gd name="connsiteX3" fmla="*/ 219251 w 505597"/>
                <a:gd name="connsiteY3" fmla="*/ 0 h 252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5597" h="252527">
                  <a:moveTo>
                    <a:pt x="505597" y="0"/>
                  </a:moveTo>
                  <a:lnTo>
                    <a:pt x="286314" y="252527"/>
                  </a:lnTo>
                  <a:lnTo>
                    <a:pt x="0" y="252527"/>
                  </a:lnTo>
                  <a:lnTo>
                    <a:pt x="219251" y="0"/>
                  </a:lnTo>
                  <a:close/>
                </a:path>
              </a:pathLst>
            </a:custGeom>
            <a:grpFill/>
            <a:ln w="3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1407E9C-D1B4-4B7F-BA27-6CB6482BC606}"/>
                </a:ext>
              </a:extLst>
            </p:cNvPr>
            <p:cNvSpPr/>
            <p:nvPr/>
          </p:nvSpPr>
          <p:spPr>
            <a:xfrm>
              <a:off x="11302945" y="0"/>
              <a:ext cx="505597" cy="252527"/>
            </a:xfrm>
            <a:custGeom>
              <a:avLst/>
              <a:gdLst>
                <a:gd name="connsiteX0" fmla="*/ 505597 w 505597"/>
                <a:gd name="connsiteY0" fmla="*/ 0 h 252527"/>
                <a:gd name="connsiteX1" fmla="*/ 286314 w 505597"/>
                <a:gd name="connsiteY1" fmla="*/ 252527 h 252527"/>
                <a:gd name="connsiteX2" fmla="*/ 0 w 505597"/>
                <a:gd name="connsiteY2" fmla="*/ 252527 h 252527"/>
                <a:gd name="connsiteX3" fmla="*/ 219251 w 505597"/>
                <a:gd name="connsiteY3" fmla="*/ 0 h 252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5597" h="252527">
                  <a:moveTo>
                    <a:pt x="505597" y="0"/>
                  </a:moveTo>
                  <a:lnTo>
                    <a:pt x="286314" y="252527"/>
                  </a:lnTo>
                  <a:lnTo>
                    <a:pt x="0" y="252527"/>
                  </a:lnTo>
                  <a:lnTo>
                    <a:pt x="219251" y="0"/>
                  </a:lnTo>
                  <a:close/>
                </a:path>
              </a:pathLst>
            </a:custGeom>
            <a:grpFill/>
            <a:ln w="3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251D9D1-9780-4F60-BA76-C3FF68186C0A}"/>
                </a:ext>
              </a:extLst>
            </p:cNvPr>
            <p:cNvSpPr/>
            <p:nvPr/>
          </p:nvSpPr>
          <p:spPr>
            <a:xfrm>
              <a:off x="11686530" y="0"/>
              <a:ext cx="505469" cy="252527"/>
            </a:xfrm>
            <a:custGeom>
              <a:avLst/>
              <a:gdLst>
                <a:gd name="connsiteX0" fmla="*/ 505469 w 505469"/>
                <a:gd name="connsiteY0" fmla="*/ 0 h 252527"/>
                <a:gd name="connsiteX1" fmla="*/ 505469 w 505469"/>
                <a:gd name="connsiteY1" fmla="*/ 252527 h 252527"/>
                <a:gd name="connsiteX2" fmla="*/ 0 w 505469"/>
                <a:gd name="connsiteY2" fmla="*/ 252527 h 252527"/>
                <a:gd name="connsiteX3" fmla="*/ 219251 w 505469"/>
                <a:gd name="connsiteY3" fmla="*/ 0 h 252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5469" h="252527">
                  <a:moveTo>
                    <a:pt x="505469" y="0"/>
                  </a:moveTo>
                  <a:lnTo>
                    <a:pt x="505469" y="252527"/>
                  </a:lnTo>
                  <a:lnTo>
                    <a:pt x="0" y="252527"/>
                  </a:lnTo>
                  <a:lnTo>
                    <a:pt x="219251" y="0"/>
                  </a:lnTo>
                  <a:close/>
                </a:path>
              </a:pathLst>
            </a:custGeom>
            <a:grpFill/>
            <a:ln w="3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48" name="Graphic 47">
            <a:extLst>
              <a:ext uri="{FF2B5EF4-FFF2-40B4-BE49-F238E27FC236}">
                <a16:creationId xmlns:a16="http://schemas.microsoft.com/office/drawing/2014/main" id="{549F1850-D16B-42A1-86EB-2C288C8B05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243665" y="-257854"/>
            <a:ext cx="1587602" cy="166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68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16667E-7 -4.81481E-6 L 0.09635 0.00602 " pathEditMode="relative" rAng="0" ptsTypes="AA">
                                      <p:cBhvr>
                                        <p:cTn id="6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30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6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7">
            <a:extLst>
              <a:ext uri="{FF2B5EF4-FFF2-40B4-BE49-F238E27FC236}">
                <a16:creationId xmlns:a16="http://schemas.microsoft.com/office/drawing/2014/main" id="{F5A6BDC7-521D-4961-9B15-3F57CB2805E8}"/>
              </a:ext>
            </a:extLst>
          </p:cNvPr>
          <p:cNvSpPr/>
          <p:nvPr/>
        </p:nvSpPr>
        <p:spPr>
          <a:xfrm>
            <a:off x="0" y="0"/>
            <a:ext cx="4024398" cy="6858000"/>
          </a:xfrm>
          <a:custGeom>
            <a:avLst/>
            <a:gdLst>
              <a:gd name="connsiteX0" fmla="*/ 0 w 4876800"/>
              <a:gd name="connsiteY0" fmla="*/ 0 h 6858000"/>
              <a:gd name="connsiteX1" fmla="*/ 4876800 w 4876800"/>
              <a:gd name="connsiteY1" fmla="*/ 0 h 6858000"/>
              <a:gd name="connsiteX2" fmla="*/ 4876800 w 4876800"/>
              <a:gd name="connsiteY2" fmla="*/ 6858000 h 6858000"/>
              <a:gd name="connsiteX3" fmla="*/ 0 w 48768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6858000">
                <a:moveTo>
                  <a:pt x="0" y="0"/>
                </a:moveTo>
                <a:lnTo>
                  <a:pt x="4876800" y="0"/>
                </a:lnTo>
                <a:lnTo>
                  <a:pt x="48768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Graphic 7">
            <a:extLst>
              <a:ext uri="{FF2B5EF4-FFF2-40B4-BE49-F238E27FC236}">
                <a16:creationId xmlns:a16="http://schemas.microsoft.com/office/drawing/2014/main" id="{A4BB99E3-6137-45B8-818B-B7C2F93084E3}"/>
              </a:ext>
            </a:extLst>
          </p:cNvPr>
          <p:cNvSpPr/>
          <p:nvPr/>
        </p:nvSpPr>
        <p:spPr>
          <a:xfrm>
            <a:off x="4296639" y="-85726"/>
            <a:ext cx="405251" cy="7033467"/>
          </a:xfrm>
          <a:custGeom>
            <a:avLst/>
            <a:gdLst>
              <a:gd name="connsiteX0" fmla="*/ 0 w 4876800"/>
              <a:gd name="connsiteY0" fmla="*/ 0 h 6858000"/>
              <a:gd name="connsiteX1" fmla="*/ 4876800 w 4876800"/>
              <a:gd name="connsiteY1" fmla="*/ 0 h 6858000"/>
              <a:gd name="connsiteX2" fmla="*/ 4876800 w 4876800"/>
              <a:gd name="connsiteY2" fmla="*/ 6858000 h 6858000"/>
              <a:gd name="connsiteX3" fmla="*/ 0 w 48768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6858000">
                <a:moveTo>
                  <a:pt x="0" y="0"/>
                </a:moveTo>
                <a:lnTo>
                  <a:pt x="4876800" y="0"/>
                </a:lnTo>
                <a:lnTo>
                  <a:pt x="48768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800" dirty="0"/>
          </a:p>
        </p:txBody>
      </p:sp>
      <p:sp>
        <p:nvSpPr>
          <p:cNvPr id="63" name="Graphic 7">
            <a:extLst>
              <a:ext uri="{FF2B5EF4-FFF2-40B4-BE49-F238E27FC236}">
                <a16:creationId xmlns:a16="http://schemas.microsoft.com/office/drawing/2014/main" id="{C7AF7E1E-D147-4528-87F7-865AABF78BA0}"/>
              </a:ext>
            </a:extLst>
          </p:cNvPr>
          <p:cNvSpPr/>
          <p:nvPr/>
        </p:nvSpPr>
        <p:spPr>
          <a:xfrm>
            <a:off x="4143347" y="0"/>
            <a:ext cx="155496" cy="6858000"/>
          </a:xfrm>
          <a:custGeom>
            <a:avLst/>
            <a:gdLst>
              <a:gd name="connsiteX0" fmla="*/ 0 w 4876800"/>
              <a:gd name="connsiteY0" fmla="*/ 0 h 6858000"/>
              <a:gd name="connsiteX1" fmla="*/ 4876800 w 4876800"/>
              <a:gd name="connsiteY1" fmla="*/ 0 h 6858000"/>
              <a:gd name="connsiteX2" fmla="*/ 4876800 w 4876800"/>
              <a:gd name="connsiteY2" fmla="*/ 6858000 h 6858000"/>
              <a:gd name="connsiteX3" fmla="*/ 0 w 48768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6858000">
                <a:moveTo>
                  <a:pt x="0" y="0"/>
                </a:moveTo>
                <a:lnTo>
                  <a:pt x="4876800" y="0"/>
                </a:lnTo>
                <a:lnTo>
                  <a:pt x="48768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999E871-ED3C-4AB9-8F5C-FA7E454022A0}"/>
              </a:ext>
            </a:extLst>
          </p:cNvPr>
          <p:cNvGrpSpPr/>
          <p:nvPr/>
        </p:nvGrpSpPr>
        <p:grpSpPr>
          <a:xfrm>
            <a:off x="5626520" y="444363"/>
            <a:ext cx="7286086" cy="1193880"/>
            <a:chOff x="5626520" y="444363"/>
            <a:chExt cx="7286086" cy="1193880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0C755B8-A79B-4952-8B95-73957AF44D30}"/>
                </a:ext>
              </a:extLst>
            </p:cNvPr>
            <p:cNvSpPr/>
            <p:nvPr/>
          </p:nvSpPr>
          <p:spPr>
            <a:xfrm>
              <a:off x="5626520" y="444502"/>
              <a:ext cx="952500" cy="952500"/>
            </a:xfrm>
            <a:custGeom>
              <a:avLst/>
              <a:gdLst>
                <a:gd name="connsiteX0" fmla="*/ 952500 w 952500"/>
                <a:gd name="connsiteY0" fmla="*/ 476250 h 952500"/>
                <a:gd name="connsiteX1" fmla="*/ 476250 w 952500"/>
                <a:gd name="connsiteY1" fmla="*/ 952500 h 952500"/>
                <a:gd name="connsiteX2" fmla="*/ 0 w 952500"/>
                <a:gd name="connsiteY2" fmla="*/ 476250 h 952500"/>
                <a:gd name="connsiteX3" fmla="*/ 476250 w 952500"/>
                <a:gd name="connsiteY3" fmla="*/ 0 h 952500"/>
                <a:gd name="connsiteX4" fmla="*/ 952500 w 952500"/>
                <a:gd name="connsiteY4" fmla="*/ 47625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0" h="952500">
                  <a:moveTo>
                    <a:pt x="952500" y="476250"/>
                  </a:moveTo>
                  <a:cubicBezTo>
                    <a:pt x="952500" y="739276"/>
                    <a:pt x="739276" y="952500"/>
                    <a:pt x="476250" y="952500"/>
                  </a:cubicBezTo>
                  <a:cubicBezTo>
                    <a:pt x="213224" y="952500"/>
                    <a:pt x="0" y="739276"/>
                    <a:pt x="0" y="476250"/>
                  </a:cubicBezTo>
                  <a:cubicBezTo>
                    <a:pt x="0" y="213224"/>
                    <a:pt x="213224" y="0"/>
                    <a:pt x="476250" y="0"/>
                  </a:cubicBezTo>
                  <a:cubicBezTo>
                    <a:pt x="739276" y="0"/>
                    <a:pt x="952500" y="213224"/>
                    <a:pt x="952500" y="476250"/>
                  </a:cubicBezTo>
                  <a:close/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647E9F2-D1E1-40EC-81BC-C311E2458B24}"/>
                </a:ext>
              </a:extLst>
            </p:cNvPr>
            <p:cNvSpPr txBox="1"/>
            <p:nvPr/>
          </p:nvSpPr>
          <p:spPr>
            <a:xfrm>
              <a:off x="5732316" y="573130"/>
              <a:ext cx="7409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  <a:latin typeface="Arial Black" panose="020B0A04020102020204" pitchFamily="34" charset="0"/>
                </a:rPr>
                <a:t>1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BB0D9F1-8E81-438B-BD1A-F5D7D2BDE33B}"/>
                </a:ext>
              </a:extLst>
            </p:cNvPr>
            <p:cNvGrpSpPr/>
            <p:nvPr/>
          </p:nvGrpSpPr>
          <p:grpSpPr>
            <a:xfrm>
              <a:off x="6778506" y="444363"/>
              <a:ext cx="6134100" cy="1193880"/>
              <a:chOff x="7832186" y="479365"/>
              <a:chExt cx="6134100" cy="1193880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7CD1A63-6B28-4DE0-AC84-E9E0E32AF09D}"/>
                  </a:ext>
                </a:extLst>
              </p:cNvPr>
              <p:cNvSpPr txBox="1"/>
              <p:nvPr/>
            </p:nvSpPr>
            <p:spPr>
              <a:xfrm>
                <a:off x="7832186" y="479365"/>
                <a:ext cx="61341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accent1"/>
                    </a:solidFill>
                    <a:latin typeface="Segoe UI" panose="020B0502040204020203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Join a Canvas group </a:t>
                </a:r>
              </a:p>
            </p:txBody>
          </p:sp>
          <p:sp>
            <p:nvSpPr>
              <p:cNvPr id="53" name="Subtitle demo text">
                <a:extLst>
                  <a:ext uri="{FF2B5EF4-FFF2-40B4-BE49-F238E27FC236}">
                    <a16:creationId xmlns:a16="http://schemas.microsoft.com/office/drawing/2014/main" id="{A0F052E3-4D5C-415E-8CFC-4E33DC4C97CB}"/>
                  </a:ext>
                </a:extLst>
              </p:cNvPr>
              <p:cNvSpPr/>
              <p:nvPr/>
            </p:nvSpPr>
            <p:spPr>
              <a:xfrm>
                <a:off x="7856850" y="831989"/>
                <a:ext cx="4581974" cy="8412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9pPr>
              </a:lstStyle>
              <a:p>
                <a:r>
                  <a:rPr lang="en-US" sz="1600" b="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Join one of the groups with “Card </a:t>
                </a:r>
                <a:r>
                  <a:rPr lang="en-US" sz="1600" b="0" i="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Sorthing</a:t>
                </a:r>
                <a:r>
                  <a:rPr lang="en-US" sz="1600" b="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Activity” in the name.  Make sure that everyone in your group joins the same canvas group. </a:t>
                </a:r>
                <a:endPara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1A76AF5-0D47-453D-9A94-EC99B4189EEF}"/>
              </a:ext>
            </a:extLst>
          </p:cNvPr>
          <p:cNvGrpSpPr/>
          <p:nvPr/>
        </p:nvGrpSpPr>
        <p:grpSpPr>
          <a:xfrm>
            <a:off x="5626520" y="2073276"/>
            <a:ext cx="7286086" cy="1193880"/>
            <a:chOff x="5626520" y="2073276"/>
            <a:chExt cx="7286086" cy="1193880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68193BB-4B60-4C20-8466-C57AF35BD771}"/>
                </a:ext>
              </a:extLst>
            </p:cNvPr>
            <p:cNvSpPr/>
            <p:nvPr/>
          </p:nvSpPr>
          <p:spPr>
            <a:xfrm>
              <a:off x="5626520" y="2073276"/>
              <a:ext cx="952500" cy="952500"/>
            </a:xfrm>
            <a:custGeom>
              <a:avLst/>
              <a:gdLst>
                <a:gd name="connsiteX0" fmla="*/ 952500 w 952500"/>
                <a:gd name="connsiteY0" fmla="*/ 476250 h 952500"/>
                <a:gd name="connsiteX1" fmla="*/ 476250 w 952500"/>
                <a:gd name="connsiteY1" fmla="*/ 952500 h 952500"/>
                <a:gd name="connsiteX2" fmla="*/ 0 w 952500"/>
                <a:gd name="connsiteY2" fmla="*/ 476250 h 952500"/>
                <a:gd name="connsiteX3" fmla="*/ 476250 w 952500"/>
                <a:gd name="connsiteY3" fmla="*/ 0 h 952500"/>
                <a:gd name="connsiteX4" fmla="*/ 952500 w 952500"/>
                <a:gd name="connsiteY4" fmla="*/ 47625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0" h="952500">
                  <a:moveTo>
                    <a:pt x="952500" y="476250"/>
                  </a:moveTo>
                  <a:cubicBezTo>
                    <a:pt x="952500" y="739276"/>
                    <a:pt x="739276" y="952500"/>
                    <a:pt x="476250" y="952500"/>
                  </a:cubicBezTo>
                  <a:cubicBezTo>
                    <a:pt x="213224" y="952500"/>
                    <a:pt x="0" y="739276"/>
                    <a:pt x="0" y="476250"/>
                  </a:cubicBezTo>
                  <a:cubicBezTo>
                    <a:pt x="0" y="213224"/>
                    <a:pt x="213224" y="0"/>
                    <a:pt x="476250" y="0"/>
                  </a:cubicBezTo>
                  <a:cubicBezTo>
                    <a:pt x="739276" y="0"/>
                    <a:pt x="952500" y="213224"/>
                    <a:pt x="952500" y="476250"/>
                  </a:cubicBezTo>
                  <a:close/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9AB1F01-F831-4FAA-BFCF-7C99F9159448}"/>
                </a:ext>
              </a:extLst>
            </p:cNvPr>
            <p:cNvSpPr txBox="1"/>
            <p:nvPr/>
          </p:nvSpPr>
          <p:spPr>
            <a:xfrm>
              <a:off x="5732316" y="2239208"/>
              <a:ext cx="7409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  <a:latin typeface="Arial Black" panose="020B0A04020102020204" pitchFamily="34" charset="0"/>
                </a:rPr>
                <a:t>2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3247362-0508-41BB-B423-F9E6BA6D12D1}"/>
                </a:ext>
              </a:extLst>
            </p:cNvPr>
            <p:cNvGrpSpPr/>
            <p:nvPr/>
          </p:nvGrpSpPr>
          <p:grpSpPr>
            <a:xfrm>
              <a:off x="6778506" y="2073276"/>
              <a:ext cx="6134100" cy="1193880"/>
              <a:chOff x="7832186" y="479365"/>
              <a:chExt cx="6134100" cy="1193880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5A76436-B08F-4CFF-B0F4-6DDCCB78419C}"/>
                  </a:ext>
                </a:extLst>
              </p:cNvPr>
              <p:cNvSpPr txBox="1"/>
              <p:nvPr/>
            </p:nvSpPr>
            <p:spPr>
              <a:xfrm>
                <a:off x="7832186" y="479365"/>
                <a:ext cx="61341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accent1"/>
                    </a:solidFill>
                    <a:latin typeface="Segoe UI" panose="020B0502040204020203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Do the Activity</a:t>
                </a:r>
              </a:p>
            </p:txBody>
          </p:sp>
          <p:sp>
            <p:nvSpPr>
              <p:cNvPr id="56" name="Subtitle demo text">
                <a:extLst>
                  <a:ext uri="{FF2B5EF4-FFF2-40B4-BE49-F238E27FC236}">
                    <a16:creationId xmlns:a16="http://schemas.microsoft.com/office/drawing/2014/main" id="{D3107950-CCAD-4BDC-9E88-FC5A8EA3619D}"/>
                  </a:ext>
                </a:extLst>
              </p:cNvPr>
              <p:cNvSpPr/>
              <p:nvPr/>
            </p:nvSpPr>
            <p:spPr>
              <a:xfrm>
                <a:off x="7856850" y="831989"/>
                <a:ext cx="4581974" cy="8412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9pPr>
              </a:lstStyle>
              <a:p>
                <a:r>
                  <a:rPr lang="en-US" sz="1600" b="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Please review the synthesis assignment called “Card Sorting Algorithm Activity” and work in your group to complete it. </a:t>
                </a:r>
                <a:endPara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3113A53-0C69-4A98-93B2-C4033999EF62}"/>
              </a:ext>
            </a:extLst>
          </p:cNvPr>
          <p:cNvGrpSpPr/>
          <p:nvPr/>
        </p:nvGrpSpPr>
        <p:grpSpPr>
          <a:xfrm>
            <a:off x="5613819" y="3751329"/>
            <a:ext cx="7298787" cy="1440101"/>
            <a:chOff x="5613819" y="3751329"/>
            <a:chExt cx="7298787" cy="1440101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1D3752B-C15A-4BFA-930F-B21934170E5E}"/>
                </a:ext>
              </a:extLst>
            </p:cNvPr>
            <p:cNvSpPr/>
            <p:nvPr/>
          </p:nvSpPr>
          <p:spPr>
            <a:xfrm>
              <a:off x="5613819" y="3751329"/>
              <a:ext cx="952500" cy="952500"/>
            </a:xfrm>
            <a:custGeom>
              <a:avLst/>
              <a:gdLst>
                <a:gd name="connsiteX0" fmla="*/ 952500 w 952500"/>
                <a:gd name="connsiteY0" fmla="*/ 476250 h 952500"/>
                <a:gd name="connsiteX1" fmla="*/ 476250 w 952500"/>
                <a:gd name="connsiteY1" fmla="*/ 952500 h 952500"/>
                <a:gd name="connsiteX2" fmla="*/ 0 w 952500"/>
                <a:gd name="connsiteY2" fmla="*/ 476250 h 952500"/>
                <a:gd name="connsiteX3" fmla="*/ 476250 w 952500"/>
                <a:gd name="connsiteY3" fmla="*/ 0 h 952500"/>
                <a:gd name="connsiteX4" fmla="*/ 952500 w 952500"/>
                <a:gd name="connsiteY4" fmla="*/ 47625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0" h="952500">
                  <a:moveTo>
                    <a:pt x="952500" y="476250"/>
                  </a:moveTo>
                  <a:cubicBezTo>
                    <a:pt x="952500" y="739276"/>
                    <a:pt x="739276" y="952500"/>
                    <a:pt x="476250" y="952500"/>
                  </a:cubicBezTo>
                  <a:cubicBezTo>
                    <a:pt x="213224" y="952500"/>
                    <a:pt x="0" y="739276"/>
                    <a:pt x="0" y="476250"/>
                  </a:cubicBezTo>
                  <a:cubicBezTo>
                    <a:pt x="0" y="213224"/>
                    <a:pt x="213224" y="0"/>
                    <a:pt x="476250" y="0"/>
                  </a:cubicBezTo>
                  <a:cubicBezTo>
                    <a:pt x="739276" y="0"/>
                    <a:pt x="952500" y="213224"/>
                    <a:pt x="952500" y="476250"/>
                  </a:cubicBezTo>
                  <a:close/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B80A9DD-CE99-47C4-A5CC-11DC97FA0C27}"/>
                </a:ext>
              </a:extLst>
            </p:cNvPr>
            <p:cNvSpPr txBox="1"/>
            <p:nvPr/>
          </p:nvSpPr>
          <p:spPr>
            <a:xfrm>
              <a:off x="5719615" y="3909258"/>
              <a:ext cx="7409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  <a:latin typeface="Arial Black" panose="020B0A04020102020204" pitchFamily="34" charset="0"/>
                </a:rPr>
                <a:t>3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2B97DA9-493F-4CD9-AA64-7834215D2FC4}"/>
                </a:ext>
              </a:extLst>
            </p:cNvPr>
            <p:cNvGrpSpPr/>
            <p:nvPr/>
          </p:nvGrpSpPr>
          <p:grpSpPr>
            <a:xfrm>
              <a:off x="6778506" y="3751329"/>
              <a:ext cx="6134100" cy="1440101"/>
              <a:chOff x="7832186" y="479365"/>
              <a:chExt cx="6134100" cy="1440101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B4F81A0-E458-48BE-9496-1AA3A5E512AA}"/>
                  </a:ext>
                </a:extLst>
              </p:cNvPr>
              <p:cNvSpPr txBox="1"/>
              <p:nvPr/>
            </p:nvSpPr>
            <p:spPr>
              <a:xfrm>
                <a:off x="7832186" y="479365"/>
                <a:ext cx="61341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accent1"/>
                    </a:solidFill>
                    <a:latin typeface="Segoe UI" panose="020B0502040204020203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Make a submission</a:t>
                </a:r>
              </a:p>
            </p:txBody>
          </p:sp>
          <p:sp>
            <p:nvSpPr>
              <p:cNvPr id="59" name="Subtitle demo text">
                <a:extLst>
                  <a:ext uri="{FF2B5EF4-FFF2-40B4-BE49-F238E27FC236}">
                    <a16:creationId xmlns:a16="http://schemas.microsoft.com/office/drawing/2014/main" id="{A7095162-AC2E-471D-96DA-298DE35DB273}"/>
                  </a:ext>
                </a:extLst>
              </p:cNvPr>
              <p:cNvSpPr/>
              <p:nvPr/>
            </p:nvSpPr>
            <p:spPr>
              <a:xfrm>
                <a:off x="7856850" y="831989"/>
                <a:ext cx="4581974" cy="10874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9pPr>
              </a:lstStyle>
              <a:p>
                <a:r>
                  <a:rPr lang="en-US" sz="1600" b="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Have </a:t>
                </a:r>
                <a:r>
                  <a:rPr lang="en-US" sz="1600" b="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highlight>
                      <a:srgbClr val="FFFF00"/>
                    </a:highlight>
                    <a:latin typeface="Segoe UI" panose="020B0502040204020203" pitchFamily="34" charset="0"/>
                    <a:cs typeface="Segoe UI" panose="020B0502040204020203" pitchFamily="34" charset="0"/>
                  </a:rPr>
                  <a:t>ONE</a:t>
                </a:r>
                <a:r>
                  <a:rPr lang="en-US" sz="1600" b="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and only </a:t>
                </a:r>
                <a:r>
                  <a:rPr lang="en-US" sz="1600" b="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highlight>
                      <a:srgbClr val="FFFF00"/>
                    </a:highlight>
                    <a:latin typeface="Segoe UI" panose="020B0502040204020203" pitchFamily="34" charset="0"/>
                    <a:cs typeface="Segoe UI" panose="020B0502040204020203" pitchFamily="34" charset="0"/>
                  </a:rPr>
                  <a:t>ONE</a:t>
                </a:r>
                <a:r>
                  <a:rPr lang="en-US" sz="1600" b="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person in your grou</a:t>
                </a:r>
                <a:r>
                  <a:rPr lang="en-US" sz="1600" b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 make the submission. Everyone will be able to see that you got your points even if you weren’t the person that submitted it. </a:t>
                </a:r>
                <a:endPara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CDF08FF-04E6-408F-A7AE-5F3819FB0C7C}"/>
              </a:ext>
            </a:extLst>
          </p:cNvPr>
          <p:cNvGrpSpPr/>
          <p:nvPr/>
        </p:nvGrpSpPr>
        <p:grpSpPr>
          <a:xfrm>
            <a:off x="5626520" y="5441525"/>
            <a:ext cx="7286086" cy="1198721"/>
            <a:chOff x="5626520" y="5441525"/>
            <a:chExt cx="7286086" cy="1198721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835042A-7DA3-475B-9527-A216CBCA6AB6}"/>
                </a:ext>
              </a:extLst>
            </p:cNvPr>
            <p:cNvSpPr/>
            <p:nvPr/>
          </p:nvSpPr>
          <p:spPr>
            <a:xfrm>
              <a:off x="5626520" y="5441525"/>
              <a:ext cx="952500" cy="952500"/>
            </a:xfrm>
            <a:custGeom>
              <a:avLst/>
              <a:gdLst>
                <a:gd name="connsiteX0" fmla="*/ 952500 w 952500"/>
                <a:gd name="connsiteY0" fmla="*/ 476250 h 952500"/>
                <a:gd name="connsiteX1" fmla="*/ 476250 w 952500"/>
                <a:gd name="connsiteY1" fmla="*/ 952500 h 952500"/>
                <a:gd name="connsiteX2" fmla="*/ 0 w 952500"/>
                <a:gd name="connsiteY2" fmla="*/ 476250 h 952500"/>
                <a:gd name="connsiteX3" fmla="*/ 476250 w 952500"/>
                <a:gd name="connsiteY3" fmla="*/ 0 h 952500"/>
                <a:gd name="connsiteX4" fmla="*/ 952500 w 952500"/>
                <a:gd name="connsiteY4" fmla="*/ 47625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0" h="952500">
                  <a:moveTo>
                    <a:pt x="952500" y="476250"/>
                  </a:moveTo>
                  <a:cubicBezTo>
                    <a:pt x="952500" y="739276"/>
                    <a:pt x="739276" y="952500"/>
                    <a:pt x="476250" y="952500"/>
                  </a:cubicBezTo>
                  <a:cubicBezTo>
                    <a:pt x="213224" y="952500"/>
                    <a:pt x="0" y="739276"/>
                    <a:pt x="0" y="476250"/>
                  </a:cubicBezTo>
                  <a:cubicBezTo>
                    <a:pt x="0" y="213224"/>
                    <a:pt x="213224" y="0"/>
                    <a:pt x="476250" y="0"/>
                  </a:cubicBezTo>
                  <a:cubicBezTo>
                    <a:pt x="739276" y="0"/>
                    <a:pt x="952500" y="213224"/>
                    <a:pt x="952500" y="476250"/>
                  </a:cubicBezTo>
                  <a:close/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04E35BB-FB42-4ACF-B151-A9A32EAA94E5}"/>
                </a:ext>
              </a:extLst>
            </p:cNvPr>
            <p:cNvSpPr txBox="1"/>
            <p:nvPr/>
          </p:nvSpPr>
          <p:spPr>
            <a:xfrm>
              <a:off x="5732316" y="5579308"/>
              <a:ext cx="7409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  <a:latin typeface="Arial Black" panose="020B0A04020102020204" pitchFamily="34" charset="0"/>
                </a:rPr>
                <a:t>4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31AFD43-9A71-4549-B44D-1E7027601CF5}"/>
                </a:ext>
              </a:extLst>
            </p:cNvPr>
            <p:cNvGrpSpPr/>
            <p:nvPr/>
          </p:nvGrpSpPr>
          <p:grpSpPr>
            <a:xfrm>
              <a:off x="6778506" y="5446366"/>
              <a:ext cx="6134100" cy="1193880"/>
              <a:chOff x="7832186" y="479365"/>
              <a:chExt cx="6134100" cy="1193880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38F1451-0F60-44B7-89F7-904AB72E4263}"/>
                  </a:ext>
                </a:extLst>
              </p:cNvPr>
              <p:cNvSpPr txBox="1"/>
              <p:nvPr/>
            </p:nvSpPr>
            <p:spPr>
              <a:xfrm>
                <a:off x="7832186" y="479365"/>
                <a:ext cx="61341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accent1"/>
                    </a:solidFill>
                    <a:latin typeface="Segoe UI" panose="020B0502040204020203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10 points </a:t>
                </a:r>
              </a:p>
            </p:txBody>
          </p:sp>
          <p:sp>
            <p:nvSpPr>
              <p:cNvPr id="62" name="Subtitle demo text">
                <a:extLst>
                  <a:ext uri="{FF2B5EF4-FFF2-40B4-BE49-F238E27FC236}">
                    <a16:creationId xmlns:a16="http://schemas.microsoft.com/office/drawing/2014/main" id="{28063BBD-9CD5-4CEE-94C6-88EE530971EC}"/>
                  </a:ext>
                </a:extLst>
              </p:cNvPr>
              <p:cNvSpPr/>
              <p:nvPr/>
            </p:nvSpPr>
            <p:spPr>
              <a:xfrm>
                <a:off x="7856850" y="831989"/>
                <a:ext cx="4581974" cy="8412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9pPr>
              </a:lstStyle>
              <a:p>
                <a:r>
                  <a:rPr lang="en-US" sz="1600" b="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Algorithm is worth 5 points and answering the Algorithm exchange questions is worth 5 points.  </a:t>
                </a:r>
                <a:r>
                  <a:rPr lang="en-US" sz="16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highlight>
                      <a:srgbClr val="FFFF00"/>
                    </a:highlight>
                    <a:latin typeface="Segoe UI" panose="020B0502040204020203" pitchFamily="34" charset="0"/>
                    <a:cs typeface="Segoe UI" panose="020B0502040204020203" pitchFamily="34" charset="0"/>
                  </a:rPr>
                  <a:t>DUE: February 2nd</a:t>
                </a:r>
                <a:endPara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highlight>
                    <a:srgbClr val="FFFF00"/>
                  </a:highligh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65" name="Graphic 64">
            <a:extLst>
              <a:ext uri="{FF2B5EF4-FFF2-40B4-BE49-F238E27FC236}">
                <a16:creationId xmlns:a16="http://schemas.microsoft.com/office/drawing/2014/main" id="{736AFB68-B197-40DD-9A03-D597E11E0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7312" y="1228755"/>
            <a:ext cx="2917134" cy="490314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E94035C-D7D7-46E5-A4CA-C5474BA1E736}"/>
              </a:ext>
            </a:extLst>
          </p:cNvPr>
          <p:cNvGrpSpPr/>
          <p:nvPr/>
        </p:nvGrpSpPr>
        <p:grpSpPr>
          <a:xfrm>
            <a:off x="-4254674" y="5682515"/>
            <a:ext cx="8237108" cy="2163068"/>
            <a:chOff x="-3311698" y="4818872"/>
            <a:chExt cx="8237108" cy="2163068"/>
          </a:xfrm>
        </p:grpSpPr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BA44ADA2-94F2-4FF8-A44B-9DFC60CB2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0444">
              <a:off x="-3311698" y="5931181"/>
              <a:ext cx="8237108" cy="1050759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9FFACF1C-6F8E-4257-80C2-6AB9E6968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56505">
              <a:off x="-947607" y="4818872"/>
              <a:ext cx="2710349" cy="157515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4FCDAA6D-30C6-4F8B-9583-B8760E314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246689">
              <a:off x="1976892" y="5297439"/>
              <a:ext cx="826555" cy="1271623"/>
            </a:xfrm>
            <a:prstGeom prst="rect">
              <a:avLst/>
            </a:prstGeom>
          </p:spPr>
        </p:pic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817CE35-9D19-43CB-9588-45E3708142CF}"/>
              </a:ext>
            </a:extLst>
          </p:cNvPr>
          <p:cNvGrpSpPr/>
          <p:nvPr/>
        </p:nvGrpSpPr>
        <p:grpSpPr>
          <a:xfrm flipH="1">
            <a:off x="0" y="0"/>
            <a:ext cx="1531143" cy="252527"/>
            <a:chOff x="10660856" y="0"/>
            <a:chExt cx="1531143" cy="252527"/>
          </a:xfrm>
          <a:solidFill>
            <a:schemeClr val="accent2"/>
          </a:solidFill>
        </p:grpSpPr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398A78C-FE4D-451D-B4E7-D528B844DCD2}"/>
                </a:ext>
              </a:extLst>
            </p:cNvPr>
            <p:cNvSpPr/>
            <p:nvPr/>
          </p:nvSpPr>
          <p:spPr>
            <a:xfrm>
              <a:off x="10660856" y="0"/>
              <a:ext cx="354944" cy="252527"/>
            </a:xfrm>
            <a:custGeom>
              <a:avLst/>
              <a:gdLst>
                <a:gd name="connsiteX0" fmla="*/ 354944 w 354944"/>
                <a:gd name="connsiteY0" fmla="*/ 0 h 252527"/>
                <a:gd name="connsiteX1" fmla="*/ 135661 w 354944"/>
                <a:gd name="connsiteY1" fmla="*/ 252527 h 252527"/>
                <a:gd name="connsiteX2" fmla="*/ 0 w 354944"/>
                <a:gd name="connsiteY2" fmla="*/ 252527 h 252527"/>
                <a:gd name="connsiteX3" fmla="*/ 219251 w 354944"/>
                <a:gd name="connsiteY3" fmla="*/ 0 h 252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944" h="252527">
                  <a:moveTo>
                    <a:pt x="354944" y="0"/>
                  </a:moveTo>
                  <a:lnTo>
                    <a:pt x="135661" y="252527"/>
                  </a:lnTo>
                  <a:lnTo>
                    <a:pt x="0" y="252527"/>
                  </a:lnTo>
                  <a:lnTo>
                    <a:pt x="219251" y="0"/>
                  </a:lnTo>
                  <a:close/>
                </a:path>
              </a:pathLst>
            </a:custGeom>
            <a:grpFill/>
            <a:ln w="3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1A472F3-E571-4325-995D-BF23B1230966}"/>
                </a:ext>
              </a:extLst>
            </p:cNvPr>
            <p:cNvSpPr/>
            <p:nvPr/>
          </p:nvSpPr>
          <p:spPr>
            <a:xfrm>
              <a:off x="10900181" y="0"/>
              <a:ext cx="505597" cy="252527"/>
            </a:xfrm>
            <a:custGeom>
              <a:avLst/>
              <a:gdLst>
                <a:gd name="connsiteX0" fmla="*/ 505597 w 505597"/>
                <a:gd name="connsiteY0" fmla="*/ 0 h 252527"/>
                <a:gd name="connsiteX1" fmla="*/ 286314 w 505597"/>
                <a:gd name="connsiteY1" fmla="*/ 252527 h 252527"/>
                <a:gd name="connsiteX2" fmla="*/ 0 w 505597"/>
                <a:gd name="connsiteY2" fmla="*/ 252527 h 252527"/>
                <a:gd name="connsiteX3" fmla="*/ 219251 w 505597"/>
                <a:gd name="connsiteY3" fmla="*/ 0 h 252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5597" h="252527">
                  <a:moveTo>
                    <a:pt x="505597" y="0"/>
                  </a:moveTo>
                  <a:lnTo>
                    <a:pt x="286314" y="252527"/>
                  </a:lnTo>
                  <a:lnTo>
                    <a:pt x="0" y="252527"/>
                  </a:lnTo>
                  <a:lnTo>
                    <a:pt x="219251" y="0"/>
                  </a:lnTo>
                  <a:close/>
                </a:path>
              </a:pathLst>
            </a:custGeom>
            <a:grpFill/>
            <a:ln w="3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481D3B2-1E21-4FA3-84DB-B308A5A14E90}"/>
                </a:ext>
              </a:extLst>
            </p:cNvPr>
            <p:cNvSpPr/>
            <p:nvPr/>
          </p:nvSpPr>
          <p:spPr>
            <a:xfrm>
              <a:off x="11302945" y="0"/>
              <a:ext cx="505597" cy="252527"/>
            </a:xfrm>
            <a:custGeom>
              <a:avLst/>
              <a:gdLst>
                <a:gd name="connsiteX0" fmla="*/ 505597 w 505597"/>
                <a:gd name="connsiteY0" fmla="*/ 0 h 252527"/>
                <a:gd name="connsiteX1" fmla="*/ 286314 w 505597"/>
                <a:gd name="connsiteY1" fmla="*/ 252527 h 252527"/>
                <a:gd name="connsiteX2" fmla="*/ 0 w 505597"/>
                <a:gd name="connsiteY2" fmla="*/ 252527 h 252527"/>
                <a:gd name="connsiteX3" fmla="*/ 219251 w 505597"/>
                <a:gd name="connsiteY3" fmla="*/ 0 h 252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5597" h="252527">
                  <a:moveTo>
                    <a:pt x="505597" y="0"/>
                  </a:moveTo>
                  <a:lnTo>
                    <a:pt x="286314" y="252527"/>
                  </a:lnTo>
                  <a:lnTo>
                    <a:pt x="0" y="252527"/>
                  </a:lnTo>
                  <a:lnTo>
                    <a:pt x="219251" y="0"/>
                  </a:lnTo>
                  <a:close/>
                </a:path>
              </a:pathLst>
            </a:custGeom>
            <a:grpFill/>
            <a:ln w="3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9E55134-BD2E-4765-B532-C66F9477EAD0}"/>
                </a:ext>
              </a:extLst>
            </p:cNvPr>
            <p:cNvSpPr/>
            <p:nvPr/>
          </p:nvSpPr>
          <p:spPr>
            <a:xfrm>
              <a:off x="11686530" y="0"/>
              <a:ext cx="505469" cy="252527"/>
            </a:xfrm>
            <a:custGeom>
              <a:avLst/>
              <a:gdLst>
                <a:gd name="connsiteX0" fmla="*/ 505469 w 505469"/>
                <a:gd name="connsiteY0" fmla="*/ 0 h 252527"/>
                <a:gd name="connsiteX1" fmla="*/ 505469 w 505469"/>
                <a:gd name="connsiteY1" fmla="*/ 252527 h 252527"/>
                <a:gd name="connsiteX2" fmla="*/ 0 w 505469"/>
                <a:gd name="connsiteY2" fmla="*/ 252527 h 252527"/>
                <a:gd name="connsiteX3" fmla="*/ 219251 w 505469"/>
                <a:gd name="connsiteY3" fmla="*/ 0 h 252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5469" h="252527">
                  <a:moveTo>
                    <a:pt x="505469" y="0"/>
                  </a:moveTo>
                  <a:lnTo>
                    <a:pt x="505469" y="252527"/>
                  </a:lnTo>
                  <a:lnTo>
                    <a:pt x="0" y="252527"/>
                  </a:lnTo>
                  <a:lnTo>
                    <a:pt x="219251" y="0"/>
                  </a:lnTo>
                  <a:close/>
                </a:path>
              </a:pathLst>
            </a:custGeom>
            <a:grpFill/>
            <a:ln w="3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6636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29000" decel="7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59259E-6 L 0.03034 -0.1666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" y="-83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4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F49294E-EC89-4E0E-85EB-6B486F93C248}"/>
              </a:ext>
            </a:extLst>
          </p:cNvPr>
          <p:cNvGrpSpPr/>
          <p:nvPr/>
        </p:nvGrpSpPr>
        <p:grpSpPr>
          <a:xfrm>
            <a:off x="7501882" y="1021051"/>
            <a:ext cx="4042418" cy="4941599"/>
            <a:chOff x="7501882" y="1021051"/>
            <a:chExt cx="4042418" cy="4941599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E251481E-95B8-43EC-AF0E-E311E069E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01882" y="5757242"/>
              <a:ext cx="4042418" cy="205408"/>
            </a:xfrm>
            <a:prstGeom prst="rect">
              <a:avLst/>
            </a:prstGeom>
          </p:spPr>
        </p:pic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43F84ED4-3441-4D6C-9383-BDC211DC2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61350" y="1021051"/>
              <a:ext cx="3282950" cy="4815898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5F0A08C-4389-4652-A595-5208AA56AFB8}"/>
              </a:ext>
            </a:extLst>
          </p:cNvPr>
          <p:cNvGrpSpPr/>
          <p:nvPr/>
        </p:nvGrpSpPr>
        <p:grpSpPr>
          <a:xfrm>
            <a:off x="7165065" y="2327094"/>
            <a:ext cx="1096285" cy="3309684"/>
            <a:chOff x="7106920" y="2327094"/>
            <a:chExt cx="1096285" cy="3309684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A1A63517-81EF-4707-9B49-B46098A6A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106920" y="5549038"/>
              <a:ext cx="952605" cy="8774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84065CF0-65E1-4995-A4F8-77A79CAD9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250600" y="2327094"/>
              <a:ext cx="952605" cy="3276961"/>
            </a:xfrm>
            <a:prstGeom prst="rect">
              <a:avLst/>
            </a:prstGeom>
          </p:spPr>
        </p:pic>
      </p:grpSp>
      <p:pic>
        <p:nvPicPr>
          <p:cNvPr id="19" name="Graphic 18">
            <a:extLst>
              <a:ext uri="{FF2B5EF4-FFF2-40B4-BE49-F238E27FC236}">
                <a16:creationId xmlns:a16="http://schemas.microsoft.com/office/drawing/2014/main" id="{DDB86FF3-8EC3-4AB4-B93E-9F2EAB4001B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>
            <a:off x="10952324" y="-257854"/>
            <a:ext cx="1587602" cy="166693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E76EB56-9DF6-4BED-BE5A-3F090E2CB368}"/>
              </a:ext>
            </a:extLst>
          </p:cNvPr>
          <p:cNvGrpSpPr/>
          <p:nvPr/>
        </p:nvGrpSpPr>
        <p:grpSpPr>
          <a:xfrm>
            <a:off x="592153" y="525993"/>
            <a:ext cx="7124066" cy="6460832"/>
            <a:chOff x="592153" y="525993"/>
            <a:chExt cx="7124066" cy="646083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2397747-EB24-486D-AA6A-A25C4307C521}"/>
                </a:ext>
              </a:extLst>
            </p:cNvPr>
            <p:cNvGrpSpPr/>
            <p:nvPr/>
          </p:nvGrpSpPr>
          <p:grpSpPr>
            <a:xfrm>
              <a:off x="592153" y="525993"/>
              <a:ext cx="7124066" cy="6460832"/>
              <a:chOff x="688329" y="-505055"/>
              <a:chExt cx="7124066" cy="6460832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01476B-1FDE-4E4E-AD42-2F973ABD0352}"/>
                  </a:ext>
                </a:extLst>
              </p:cNvPr>
              <p:cNvSpPr txBox="1"/>
              <p:nvPr/>
            </p:nvSpPr>
            <p:spPr>
              <a:xfrm>
                <a:off x="688329" y="-505055"/>
                <a:ext cx="712406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b="0" i="0" dirty="0">
                    <a:solidFill>
                      <a:schemeClr val="accent2"/>
                    </a:solidFill>
                    <a:effectLst/>
                    <a:latin typeface="Arial Black" panose="020B0A04020102020204" pitchFamily="34" charset="0"/>
                  </a:rPr>
                  <a:t>Activity Algorithm </a:t>
                </a:r>
                <a:r>
                  <a:rPr lang="en-US" sz="4800" b="0" i="0" dirty="0">
                    <a:solidFill>
                      <a:schemeClr val="accent2"/>
                    </a:solidFill>
                    <a:effectLst/>
                    <a:latin typeface="Arial Black" panose="020B0A04020102020204" pitchFamily="34" charset="0"/>
                    <a:sym typeface="Wingdings" panose="05000000000000000000" pitchFamily="2" charset="2"/>
                  </a:rPr>
                  <a:t></a:t>
                </a:r>
                <a:endParaRPr lang="en-US" sz="4800" dirty="0">
                  <a:solidFill>
                    <a:schemeClr val="accent2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3" name="Subtitle demo text">
                <a:extLst>
                  <a:ext uri="{FF2B5EF4-FFF2-40B4-BE49-F238E27FC236}">
                    <a16:creationId xmlns:a16="http://schemas.microsoft.com/office/drawing/2014/main" id="{66772FFC-FD6E-4677-8A99-360C8DF85274}"/>
                  </a:ext>
                </a:extLst>
              </p:cNvPr>
              <p:cNvSpPr/>
              <p:nvPr/>
            </p:nvSpPr>
            <p:spPr>
              <a:xfrm>
                <a:off x="2679267" y="497873"/>
                <a:ext cx="4581974" cy="54579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b="0" i="0" dirty="0">
                    <a:solidFill>
                      <a:schemeClr val="bg2">
                        <a:lumMod val="90000"/>
                      </a:schemeClr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Step 1: Get into groups of 2-4 people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b="0" i="0" dirty="0">
                  <a:solidFill>
                    <a:schemeClr val="bg2">
                      <a:lumMod val="90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b="0" i="0" dirty="0">
                    <a:solidFill>
                      <a:schemeClr val="bg2">
                        <a:lumMod val="90000"/>
                      </a:schemeClr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Step 2: Get familiar with the “Deck of Cards” website. </a:t>
                </a:r>
                <a:r>
                  <a:rPr lang="en-US" sz="2400" b="0" i="0" u="sng" dirty="0">
                    <a:effectLst/>
                    <a:latin typeface="Lato Extended"/>
                    <a:hlinkClick r:id="rId13"/>
                  </a:rPr>
                  <a:t>https://deck.of.cards/</a:t>
                </a:r>
                <a:endParaRPr lang="en-US" sz="2400" b="0" i="0" u="sng" dirty="0">
                  <a:effectLst/>
                  <a:latin typeface="Lato Extended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b="0" dirty="0">
                  <a:solidFill>
                    <a:schemeClr val="bg2">
                      <a:lumMod val="9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b="0" dirty="0">
                    <a:solidFill>
                      <a:schemeClr val="bg2">
                        <a:lumMod val="9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Step 3: Write an algorithm to sort 10 cards.  (Get rid of any jokers and pick another card)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b="0" dirty="0">
                  <a:solidFill>
                    <a:schemeClr val="bg2">
                      <a:lumMod val="9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b="0" dirty="0">
                    <a:solidFill>
                      <a:schemeClr val="bg2">
                        <a:lumMod val="9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Step 4: Pair up with another group and “run” each others' algorithms (1 group goes and then switch)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b="0" dirty="0">
                  <a:solidFill>
                    <a:schemeClr val="bg2">
                      <a:lumMod val="9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b="0" dirty="0">
                    <a:solidFill>
                      <a:schemeClr val="bg2">
                        <a:lumMod val="9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Write 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b="0" dirty="0">
                  <a:solidFill>
                    <a:schemeClr val="bg2">
                      <a:lumMod val="9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b="0" dirty="0">
                    <a:solidFill>
                      <a:schemeClr val="bg2">
                        <a:lumMod val="9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One person in the group submit (upload) the write up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b="0" dirty="0">
                  <a:solidFill>
                    <a:schemeClr val="bg2">
                      <a:lumMod val="9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FFC6A81-A8FF-4102-8720-3651CDA59EAB}"/>
                </a:ext>
              </a:extLst>
            </p:cNvPr>
            <p:cNvCxnSpPr>
              <a:cxnSpLocks/>
            </p:cNvCxnSpPr>
            <p:nvPr/>
          </p:nvCxnSpPr>
          <p:spPr>
            <a:xfrm>
              <a:off x="845328" y="1394987"/>
              <a:ext cx="1181100" cy="0"/>
            </a:xfrm>
            <a:prstGeom prst="line">
              <a:avLst/>
            </a:prstGeom>
            <a:noFill/>
            <a:ln w="381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723239A-23A4-4C0A-969F-F120A376A8B8}"/>
              </a:ext>
            </a:extLst>
          </p:cNvPr>
          <p:cNvGrpSpPr/>
          <p:nvPr/>
        </p:nvGrpSpPr>
        <p:grpSpPr>
          <a:xfrm flipH="1">
            <a:off x="-643734" y="5281896"/>
            <a:ext cx="2582868" cy="2223427"/>
            <a:chOff x="10310686" y="5281896"/>
            <a:chExt cx="2582868" cy="222342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FDC2008-6D07-45C5-920C-99D1FECB2F6B}"/>
                </a:ext>
              </a:extLst>
            </p:cNvPr>
            <p:cNvSpPr/>
            <p:nvPr/>
          </p:nvSpPr>
          <p:spPr>
            <a:xfrm rot="18900000">
              <a:off x="10310686" y="6214731"/>
              <a:ext cx="1290592" cy="1290592"/>
            </a:xfrm>
            <a:custGeom>
              <a:avLst/>
              <a:gdLst>
                <a:gd name="connsiteX0" fmla="*/ 0 w 1290592"/>
                <a:gd name="connsiteY0" fmla="*/ 0 h 1290592"/>
                <a:gd name="connsiteX1" fmla="*/ 1290593 w 1290592"/>
                <a:gd name="connsiteY1" fmla="*/ 0 h 1290592"/>
                <a:gd name="connsiteX2" fmla="*/ 1290593 w 1290592"/>
                <a:gd name="connsiteY2" fmla="*/ 1290593 h 1290592"/>
                <a:gd name="connsiteX3" fmla="*/ 0 w 1290592"/>
                <a:gd name="connsiteY3" fmla="*/ 1290593 h 1290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0592" h="1290592">
                  <a:moveTo>
                    <a:pt x="0" y="0"/>
                  </a:moveTo>
                  <a:lnTo>
                    <a:pt x="1290593" y="0"/>
                  </a:lnTo>
                  <a:lnTo>
                    <a:pt x="1290593" y="1290593"/>
                  </a:lnTo>
                  <a:lnTo>
                    <a:pt x="0" y="1290593"/>
                  </a:lnTo>
                  <a:close/>
                </a:path>
              </a:pathLst>
            </a:custGeom>
            <a:noFill/>
            <a:ln w="155227" cap="flat">
              <a:solidFill>
                <a:srgbClr val="F2B65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C042C90-2E2B-4433-AC5F-1F41869147E3}"/>
                </a:ext>
              </a:extLst>
            </p:cNvPr>
            <p:cNvSpPr/>
            <p:nvPr/>
          </p:nvSpPr>
          <p:spPr>
            <a:xfrm rot="18900000">
              <a:off x="11617985" y="6344616"/>
              <a:ext cx="1030835" cy="1030835"/>
            </a:xfrm>
            <a:custGeom>
              <a:avLst/>
              <a:gdLst>
                <a:gd name="connsiteX0" fmla="*/ 0 w 1030835"/>
                <a:gd name="connsiteY0" fmla="*/ 0 h 1030835"/>
                <a:gd name="connsiteX1" fmla="*/ 1030835 w 1030835"/>
                <a:gd name="connsiteY1" fmla="*/ 0 h 1030835"/>
                <a:gd name="connsiteX2" fmla="*/ 1030835 w 1030835"/>
                <a:gd name="connsiteY2" fmla="*/ 1030835 h 1030835"/>
                <a:gd name="connsiteX3" fmla="*/ 0 w 1030835"/>
                <a:gd name="connsiteY3" fmla="*/ 1030835 h 1030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0835" h="1030835">
                  <a:moveTo>
                    <a:pt x="0" y="0"/>
                  </a:moveTo>
                  <a:lnTo>
                    <a:pt x="1030835" y="0"/>
                  </a:lnTo>
                  <a:lnTo>
                    <a:pt x="1030835" y="1030835"/>
                  </a:lnTo>
                  <a:lnTo>
                    <a:pt x="0" y="1030835"/>
                  </a:lnTo>
                  <a:close/>
                </a:path>
              </a:pathLst>
            </a:custGeom>
            <a:noFill/>
            <a:ln w="41394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0C46BFA-8306-4324-BB7E-70B12BF0DF62}"/>
                </a:ext>
              </a:extLst>
            </p:cNvPr>
            <p:cNvSpPr/>
            <p:nvPr/>
          </p:nvSpPr>
          <p:spPr>
            <a:xfrm rot="18900000">
              <a:off x="11974911" y="5281896"/>
              <a:ext cx="918643" cy="918643"/>
            </a:xfrm>
            <a:custGeom>
              <a:avLst/>
              <a:gdLst>
                <a:gd name="connsiteX0" fmla="*/ 0 w 918643"/>
                <a:gd name="connsiteY0" fmla="*/ 0 h 918643"/>
                <a:gd name="connsiteX1" fmla="*/ 918644 w 918643"/>
                <a:gd name="connsiteY1" fmla="*/ 0 h 918643"/>
                <a:gd name="connsiteX2" fmla="*/ 918644 w 918643"/>
                <a:gd name="connsiteY2" fmla="*/ 918644 h 918643"/>
                <a:gd name="connsiteX3" fmla="*/ 0 w 918643"/>
                <a:gd name="connsiteY3" fmla="*/ 918644 h 918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8643" h="918643">
                  <a:moveTo>
                    <a:pt x="0" y="0"/>
                  </a:moveTo>
                  <a:lnTo>
                    <a:pt x="918644" y="0"/>
                  </a:lnTo>
                  <a:lnTo>
                    <a:pt x="918644" y="918644"/>
                  </a:lnTo>
                  <a:lnTo>
                    <a:pt x="0" y="918644"/>
                  </a:lnTo>
                  <a:close/>
                </a:path>
              </a:pathLst>
            </a:custGeom>
            <a:noFill/>
            <a:ln w="41394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F175403-5B2B-41D7-BA5E-74D57A46B7FC}"/>
                </a:ext>
              </a:extLst>
            </p:cNvPr>
            <p:cNvSpPr/>
            <p:nvPr/>
          </p:nvSpPr>
          <p:spPr>
            <a:xfrm>
              <a:off x="11858448" y="5825027"/>
              <a:ext cx="179518" cy="179518"/>
            </a:xfrm>
            <a:custGeom>
              <a:avLst/>
              <a:gdLst>
                <a:gd name="connsiteX0" fmla="*/ 129024 w 179518"/>
                <a:gd name="connsiteY0" fmla="*/ 89759 h 179518"/>
                <a:gd name="connsiteX1" fmla="*/ 176173 w 179518"/>
                <a:gd name="connsiteY1" fmla="*/ 136908 h 179518"/>
                <a:gd name="connsiteX2" fmla="*/ 176173 w 179518"/>
                <a:gd name="connsiteY2" fmla="*/ 153040 h 179518"/>
                <a:gd name="connsiteX3" fmla="*/ 153040 w 179518"/>
                <a:gd name="connsiteY3" fmla="*/ 176173 h 179518"/>
                <a:gd name="connsiteX4" fmla="*/ 136908 w 179518"/>
                <a:gd name="connsiteY4" fmla="*/ 176173 h 179518"/>
                <a:gd name="connsiteX5" fmla="*/ 89759 w 179518"/>
                <a:gd name="connsiteY5" fmla="*/ 129024 h 179518"/>
                <a:gd name="connsiteX6" fmla="*/ 42610 w 179518"/>
                <a:gd name="connsiteY6" fmla="*/ 176173 h 179518"/>
                <a:gd name="connsiteX7" fmla="*/ 26479 w 179518"/>
                <a:gd name="connsiteY7" fmla="*/ 176173 h 179518"/>
                <a:gd name="connsiteX8" fmla="*/ 3346 w 179518"/>
                <a:gd name="connsiteY8" fmla="*/ 153040 h 179518"/>
                <a:gd name="connsiteX9" fmla="*/ 3346 w 179518"/>
                <a:gd name="connsiteY9" fmla="*/ 136908 h 179518"/>
                <a:gd name="connsiteX10" fmla="*/ 50495 w 179518"/>
                <a:gd name="connsiteY10" fmla="*/ 89759 h 179518"/>
                <a:gd name="connsiteX11" fmla="*/ 3346 w 179518"/>
                <a:gd name="connsiteY11" fmla="*/ 42610 h 179518"/>
                <a:gd name="connsiteX12" fmla="*/ 3346 w 179518"/>
                <a:gd name="connsiteY12" fmla="*/ 26479 h 179518"/>
                <a:gd name="connsiteX13" fmla="*/ 26479 w 179518"/>
                <a:gd name="connsiteY13" fmla="*/ 3346 h 179518"/>
                <a:gd name="connsiteX14" fmla="*/ 42610 w 179518"/>
                <a:gd name="connsiteY14" fmla="*/ 3346 h 179518"/>
                <a:gd name="connsiteX15" fmla="*/ 89759 w 179518"/>
                <a:gd name="connsiteY15" fmla="*/ 50494 h 179518"/>
                <a:gd name="connsiteX16" fmla="*/ 136908 w 179518"/>
                <a:gd name="connsiteY16" fmla="*/ 3346 h 179518"/>
                <a:gd name="connsiteX17" fmla="*/ 153040 w 179518"/>
                <a:gd name="connsiteY17" fmla="*/ 3346 h 179518"/>
                <a:gd name="connsiteX18" fmla="*/ 176173 w 179518"/>
                <a:gd name="connsiteY18" fmla="*/ 26479 h 179518"/>
                <a:gd name="connsiteX19" fmla="*/ 176173 w 179518"/>
                <a:gd name="connsiteY19" fmla="*/ 42610 h 179518"/>
                <a:gd name="connsiteX20" fmla="*/ 129024 w 179518"/>
                <a:gd name="connsiteY20" fmla="*/ 89759 h 17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9518" h="179518">
                  <a:moveTo>
                    <a:pt x="129024" y="89759"/>
                  </a:moveTo>
                  <a:lnTo>
                    <a:pt x="176173" y="136908"/>
                  </a:lnTo>
                  <a:cubicBezTo>
                    <a:pt x="180634" y="141369"/>
                    <a:pt x="180634" y="148579"/>
                    <a:pt x="176173" y="153040"/>
                  </a:cubicBezTo>
                  <a:lnTo>
                    <a:pt x="153040" y="176173"/>
                  </a:lnTo>
                  <a:cubicBezTo>
                    <a:pt x="148579" y="180634"/>
                    <a:pt x="141369" y="180634"/>
                    <a:pt x="136908" y="176173"/>
                  </a:cubicBezTo>
                  <a:lnTo>
                    <a:pt x="89759" y="129024"/>
                  </a:lnTo>
                  <a:lnTo>
                    <a:pt x="42610" y="176173"/>
                  </a:lnTo>
                  <a:cubicBezTo>
                    <a:pt x="38150" y="180634"/>
                    <a:pt x="30940" y="180634"/>
                    <a:pt x="26479" y="176173"/>
                  </a:cubicBezTo>
                  <a:lnTo>
                    <a:pt x="3346" y="153040"/>
                  </a:lnTo>
                  <a:cubicBezTo>
                    <a:pt x="-1115" y="148579"/>
                    <a:pt x="-1115" y="141369"/>
                    <a:pt x="3346" y="136908"/>
                  </a:cubicBezTo>
                  <a:lnTo>
                    <a:pt x="50495" y="89759"/>
                  </a:lnTo>
                  <a:lnTo>
                    <a:pt x="3346" y="42610"/>
                  </a:lnTo>
                  <a:cubicBezTo>
                    <a:pt x="-1115" y="38150"/>
                    <a:pt x="-1115" y="30940"/>
                    <a:pt x="3346" y="26479"/>
                  </a:cubicBezTo>
                  <a:lnTo>
                    <a:pt x="26479" y="3346"/>
                  </a:lnTo>
                  <a:cubicBezTo>
                    <a:pt x="30940" y="-1115"/>
                    <a:pt x="38150" y="-1115"/>
                    <a:pt x="42610" y="3346"/>
                  </a:cubicBezTo>
                  <a:lnTo>
                    <a:pt x="89759" y="50494"/>
                  </a:lnTo>
                  <a:lnTo>
                    <a:pt x="136908" y="3346"/>
                  </a:lnTo>
                  <a:cubicBezTo>
                    <a:pt x="141369" y="-1115"/>
                    <a:pt x="148579" y="-1115"/>
                    <a:pt x="153040" y="3346"/>
                  </a:cubicBezTo>
                  <a:lnTo>
                    <a:pt x="176173" y="26479"/>
                  </a:lnTo>
                  <a:cubicBezTo>
                    <a:pt x="180634" y="30940"/>
                    <a:pt x="180634" y="38150"/>
                    <a:pt x="176173" y="42610"/>
                  </a:cubicBezTo>
                  <a:lnTo>
                    <a:pt x="129024" y="89759"/>
                  </a:lnTo>
                  <a:close/>
                </a:path>
              </a:pathLst>
            </a:custGeom>
            <a:solidFill>
              <a:schemeClr val="accent2"/>
            </a:solidFill>
            <a:ln w="51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8B89F18-D8E2-4940-955E-718D4E7A201D}"/>
              </a:ext>
            </a:extLst>
          </p:cNvPr>
          <p:cNvGrpSpPr/>
          <p:nvPr/>
        </p:nvGrpSpPr>
        <p:grpSpPr>
          <a:xfrm flipH="1">
            <a:off x="0" y="0"/>
            <a:ext cx="1531143" cy="252527"/>
            <a:chOff x="10660856" y="0"/>
            <a:chExt cx="1531143" cy="252527"/>
          </a:xfrm>
          <a:solidFill>
            <a:schemeClr val="accent2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158222-F64F-4BA8-A848-B840C4A20303}"/>
                </a:ext>
              </a:extLst>
            </p:cNvPr>
            <p:cNvSpPr/>
            <p:nvPr/>
          </p:nvSpPr>
          <p:spPr>
            <a:xfrm>
              <a:off x="10660856" y="0"/>
              <a:ext cx="354944" cy="252527"/>
            </a:xfrm>
            <a:custGeom>
              <a:avLst/>
              <a:gdLst>
                <a:gd name="connsiteX0" fmla="*/ 354944 w 354944"/>
                <a:gd name="connsiteY0" fmla="*/ 0 h 252527"/>
                <a:gd name="connsiteX1" fmla="*/ 135661 w 354944"/>
                <a:gd name="connsiteY1" fmla="*/ 252527 h 252527"/>
                <a:gd name="connsiteX2" fmla="*/ 0 w 354944"/>
                <a:gd name="connsiteY2" fmla="*/ 252527 h 252527"/>
                <a:gd name="connsiteX3" fmla="*/ 219251 w 354944"/>
                <a:gd name="connsiteY3" fmla="*/ 0 h 252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944" h="252527">
                  <a:moveTo>
                    <a:pt x="354944" y="0"/>
                  </a:moveTo>
                  <a:lnTo>
                    <a:pt x="135661" y="252527"/>
                  </a:lnTo>
                  <a:lnTo>
                    <a:pt x="0" y="252527"/>
                  </a:lnTo>
                  <a:lnTo>
                    <a:pt x="219251" y="0"/>
                  </a:lnTo>
                  <a:close/>
                </a:path>
              </a:pathLst>
            </a:custGeom>
            <a:grpFill/>
            <a:ln w="3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FC55D9C-4FE5-4951-99C1-E5EC3772F537}"/>
                </a:ext>
              </a:extLst>
            </p:cNvPr>
            <p:cNvSpPr/>
            <p:nvPr/>
          </p:nvSpPr>
          <p:spPr>
            <a:xfrm>
              <a:off x="10900181" y="0"/>
              <a:ext cx="505597" cy="252527"/>
            </a:xfrm>
            <a:custGeom>
              <a:avLst/>
              <a:gdLst>
                <a:gd name="connsiteX0" fmla="*/ 505597 w 505597"/>
                <a:gd name="connsiteY0" fmla="*/ 0 h 252527"/>
                <a:gd name="connsiteX1" fmla="*/ 286314 w 505597"/>
                <a:gd name="connsiteY1" fmla="*/ 252527 h 252527"/>
                <a:gd name="connsiteX2" fmla="*/ 0 w 505597"/>
                <a:gd name="connsiteY2" fmla="*/ 252527 h 252527"/>
                <a:gd name="connsiteX3" fmla="*/ 219251 w 505597"/>
                <a:gd name="connsiteY3" fmla="*/ 0 h 252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5597" h="252527">
                  <a:moveTo>
                    <a:pt x="505597" y="0"/>
                  </a:moveTo>
                  <a:lnTo>
                    <a:pt x="286314" y="252527"/>
                  </a:lnTo>
                  <a:lnTo>
                    <a:pt x="0" y="252527"/>
                  </a:lnTo>
                  <a:lnTo>
                    <a:pt x="219251" y="0"/>
                  </a:lnTo>
                  <a:close/>
                </a:path>
              </a:pathLst>
            </a:custGeom>
            <a:grpFill/>
            <a:ln w="3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38E3604-B3CD-46DE-B928-C2809A97C99D}"/>
                </a:ext>
              </a:extLst>
            </p:cNvPr>
            <p:cNvSpPr/>
            <p:nvPr/>
          </p:nvSpPr>
          <p:spPr>
            <a:xfrm>
              <a:off x="11302945" y="0"/>
              <a:ext cx="505597" cy="252527"/>
            </a:xfrm>
            <a:custGeom>
              <a:avLst/>
              <a:gdLst>
                <a:gd name="connsiteX0" fmla="*/ 505597 w 505597"/>
                <a:gd name="connsiteY0" fmla="*/ 0 h 252527"/>
                <a:gd name="connsiteX1" fmla="*/ 286314 w 505597"/>
                <a:gd name="connsiteY1" fmla="*/ 252527 h 252527"/>
                <a:gd name="connsiteX2" fmla="*/ 0 w 505597"/>
                <a:gd name="connsiteY2" fmla="*/ 252527 h 252527"/>
                <a:gd name="connsiteX3" fmla="*/ 219251 w 505597"/>
                <a:gd name="connsiteY3" fmla="*/ 0 h 252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5597" h="252527">
                  <a:moveTo>
                    <a:pt x="505597" y="0"/>
                  </a:moveTo>
                  <a:lnTo>
                    <a:pt x="286314" y="252527"/>
                  </a:lnTo>
                  <a:lnTo>
                    <a:pt x="0" y="252527"/>
                  </a:lnTo>
                  <a:lnTo>
                    <a:pt x="219251" y="0"/>
                  </a:lnTo>
                  <a:close/>
                </a:path>
              </a:pathLst>
            </a:custGeom>
            <a:grpFill/>
            <a:ln w="3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6A19789-6DA7-48E6-9080-E0AA944CF2F7}"/>
                </a:ext>
              </a:extLst>
            </p:cNvPr>
            <p:cNvSpPr/>
            <p:nvPr/>
          </p:nvSpPr>
          <p:spPr>
            <a:xfrm>
              <a:off x="11686530" y="0"/>
              <a:ext cx="505469" cy="252527"/>
            </a:xfrm>
            <a:custGeom>
              <a:avLst/>
              <a:gdLst>
                <a:gd name="connsiteX0" fmla="*/ 505469 w 505469"/>
                <a:gd name="connsiteY0" fmla="*/ 0 h 252527"/>
                <a:gd name="connsiteX1" fmla="*/ 505469 w 505469"/>
                <a:gd name="connsiteY1" fmla="*/ 252527 h 252527"/>
                <a:gd name="connsiteX2" fmla="*/ 0 w 505469"/>
                <a:gd name="connsiteY2" fmla="*/ 252527 h 252527"/>
                <a:gd name="connsiteX3" fmla="*/ 219251 w 505469"/>
                <a:gd name="connsiteY3" fmla="*/ 0 h 252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5469" h="252527">
                  <a:moveTo>
                    <a:pt x="505469" y="0"/>
                  </a:moveTo>
                  <a:lnTo>
                    <a:pt x="505469" y="252527"/>
                  </a:lnTo>
                  <a:lnTo>
                    <a:pt x="0" y="252527"/>
                  </a:lnTo>
                  <a:lnTo>
                    <a:pt x="219251" y="0"/>
                  </a:lnTo>
                  <a:close/>
                </a:path>
              </a:pathLst>
            </a:custGeom>
            <a:grpFill/>
            <a:ln w="3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4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7">
            <a:extLst>
              <a:ext uri="{FF2B5EF4-FFF2-40B4-BE49-F238E27FC236}">
                <a16:creationId xmlns:a16="http://schemas.microsoft.com/office/drawing/2014/main" id="{F5A6BDC7-521D-4961-9B15-3F57CB2805E8}"/>
              </a:ext>
            </a:extLst>
          </p:cNvPr>
          <p:cNvSpPr/>
          <p:nvPr/>
        </p:nvSpPr>
        <p:spPr>
          <a:xfrm>
            <a:off x="-1" y="0"/>
            <a:ext cx="11381297" cy="6858000"/>
          </a:xfrm>
          <a:custGeom>
            <a:avLst/>
            <a:gdLst>
              <a:gd name="connsiteX0" fmla="*/ 0 w 4876800"/>
              <a:gd name="connsiteY0" fmla="*/ 0 h 6858000"/>
              <a:gd name="connsiteX1" fmla="*/ 4876800 w 4876800"/>
              <a:gd name="connsiteY1" fmla="*/ 0 h 6858000"/>
              <a:gd name="connsiteX2" fmla="*/ 4876800 w 4876800"/>
              <a:gd name="connsiteY2" fmla="*/ 6858000 h 6858000"/>
              <a:gd name="connsiteX3" fmla="*/ 0 w 48768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6858000">
                <a:moveTo>
                  <a:pt x="0" y="0"/>
                </a:moveTo>
                <a:lnTo>
                  <a:pt x="4876800" y="0"/>
                </a:lnTo>
                <a:lnTo>
                  <a:pt x="48768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Graphic 7">
            <a:extLst>
              <a:ext uri="{FF2B5EF4-FFF2-40B4-BE49-F238E27FC236}">
                <a16:creationId xmlns:a16="http://schemas.microsoft.com/office/drawing/2014/main" id="{A4BB99E3-6137-45B8-818B-B7C2F93084E3}"/>
              </a:ext>
            </a:extLst>
          </p:cNvPr>
          <p:cNvSpPr/>
          <p:nvPr/>
        </p:nvSpPr>
        <p:spPr>
          <a:xfrm>
            <a:off x="11821871" y="-85726"/>
            <a:ext cx="405251" cy="7033467"/>
          </a:xfrm>
          <a:custGeom>
            <a:avLst/>
            <a:gdLst>
              <a:gd name="connsiteX0" fmla="*/ 0 w 4876800"/>
              <a:gd name="connsiteY0" fmla="*/ 0 h 6858000"/>
              <a:gd name="connsiteX1" fmla="*/ 4876800 w 4876800"/>
              <a:gd name="connsiteY1" fmla="*/ 0 h 6858000"/>
              <a:gd name="connsiteX2" fmla="*/ 4876800 w 4876800"/>
              <a:gd name="connsiteY2" fmla="*/ 6858000 h 6858000"/>
              <a:gd name="connsiteX3" fmla="*/ 0 w 48768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6858000">
                <a:moveTo>
                  <a:pt x="0" y="0"/>
                </a:moveTo>
                <a:lnTo>
                  <a:pt x="4876800" y="0"/>
                </a:lnTo>
                <a:lnTo>
                  <a:pt x="48768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800" dirty="0"/>
          </a:p>
        </p:txBody>
      </p:sp>
      <p:sp>
        <p:nvSpPr>
          <p:cNvPr id="63" name="Graphic 7">
            <a:extLst>
              <a:ext uri="{FF2B5EF4-FFF2-40B4-BE49-F238E27FC236}">
                <a16:creationId xmlns:a16="http://schemas.microsoft.com/office/drawing/2014/main" id="{C7AF7E1E-D147-4528-87F7-865AABF78BA0}"/>
              </a:ext>
            </a:extLst>
          </p:cNvPr>
          <p:cNvSpPr/>
          <p:nvPr/>
        </p:nvSpPr>
        <p:spPr>
          <a:xfrm>
            <a:off x="11523836" y="0"/>
            <a:ext cx="155496" cy="6858000"/>
          </a:xfrm>
          <a:custGeom>
            <a:avLst/>
            <a:gdLst>
              <a:gd name="connsiteX0" fmla="*/ 0 w 4876800"/>
              <a:gd name="connsiteY0" fmla="*/ 0 h 6858000"/>
              <a:gd name="connsiteX1" fmla="*/ 4876800 w 4876800"/>
              <a:gd name="connsiteY1" fmla="*/ 0 h 6858000"/>
              <a:gd name="connsiteX2" fmla="*/ 4876800 w 4876800"/>
              <a:gd name="connsiteY2" fmla="*/ 6858000 h 6858000"/>
              <a:gd name="connsiteX3" fmla="*/ 0 w 48768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6858000">
                <a:moveTo>
                  <a:pt x="0" y="0"/>
                </a:moveTo>
                <a:lnTo>
                  <a:pt x="4876800" y="0"/>
                </a:lnTo>
                <a:lnTo>
                  <a:pt x="48768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E94035C-D7D7-46E5-A4CA-C5474BA1E736}"/>
              </a:ext>
            </a:extLst>
          </p:cNvPr>
          <p:cNvGrpSpPr/>
          <p:nvPr/>
        </p:nvGrpSpPr>
        <p:grpSpPr>
          <a:xfrm>
            <a:off x="5346526" y="7076369"/>
            <a:ext cx="8237108" cy="2163068"/>
            <a:chOff x="-3311698" y="4818872"/>
            <a:chExt cx="8237108" cy="2163068"/>
          </a:xfrm>
        </p:grpSpPr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BA44ADA2-94F2-4FF8-A44B-9DFC60CB2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0444">
              <a:off x="-3311698" y="5931181"/>
              <a:ext cx="8237108" cy="1050759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9FFACF1C-6F8E-4257-80C2-6AB9E6968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56505">
              <a:off x="-947607" y="4818872"/>
              <a:ext cx="2710349" cy="157515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4FCDAA6D-30C6-4F8B-9583-B8760E314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246689">
              <a:off x="1976892" y="5297439"/>
              <a:ext cx="826555" cy="1271623"/>
            </a:xfrm>
            <a:prstGeom prst="rect">
              <a:avLst/>
            </a:prstGeom>
          </p:spPr>
        </p:pic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817CE35-9D19-43CB-9588-45E3708142CF}"/>
              </a:ext>
            </a:extLst>
          </p:cNvPr>
          <p:cNvGrpSpPr/>
          <p:nvPr/>
        </p:nvGrpSpPr>
        <p:grpSpPr>
          <a:xfrm flipH="1">
            <a:off x="0" y="0"/>
            <a:ext cx="1531143" cy="252527"/>
            <a:chOff x="10660856" y="0"/>
            <a:chExt cx="1531143" cy="252527"/>
          </a:xfrm>
          <a:solidFill>
            <a:schemeClr val="accent2"/>
          </a:solidFill>
        </p:grpSpPr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398A78C-FE4D-451D-B4E7-D528B844DCD2}"/>
                </a:ext>
              </a:extLst>
            </p:cNvPr>
            <p:cNvSpPr/>
            <p:nvPr/>
          </p:nvSpPr>
          <p:spPr>
            <a:xfrm>
              <a:off x="10660856" y="0"/>
              <a:ext cx="354944" cy="252527"/>
            </a:xfrm>
            <a:custGeom>
              <a:avLst/>
              <a:gdLst>
                <a:gd name="connsiteX0" fmla="*/ 354944 w 354944"/>
                <a:gd name="connsiteY0" fmla="*/ 0 h 252527"/>
                <a:gd name="connsiteX1" fmla="*/ 135661 w 354944"/>
                <a:gd name="connsiteY1" fmla="*/ 252527 h 252527"/>
                <a:gd name="connsiteX2" fmla="*/ 0 w 354944"/>
                <a:gd name="connsiteY2" fmla="*/ 252527 h 252527"/>
                <a:gd name="connsiteX3" fmla="*/ 219251 w 354944"/>
                <a:gd name="connsiteY3" fmla="*/ 0 h 252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944" h="252527">
                  <a:moveTo>
                    <a:pt x="354944" y="0"/>
                  </a:moveTo>
                  <a:lnTo>
                    <a:pt x="135661" y="252527"/>
                  </a:lnTo>
                  <a:lnTo>
                    <a:pt x="0" y="252527"/>
                  </a:lnTo>
                  <a:lnTo>
                    <a:pt x="219251" y="0"/>
                  </a:lnTo>
                  <a:close/>
                </a:path>
              </a:pathLst>
            </a:custGeom>
            <a:grpFill/>
            <a:ln w="3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1A472F3-E571-4325-995D-BF23B1230966}"/>
                </a:ext>
              </a:extLst>
            </p:cNvPr>
            <p:cNvSpPr/>
            <p:nvPr/>
          </p:nvSpPr>
          <p:spPr>
            <a:xfrm>
              <a:off x="10900181" y="0"/>
              <a:ext cx="505597" cy="252527"/>
            </a:xfrm>
            <a:custGeom>
              <a:avLst/>
              <a:gdLst>
                <a:gd name="connsiteX0" fmla="*/ 505597 w 505597"/>
                <a:gd name="connsiteY0" fmla="*/ 0 h 252527"/>
                <a:gd name="connsiteX1" fmla="*/ 286314 w 505597"/>
                <a:gd name="connsiteY1" fmla="*/ 252527 h 252527"/>
                <a:gd name="connsiteX2" fmla="*/ 0 w 505597"/>
                <a:gd name="connsiteY2" fmla="*/ 252527 h 252527"/>
                <a:gd name="connsiteX3" fmla="*/ 219251 w 505597"/>
                <a:gd name="connsiteY3" fmla="*/ 0 h 252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5597" h="252527">
                  <a:moveTo>
                    <a:pt x="505597" y="0"/>
                  </a:moveTo>
                  <a:lnTo>
                    <a:pt x="286314" y="252527"/>
                  </a:lnTo>
                  <a:lnTo>
                    <a:pt x="0" y="252527"/>
                  </a:lnTo>
                  <a:lnTo>
                    <a:pt x="219251" y="0"/>
                  </a:lnTo>
                  <a:close/>
                </a:path>
              </a:pathLst>
            </a:custGeom>
            <a:grpFill/>
            <a:ln w="3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481D3B2-1E21-4FA3-84DB-B308A5A14E90}"/>
                </a:ext>
              </a:extLst>
            </p:cNvPr>
            <p:cNvSpPr/>
            <p:nvPr/>
          </p:nvSpPr>
          <p:spPr>
            <a:xfrm>
              <a:off x="11302945" y="0"/>
              <a:ext cx="505597" cy="252527"/>
            </a:xfrm>
            <a:custGeom>
              <a:avLst/>
              <a:gdLst>
                <a:gd name="connsiteX0" fmla="*/ 505597 w 505597"/>
                <a:gd name="connsiteY0" fmla="*/ 0 h 252527"/>
                <a:gd name="connsiteX1" fmla="*/ 286314 w 505597"/>
                <a:gd name="connsiteY1" fmla="*/ 252527 h 252527"/>
                <a:gd name="connsiteX2" fmla="*/ 0 w 505597"/>
                <a:gd name="connsiteY2" fmla="*/ 252527 h 252527"/>
                <a:gd name="connsiteX3" fmla="*/ 219251 w 505597"/>
                <a:gd name="connsiteY3" fmla="*/ 0 h 252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5597" h="252527">
                  <a:moveTo>
                    <a:pt x="505597" y="0"/>
                  </a:moveTo>
                  <a:lnTo>
                    <a:pt x="286314" y="252527"/>
                  </a:lnTo>
                  <a:lnTo>
                    <a:pt x="0" y="252527"/>
                  </a:lnTo>
                  <a:lnTo>
                    <a:pt x="219251" y="0"/>
                  </a:lnTo>
                  <a:close/>
                </a:path>
              </a:pathLst>
            </a:custGeom>
            <a:grpFill/>
            <a:ln w="3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9E55134-BD2E-4765-B532-C66F9477EAD0}"/>
                </a:ext>
              </a:extLst>
            </p:cNvPr>
            <p:cNvSpPr/>
            <p:nvPr/>
          </p:nvSpPr>
          <p:spPr>
            <a:xfrm>
              <a:off x="11686530" y="0"/>
              <a:ext cx="505469" cy="252527"/>
            </a:xfrm>
            <a:custGeom>
              <a:avLst/>
              <a:gdLst>
                <a:gd name="connsiteX0" fmla="*/ 505469 w 505469"/>
                <a:gd name="connsiteY0" fmla="*/ 0 h 252527"/>
                <a:gd name="connsiteX1" fmla="*/ 505469 w 505469"/>
                <a:gd name="connsiteY1" fmla="*/ 252527 h 252527"/>
                <a:gd name="connsiteX2" fmla="*/ 0 w 505469"/>
                <a:gd name="connsiteY2" fmla="*/ 252527 h 252527"/>
                <a:gd name="connsiteX3" fmla="*/ 219251 w 505469"/>
                <a:gd name="connsiteY3" fmla="*/ 0 h 252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5469" h="252527">
                  <a:moveTo>
                    <a:pt x="505469" y="0"/>
                  </a:moveTo>
                  <a:lnTo>
                    <a:pt x="505469" y="252527"/>
                  </a:lnTo>
                  <a:lnTo>
                    <a:pt x="0" y="252527"/>
                  </a:lnTo>
                  <a:lnTo>
                    <a:pt x="219251" y="0"/>
                  </a:lnTo>
                  <a:close/>
                </a:path>
              </a:pathLst>
            </a:custGeom>
            <a:grpFill/>
            <a:ln w="3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DE43B85-841D-4C18-8184-A8487F782575}"/>
              </a:ext>
            </a:extLst>
          </p:cNvPr>
          <p:cNvGrpSpPr/>
          <p:nvPr/>
        </p:nvGrpSpPr>
        <p:grpSpPr>
          <a:xfrm>
            <a:off x="4827234" y="1409078"/>
            <a:ext cx="6038137" cy="4535645"/>
            <a:chOff x="443402" y="1235395"/>
            <a:chExt cx="6472238" cy="4861728"/>
          </a:xfrm>
        </p:grpSpPr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4FC1C13F-527D-46F2-9588-43BEADCFC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02920" y="4731121"/>
              <a:ext cx="6111240" cy="1366002"/>
            </a:xfrm>
            <a:prstGeom prst="rect">
              <a:avLst/>
            </a:prstGeom>
          </p:spPr>
        </p:pic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1FF6BCA6-A208-4CB1-8328-EC6C11C3E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3402" y="2237292"/>
              <a:ext cx="6472238" cy="3859831"/>
            </a:xfrm>
            <a:prstGeom prst="rect">
              <a:avLst/>
            </a:prstGeom>
          </p:spPr>
        </p:pic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3E3E34BA-601D-4646-BB80-72F70903C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571945" y="1235395"/>
              <a:ext cx="2098308" cy="1333503"/>
            </a:xfrm>
            <a:prstGeom prst="rect">
              <a:avLst/>
            </a:prstGeom>
          </p:spPr>
        </p:pic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5D503083-CC84-41BE-B99F-EBD4A5559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779343" y="1348183"/>
              <a:ext cx="867142" cy="2667621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1C73BCC-21F1-4E2B-87FB-2C36AEE81363}"/>
              </a:ext>
            </a:extLst>
          </p:cNvPr>
          <p:cNvGrpSpPr/>
          <p:nvPr/>
        </p:nvGrpSpPr>
        <p:grpSpPr>
          <a:xfrm>
            <a:off x="951761" y="2657297"/>
            <a:ext cx="6550191" cy="1165449"/>
            <a:chOff x="7229846" y="2617113"/>
            <a:chExt cx="6550191" cy="116544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6CA17E4-B0AA-4852-8816-6596434C8C8E}"/>
                </a:ext>
              </a:extLst>
            </p:cNvPr>
            <p:cNvSpPr txBox="1"/>
            <p:nvPr/>
          </p:nvSpPr>
          <p:spPr>
            <a:xfrm>
              <a:off x="7229846" y="2617113"/>
              <a:ext cx="655019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>
                  <a:solidFill>
                    <a:schemeClr val="accent2"/>
                  </a:solidFill>
                  <a:latin typeface="Arial Black" panose="020B0A04020102020204" pitchFamily="34" charset="0"/>
                </a:rPr>
                <a:t>BEGIN</a:t>
              </a:r>
              <a:endParaRPr lang="en-US" sz="5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A73F4E7-51D0-4F68-BC83-51B8F3A7B7AC}"/>
                </a:ext>
              </a:extLst>
            </p:cNvPr>
            <p:cNvSpPr txBox="1"/>
            <p:nvPr/>
          </p:nvSpPr>
          <p:spPr>
            <a:xfrm>
              <a:off x="7403161" y="3413230"/>
              <a:ext cx="426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spc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7" name="Graphic 46">
            <a:extLst>
              <a:ext uri="{FF2B5EF4-FFF2-40B4-BE49-F238E27FC236}">
                <a16:creationId xmlns:a16="http://schemas.microsoft.com/office/drawing/2014/main" id="{73EFDE71-7E14-40B5-B0D7-43328CFCE44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504941" y="-257854"/>
            <a:ext cx="1587602" cy="166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16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7F71F3-C4EA-B900-DF77-BBEC51EFF389}"/>
              </a:ext>
            </a:extLst>
          </p:cNvPr>
          <p:cNvSpPr txBox="1"/>
          <p:nvPr/>
        </p:nvSpPr>
        <p:spPr>
          <a:xfrm>
            <a:off x="213515" y="1480678"/>
            <a:ext cx="51846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Flip All Cards Face Down </a:t>
            </a:r>
          </a:p>
          <a:p>
            <a:r>
              <a:rPr lang="en-US" dirty="0"/>
              <a:t>2. Repeat the following steps 9 times </a:t>
            </a:r>
          </a:p>
          <a:p>
            <a:r>
              <a:rPr lang="en-US" dirty="0"/>
              <a:t>3.      	For each card (n) in the row </a:t>
            </a:r>
          </a:p>
          <a:p>
            <a:r>
              <a:rPr lang="en-US" dirty="0"/>
              <a:t>4.		flip over card n  </a:t>
            </a:r>
          </a:p>
          <a:p>
            <a:r>
              <a:rPr lang="en-US" dirty="0"/>
              <a:t>5. 		flip over card n+1 </a:t>
            </a:r>
          </a:p>
          <a:p>
            <a:r>
              <a:rPr lang="en-US" dirty="0"/>
              <a:t>6. 		if card n+1 is less than card n</a:t>
            </a:r>
          </a:p>
          <a:p>
            <a:r>
              <a:rPr lang="en-US" dirty="0"/>
              <a:t>7. 			swap card n and n+1 </a:t>
            </a:r>
          </a:p>
          <a:p>
            <a:r>
              <a:rPr lang="en-US" dirty="0"/>
              <a:t>8. 			flip over all cards</a:t>
            </a:r>
          </a:p>
          <a:p>
            <a:r>
              <a:rPr lang="en-US" dirty="0"/>
              <a:t>9. 			increment n </a:t>
            </a:r>
          </a:p>
          <a:p>
            <a:r>
              <a:rPr lang="en-US" dirty="0"/>
              <a:t>10. 		else </a:t>
            </a:r>
          </a:p>
          <a:p>
            <a:r>
              <a:rPr lang="en-US" dirty="0"/>
              <a:t>11.			flip over all cards </a:t>
            </a:r>
          </a:p>
          <a:p>
            <a:r>
              <a:rPr lang="en-US" dirty="0"/>
              <a:t>12. 			increment n</a:t>
            </a:r>
          </a:p>
          <a:p>
            <a:r>
              <a:rPr lang="en-US" dirty="0"/>
              <a:t>13. Flip all cards face up and see if they are sorted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DC922C-B132-F9BF-5C67-6EFAA415FB8D}"/>
              </a:ext>
            </a:extLst>
          </p:cNvPr>
          <p:cNvSpPr txBox="1"/>
          <p:nvPr/>
        </p:nvSpPr>
        <p:spPr>
          <a:xfrm>
            <a:off x="5931996" y="926680"/>
            <a:ext cx="462658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Algorithm </a:t>
            </a:r>
            <a:r>
              <a:rPr lang="en-US" dirty="0" err="1"/>
              <a:t>Sort_Cards</a:t>
            </a:r>
            <a:r>
              <a:rPr lang="en-US" dirty="0"/>
              <a:t> (Into ascending order) </a:t>
            </a:r>
          </a:p>
          <a:p>
            <a:endParaRPr lang="en-US" dirty="0"/>
          </a:p>
          <a:p>
            <a:r>
              <a:rPr lang="en-US" dirty="0"/>
              <a:t>Number of Cards=10</a:t>
            </a:r>
          </a:p>
          <a:p>
            <a:r>
              <a:rPr lang="en-US" dirty="0"/>
              <a:t>For j = 1 to Number of Cards-1:</a:t>
            </a:r>
          </a:p>
          <a:p>
            <a:r>
              <a:rPr lang="en-US" dirty="0"/>
              <a:t>	For i = 1 to Number of Cards-1: </a:t>
            </a:r>
          </a:p>
          <a:p>
            <a:r>
              <a:rPr lang="en-US" dirty="0"/>
              <a:t>		Flip Over Card(i)</a:t>
            </a:r>
          </a:p>
          <a:p>
            <a:r>
              <a:rPr lang="en-US" dirty="0"/>
              <a:t>		Flip Over Card(i+1) 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	if Card(i+1) &lt; Card (i) then </a:t>
            </a:r>
          </a:p>
          <a:p>
            <a:r>
              <a:rPr lang="en-US" dirty="0"/>
              <a:t>			</a:t>
            </a:r>
            <a:r>
              <a:rPr lang="en-US" dirty="0" err="1"/>
              <a:t>Swap_Cards</a:t>
            </a:r>
            <a:endParaRPr lang="en-US" dirty="0"/>
          </a:p>
          <a:p>
            <a:r>
              <a:rPr lang="en-US" dirty="0"/>
              <a:t>			Flip over All Cards</a:t>
            </a:r>
          </a:p>
          <a:p>
            <a:r>
              <a:rPr lang="en-US" dirty="0"/>
              <a:t>			i = i+1</a:t>
            </a:r>
          </a:p>
          <a:p>
            <a:r>
              <a:rPr lang="en-US" dirty="0"/>
              <a:t>		Else </a:t>
            </a:r>
          </a:p>
          <a:p>
            <a:r>
              <a:rPr lang="en-US" dirty="0"/>
              <a:t>			Flip over all Cards</a:t>
            </a:r>
          </a:p>
          <a:p>
            <a:r>
              <a:rPr lang="en-US" dirty="0"/>
              <a:t>			i = i+1</a:t>
            </a:r>
          </a:p>
        </p:txBody>
      </p:sp>
    </p:spTree>
    <p:extLst>
      <p:ext uri="{BB962C8B-B14F-4D97-AF65-F5344CB8AC3E}">
        <p14:creationId xmlns:p14="http://schemas.microsoft.com/office/powerpoint/2010/main" val="372069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E546B"/>
      </a:accent1>
      <a:accent2>
        <a:srgbClr val="FECA4A"/>
      </a:accent2>
      <a:accent3>
        <a:srgbClr val="39A7C7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24CA1EEFC149408C4B00B452D3F789" ma:contentTypeVersion="15" ma:contentTypeDescription="Create a new document." ma:contentTypeScope="" ma:versionID="c11de2731e67ad27715d3de21bcaf853">
  <xsd:schema xmlns:xsd="http://www.w3.org/2001/XMLSchema" xmlns:xs="http://www.w3.org/2001/XMLSchema" xmlns:p="http://schemas.microsoft.com/office/2006/metadata/properties" xmlns:ns3="9389d8cc-44dc-4283-a9fa-5ae80516f7f0" xmlns:ns4="b339e08d-957c-4833-b127-bcf972557517" targetNamespace="http://schemas.microsoft.com/office/2006/metadata/properties" ma:root="true" ma:fieldsID="0604417092cab98f3c2f7e16964acf50" ns3:_="" ns4:_="">
    <xsd:import namespace="9389d8cc-44dc-4283-a9fa-5ae80516f7f0"/>
    <xsd:import namespace="b339e08d-957c-4833-b127-bcf97255751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ingHintHash" minOccurs="0"/>
                <xsd:element ref="ns3:SharedWithDetail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89d8cc-44dc-4283-a9fa-5ae80516f7f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39e08d-957c-4833-b127-bcf9725575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39e08d-957c-4833-b127-bcf972557517" xsi:nil="true"/>
  </documentManagement>
</p:properties>
</file>

<file path=customXml/itemProps1.xml><?xml version="1.0" encoding="utf-8"?>
<ds:datastoreItem xmlns:ds="http://schemas.openxmlformats.org/officeDocument/2006/customXml" ds:itemID="{69BBAAF8-E81D-492E-9CFF-3A33F67D13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89d8cc-44dc-4283-a9fa-5ae80516f7f0"/>
    <ds:schemaRef ds:uri="b339e08d-957c-4833-b127-bcf9725575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AD2871F-F0E3-4C3A-A17E-0973FA4BF0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45FCC5-1032-4137-95A0-998279658F1F}">
  <ds:schemaRefs>
    <ds:schemaRef ds:uri="b339e08d-957c-4833-b127-bcf972557517"/>
    <ds:schemaRef ds:uri="http://schemas.microsoft.com/office/2006/documentManagement/types"/>
    <ds:schemaRef ds:uri="http://purl.org/dc/terms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9389d8cc-44dc-4283-a9fa-5ae80516f7f0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493</Words>
  <Application>Microsoft Office PowerPoint</Application>
  <PresentationFormat>Widescreen</PresentationFormat>
  <Paragraphs>63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Lato Extended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Graham</dc:creator>
  <cp:lastModifiedBy>Jay Graham</cp:lastModifiedBy>
  <cp:revision>22</cp:revision>
  <dcterms:created xsi:type="dcterms:W3CDTF">2021-10-27T10:58:51Z</dcterms:created>
  <dcterms:modified xsi:type="dcterms:W3CDTF">2023-01-21T19:42:26Z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0x0101005524CA1EEFC149408C4B00B452D3F789</vt:lpwstr>
  </property>
</Properties>
</file>