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80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394" r:id="rId3"/>
    <p:sldId id="397" r:id="rId4"/>
    <p:sldId id="406" r:id="rId5"/>
    <p:sldId id="402" r:id="rId6"/>
    <p:sldId id="404" r:id="rId7"/>
    <p:sldId id="409" r:id="rId8"/>
    <p:sldId id="403" r:id="rId9"/>
    <p:sldId id="405" r:id="rId10"/>
    <p:sldId id="407" r:id="rId11"/>
    <p:sldId id="408" r:id="rId12"/>
    <p:sldId id="410" r:id="rId13"/>
  </p:sldIdLst>
  <p:sldSz cx="9144000" cy="6858000" type="screen4x3"/>
  <p:notesSz cx="7315200" cy="9601200"/>
  <p:embeddedFontLst>
    <p:embeddedFont>
      <p:font typeface="Franklin Gothic Heavy" pitchFamily="34" charset="0"/>
      <p:regular r:id="rId16"/>
      <p:italic r:id="rId17"/>
    </p:embeddedFont>
    <p:embeddedFont>
      <p:font typeface="Franklin Gothic Medium" pitchFamily="34" charset="0"/>
      <p:regular r:id="rId18"/>
      <p:italic r:id="rId19"/>
    </p:embeddedFont>
    <p:embeddedFont>
      <p:font typeface="Arial Black" pitchFamily="34" charset="0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1pPr>
    <a:lvl2pPr marL="4572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2pPr>
    <a:lvl3pPr marL="9144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3pPr>
    <a:lvl4pPr marL="13716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4pPr>
    <a:lvl5pPr marL="1828800" algn="l" rtl="0" fontAlgn="base">
      <a:lnSpc>
        <a:spcPts val="2400"/>
      </a:lnSpc>
      <a:spcBef>
        <a:spcPct val="0"/>
      </a:spcBef>
      <a:spcAft>
        <a:spcPts val="2000"/>
      </a:spcAft>
      <a:buClr>
        <a:schemeClr val="bg2"/>
      </a:buClr>
      <a:buSzPct val="50000"/>
      <a:buFont typeface="Arial Black" pitchFamily="34" charset="0"/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Franklin Gothic Heavy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getchel" initials="jw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56E"/>
    <a:srgbClr val="83AFB4"/>
    <a:srgbClr val="C0C2BC"/>
    <a:srgbClr val="E6E7DF"/>
    <a:srgbClr val="3D6165"/>
    <a:srgbClr val="969191"/>
    <a:srgbClr val="630623"/>
    <a:srgbClr val="F55587"/>
    <a:srgbClr val="68B442"/>
    <a:srgbClr val="C0BB00"/>
  </p:clrMru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5" autoAdjust="0"/>
    <p:restoredTop sz="98020" autoAdjust="0"/>
  </p:normalViewPr>
  <p:slideViewPr>
    <p:cSldViewPr snapToGrid="0">
      <p:cViewPr>
        <p:scale>
          <a:sx n="70" d="100"/>
          <a:sy n="70" d="100"/>
        </p:scale>
        <p:origin x="-474" y="-384"/>
      </p:cViewPr>
      <p:guideLst>
        <p:guide orient="horz" pos="782"/>
        <p:guide pos="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838" y="-102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699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pPr>
              <a:defRPr/>
            </a:pPr>
            <a:fld id="{8F154726-025B-4382-8C3D-4AF455AE988E}" type="datetimeFigureOut">
              <a:rPr lang="en-US"/>
              <a:pPr>
                <a:defRPr/>
              </a:pPr>
              <a:t>3/26/2012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97"/>
            <a:ext cx="3169699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19497"/>
            <a:ext cx="3169699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pPr>
              <a:defRPr/>
            </a:pPr>
            <a:fld id="{C0AEF524-55A2-4E72-AB06-8963E9E7E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3" y="0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53" y="4560570"/>
            <a:ext cx="58514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97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3" y="9119497"/>
            <a:ext cx="316969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AFCA2D88-79B1-4A2F-884E-59B1CC408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A2D88-79B1-4A2F-884E-59B1CC4080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dirty="0"/>
              <a:t>CHANGE SUBTITLE TO ALL CAPS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o 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1" descr="background"/>
          <p:cNvPicPr>
            <a:picLocks noChangeAspect="1" noChangeArrowheads="1"/>
          </p:cNvPicPr>
          <p:nvPr userDrawn="1"/>
        </p:nvPicPr>
        <p:blipFill>
          <a:blip r:embed="rId2" cstate="print"/>
          <a:srcRect l="131" t="69250" r="131" b="9636"/>
          <a:stretch>
            <a:fillRect/>
          </a:stretch>
        </p:blipFill>
        <p:spPr bwMode="auto">
          <a:xfrm>
            <a:off x="123825" y="3600450"/>
            <a:ext cx="889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8" name="Picture 7" descr="bluewhitewave.jpg"/>
          <p:cNvPicPr>
            <a:picLocks noChangeAspect="1"/>
          </p:cNvPicPr>
          <p:nvPr userDrawn="1"/>
        </p:nvPicPr>
        <p:blipFill>
          <a:blip r:embed="rId3" cstate="print"/>
          <a:srcRect t="30926"/>
          <a:stretch>
            <a:fillRect/>
          </a:stretch>
        </p:blipFill>
        <p:spPr>
          <a:xfrm>
            <a:off x="133350" y="2600325"/>
            <a:ext cx="8886825" cy="241458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705600" y="4569798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sp>
        <p:nvSpPr>
          <p:cNvPr id="4" name="Rectangle 3"/>
          <p:cNvSpPr/>
          <p:nvPr userDrawn="1"/>
        </p:nvSpPr>
        <p:spPr bwMode="invGray">
          <a:xfrm>
            <a:off x="123825" y="1746250"/>
            <a:ext cx="8896350" cy="2092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66739" y="2057401"/>
            <a:ext cx="5854382" cy="1620698"/>
          </a:xfrm>
        </p:spPr>
        <p:txBody>
          <a:bodyPr/>
          <a:lstStyle>
            <a:lvl1pPr>
              <a:lnSpc>
                <a:spcPct val="63000"/>
              </a:lnSpc>
              <a:spcAft>
                <a:spcPts val="600"/>
              </a:spcAft>
              <a:defRPr sz="3200">
                <a:latin typeface="Franklin Gothic Heavy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263" y="6376988"/>
            <a:ext cx="1358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4316548"/>
            <a:ext cx="4210050" cy="32987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970655"/>
            <a:ext cx="4220026" cy="367429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rsil_2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6584" y="2628634"/>
            <a:ext cx="4559174" cy="93865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453640" y="3859213"/>
            <a:ext cx="421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Medium" pitchFamily="34" charset="0"/>
                <a:cs typeface="Arial" pitchFamily="34" charset="0"/>
              </a:rPr>
              <a:t>www.intersil.com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 Confidential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21920" y="2892255"/>
            <a:ext cx="8849360" cy="1479892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40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INTERSIL</a:t>
            </a:r>
            <a:r>
              <a:rPr lang="en-US" sz="4000" baseline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CONFIDENTIAL. MATERIAL PRESENTED TO [ENTER COMPANY NAME HERE] ON [ENTER DATE HERE].</a:t>
            </a:r>
            <a:endParaRPr lang="en-US" sz="4000" dirty="0" err="1" smtClean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il Confidential -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1333499"/>
            <a:ext cx="832104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luewhite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9062" y="3243262"/>
            <a:ext cx="8924925" cy="349567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invGray">
          <a:xfrm>
            <a:off x="122238" y="133350"/>
            <a:ext cx="8905875" cy="3009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585788" y="781050"/>
            <a:ext cx="4970462" cy="1320800"/>
          </a:xfrm>
        </p:spPr>
        <p:txBody>
          <a:bodyPr lIns="0" tIns="45720" bIns="45720"/>
          <a:lstStyle>
            <a:lvl1pPr>
              <a:lnSpc>
                <a:spcPct val="63000"/>
              </a:lnSpc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92139" y="2101850"/>
            <a:ext cx="4970462" cy="660400"/>
          </a:xfrm>
          <a:prstGeom prst="rect">
            <a:avLst/>
          </a:prstGeom>
        </p:spPr>
        <p:txBody>
          <a:bodyPr lIns="0" tIns="45720" bIns="45720"/>
          <a:lstStyle>
            <a:lvl1pPr marL="0" indent="0">
              <a:lnSpc>
                <a:spcPct val="75000"/>
              </a:lnSpc>
              <a:buNone/>
              <a:defRPr sz="3000" b="0" cap="all" baseline="0">
                <a:solidFill>
                  <a:srgbClr val="1C1C1C"/>
                </a:solidFill>
                <a:latin typeface="Franklin Gothic Heavy" pitchFamily="34" charset="0"/>
              </a:defRPr>
            </a:lvl1pPr>
          </a:lstStyle>
          <a:p>
            <a:r>
              <a:rPr lang="en-US" dirty="0"/>
              <a:t>CHANGE SUBTITLE TO ALL CAPS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3861714"/>
            <a:ext cx="4210050" cy="306250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4172828"/>
            <a:ext cx="4190096" cy="46495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Medium" pitchFamily="34" charset="0"/>
                <a:ea typeface="+mn-ea"/>
                <a:cs typeface="+mn-cs"/>
              </a:defRPr>
            </a:lvl1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date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3543936"/>
            <a:ext cx="4220026" cy="315684"/>
          </a:xfrm>
        </p:spPr>
        <p:txBody>
          <a:bodyPr lIns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kern="1200" dirty="0" smtClean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</a:lstStyle>
          <a:p>
            <a:pPr marL="114300" lvl="0" indent="-1143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lang="en-US" dirty="0" smtClean="0"/>
              <a:t>Click to add name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705600" y="6293823"/>
            <a:ext cx="2056076" cy="369332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>
                <a:solidFill>
                  <a:schemeClr val="bg1"/>
                </a:solidFill>
                <a:latin typeface="Franklin Gothic Medium" pitchFamily="34" charset="0"/>
              </a:rPr>
              <a:t>SIMPLY SMARTER</a:t>
            </a:r>
            <a:r>
              <a:rPr lang="en-US" sz="1800" baseline="30000" dirty="0" smtClean="0">
                <a:solidFill>
                  <a:schemeClr val="bg1"/>
                </a:solidFill>
                <a:latin typeface="Franklin Gothic Medium" pitchFamily="34" charset="0"/>
              </a:rPr>
              <a:t>™</a:t>
            </a:r>
          </a:p>
        </p:txBody>
      </p:sp>
      <p:pic>
        <p:nvPicPr>
          <p:cNvPr id="13" name="Picture 12" descr="wordmark_reverse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638925" y="2386490"/>
            <a:ext cx="2114549" cy="429482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83552" y="6275705"/>
            <a:ext cx="4230688" cy="333375"/>
          </a:xfrm>
          <a:prstGeom prst="rect">
            <a:avLst/>
          </a:prstGeom>
          <a:noFill/>
        </p:spPr>
        <p:txBody>
          <a:bodyPr anchor="ctr"/>
          <a:lstStyle/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Intersil Confidential</a:t>
            </a:r>
            <a:r>
              <a:rPr lang="en-US" sz="1000" b="1" baseline="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Franklin Gothic Medium" pitchFamily="34" charset="0"/>
              </a:rPr>
              <a:t>Information. </a:t>
            </a:r>
            <a:r>
              <a:rPr lang="en-US" sz="1000" dirty="0" smtClean="0">
                <a:solidFill>
                  <a:schemeClr val="bg1"/>
                </a:solidFill>
                <a:latin typeface="Franklin Gothic Medium" pitchFamily="34" charset="0"/>
              </a:rPr>
              <a:t>Disclosure, reproduction, or use of any part hereof prohibited without the express written consent of Intersil. </a:t>
            </a:r>
          </a:p>
          <a:p>
            <a:pPr algn="l">
              <a:lnSpc>
                <a:spcPct val="100000"/>
              </a:lnSpc>
              <a:spcAft>
                <a:spcPts val="0"/>
              </a:spcAft>
              <a:defRPr/>
            </a:pPr>
            <a:endParaRPr lang="en-US" sz="1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Bulle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67834" y="1333499"/>
            <a:ext cx="3921759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72000" y="1333499"/>
            <a:ext cx="4236720" cy="4886325"/>
          </a:xfrm>
        </p:spPr>
        <p:txBody>
          <a:bodyPr/>
          <a:lstStyle>
            <a:lvl1pPr marL="173736" indent="-17373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itchFamily="34" charset="0"/>
              <a:buChar char="•"/>
              <a:defRPr/>
            </a:lvl1pPr>
            <a:lvl2pPr marL="54864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5472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50392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baseline="0"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aseline="0"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</a:t>
            </a:r>
            <a:r>
              <a:rPr lang="en-US" sz="800" baseline="0" dirty="0" smtClean="0">
                <a:latin typeface="Franklin Gothic Medium" pitchFamily="34" charset="0"/>
              </a:rPr>
              <a:t> </a:t>
            </a:r>
            <a:r>
              <a:rPr lang="en-US" sz="800" dirty="0" smtClean="0">
                <a:latin typeface="Franklin Gothic Medium" pitchFamily="34" charset="0"/>
              </a:rPr>
              <a:t>Information</a:t>
            </a:r>
            <a:endParaRPr lang="en-US" sz="800" dirty="0">
              <a:latin typeface="Franklin Gothic Medium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274320" y="1333499"/>
            <a:ext cx="8666480" cy="4886325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1pPr>
            <a:lvl2pPr marL="548640" indent="-22383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2pPr>
            <a:lvl3pPr marL="8412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 marL="129844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4pPr>
            <a:lvl5pPr marL="1755648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47986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lide without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lide without Logo Confidenti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8619" y="1476375"/>
            <a:ext cx="8010525" cy="458152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7081520" y="6268720"/>
            <a:ext cx="1757680" cy="457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643313" y="6397625"/>
            <a:ext cx="1852612" cy="33337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800" dirty="0">
                <a:latin typeface="Franklin Gothic Medium" pitchFamily="34" charset="0"/>
              </a:rPr>
              <a:t>Intersil </a:t>
            </a:r>
            <a:r>
              <a:rPr lang="en-US" sz="800" dirty="0" smtClean="0">
                <a:latin typeface="Franklin Gothic Medium" pitchFamily="34" charset="0"/>
              </a:rPr>
              <a:t>Confidential Information</a:t>
            </a:r>
            <a:endParaRPr lang="en-US" sz="800" dirty="0">
              <a:latin typeface="Franklin Gothic Medium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white">
          <a:xfrm>
            <a:off x="457200" y="494179"/>
            <a:ext cx="8564880" cy="36576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/>
          </p:nvPr>
        </p:nvSpPr>
        <p:spPr bwMode="gray">
          <a:xfrm>
            <a:off x="478940" y="1333499"/>
            <a:ext cx="3911599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 bwMode="gray">
          <a:xfrm>
            <a:off x="4551680" y="1333499"/>
            <a:ext cx="4399280" cy="48863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itchFamily="34" charset="0"/>
              <a:buNone/>
              <a:defRPr/>
            </a:lvl1pPr>
            <a:lvl2pPr marL="402336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2pPr>
            <a:lvl3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3pPr>
            <a:lvl4pPr marL="11430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lvl4pPr>
            <a:lvl5pPr marL="1595438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Franklin Gothic Medium" pitchFamily="34" charset="0"/>
              <a:buChar char="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2761" y="462279"/>
            <a:ext cx="8559159" cy="43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22281" y="1333501"/>
            <a:ext cx="822960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7432" marR="0" lvl="0" indent="-27432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Franklin Gothic Heavy" pitchFamily="34" charset="0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0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98" r:id="rId2"/>
    <p:sldLayoutId id="2147483796" r:id="rId3"/>
    <p:sldLayoutId id="2147483797" r:id="rId4"/>
    <p:sldLayoutId id="2147483785" r:id="rId5"/>
    <p:sldLayoutId id="2147483791" r:id="rId6"/>
    <p:sldLayoutId id="2147483788" r:id="rId7"/>
    <p:sldLayoutId id="2147483792" r:id="rId8"/>
    <p:sldLayoutId id="2147483786" r:id="rId9"/>
    <p:sldLayoutId id="2147483793" r:id="rId10"/>
    <p:sldLayoutId id="2147483761" r:id="rId11"/>
    <p:sldLayoutId id="2147483762" r:id="rId12"/>
    <p:sldLayoutId id="2147483758" r:id="rId13"/>
    <p:sldLayoutId id="2147483757" r:id="rId14"/>
    <p:sldLayoutId id="2147483794" r:id="rId15"/>
    <p:sldLayoutId id="214748379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26988" marR="0" indent="260350" algn="l" defTabSz="914400" rtl="0" eaLnBrk="0" fontAlgn="base" latinLnBrk="0" hangingPunct="0">
        <a:lnSpc>
          <a:spcPct val="65000"/>
        </a:lnSpc>
        <a:spcBef>
          <a:spcPts val="400"/>
        </a:spcBef>
        <a:spcAft>
          <a:spcPts val="0"/>
        </a:spcAft>
        <a:buClr>
          <a:schemeClr val="bg1"/>
        </a:buClr>
        <a:buSzPct val="25000"/>
        <a:buFontTx/>
        <a:buNone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40005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lang="en-US" sz="2000" dirty="0" smtClean="0">
          <a:solidFill>
            <a:schemeClr val="tx1"/>
          </a:solidFill>
          <a:latin typeface="+mj-lt"/>
        </a:defRPr>
      </a:lvl2pPr>
      <a:lvl3pPr marL="68580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800" baseline="0">
          <a:solidFill>
            <a:schemeClr val="tx1"/>
          </a:solidFill>
          <a:latin typeface="+mj-lt"/>
        </a:defRPr>
      </a:lvl3pPr>
      <a:lvl4pPr marL="114300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•"/>
        <a:defRPr sz="1600">
          <a:solidFill>
            <a:schemeClr val="tx1"/>
          </a:solidFill>
          <a:latin typeface="+mj-lt"/>
        </a:defRPr>
      </a:lvl4pPr>
      <a:lvl5pPr marL="1595438" indent="-233363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−"/>
        <a:defRPr sz="1400" baseline="0">
          <a:solidFill>
            <a:schemeClr val="tx1"/>
          </a:solidFill>
          <a:latin typeface="+mj-lt"/>
        </a:defRPr>
      </a:lvl5pPr>
      <a:lvl6pPr marL="21764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122238" y="382588"/>
            <a:ext cx="8905875" cy="5969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kern="0" dirty="0">
              <a:solidFill>
                <a:sysClr val="window" lastClr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2238" y="115888"/>
            <a:ext cx="8905875" cy="15081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504339"/>
            <a:ext cx="856488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Slide Title in Title Case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gray">
          <a:xfrm>
            <a:off x="457200" y="1333501"/>
            <a:ext cx="8317230" cy="48672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" y="6378459"/>
            <a:ext cx="325730" cy="323165"/>
          </a:xfrm>
          <a:prstGeom prst="rect">
            <a:avLst/>
          </a:prstGeom>
          <a:noFill/>
        </p:spPr>
        <p:txBody>
          <a:bodyPr wrap="none" tIns="91440" bIns="9144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300"/>
              </a:spcAft>
            </a:pPr>
            <a:fld id="{FBDD8FCC-A44B-4DD2-A6BD-F53E46883AB6}" type="slidenum">
              <a:rPr lang="en-US" sz="900" smtClean="0">
                <a:solidFill>
                  <a:srgbClr val="1C1C1C"/>
                </a:solidFill>
                <a:latin typeface="Arial" pitchFamily="34" charset="0"/>
                <a:cs typeface="Arial" pitchFamily="34" charset="0"/>
              </a:rPr>
              <a:pPr>
                <a:lnSpc>
                  <a:spcPct val="100000"/>
                </a:lnSpc>
                <a:spcAft>
                  <a:spcPts val="300"/>
                </a:spcAft>
              </a:pPr>
              <a:t>‹#›</a:t>
            </a:fld>
            <a:endParaRPr lang="en-US" sz="900" dirty="0" err="1" smtClean="0">
              <a:solidFill>
                <a:srgbClr val="1C1C1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wordmark_positive_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15200" y="6378194"/>
            <a:ext cx="1362075" cy="2763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0" r:id="rId2"/>
    <p:sldLayoutId id="2147483766" r:id="rId3"/>
    <p:sldLayoutId id="214748379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defRPr lang="en-US" sz="3000" dirty="0" smtClean="0">
          <a:solidFill>
            <a:schemeClr val="tx2"/>
          </a:solidFill>
          <a:latin typeface="Franklin Gothic Heavy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Franklin Gothic Heavy" pitchFamily="34" charset="0"/>
        </a:defRPr>
      </a:lvl9pPr>
    </p:titleStyle>
    <p:bodyStyle>
      <a:lvl1pPr marL="174625" indent="-174625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Arial" pitchFamily="34" charset="0"/>
        <a:buChar char="•"/>
        <a:tabLst/>
        <a:defRPr sz="2600" b="1">
          <a:solidFill>
            <a:schemeClr val="tx1"/>
          </a:solidFill>
          <a:latin typeface="Franklin Gothic Medium" pitchFamily="34" charset="0"/>
          <a:ea typeface="+mn-ea"/>
          <a:cs typeface="+mn-cs"/>
        </a:defRPr>
      </a:lvl1pPr>
      <a:lvl2pPr marL="548640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lang="en-US" sz="2000" dirty="0" smtClean="0">
          <a:solidFill>
            <a:schemeClr val="tx1"/>
          </a:solidFill>
          <a:latin typeface="+mj-lt"/>
        </a:defRPr>
      </a:lvl2pPr>
      <a:lvl3pPr marL="8412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800" baseline="0">
          <a:solidFill>
            <a:schemeClr val="tx1"/>
          </a:solidFill>
          <a:latin typeface="+mj-lt"/>
        </a:defRPr>
      </a:lvl3pPr>
      <a:lvl4pPr marL="12984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Franklin Gothic Medium" pitchFamily="34" charset="0"/>
        <a:buChar char="–"/>
        <a:defRPr sz="1600">
          <a:solidFill>
            <a:schemeClr val="tx1"/>
          </a:solidFill>
          <a:latin typeface="+mj-lt"/>
        </a:defRPr>
      </a:lvl4pPr>
      <a:lvl5pPr marL="1755648" indent="-2286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Font typeface="Arial" pitchFamily="34" charset="0"/>
        <a:buChar char="•"/>
        <a:defRPr sz="1400" baseline="0">
          <a:solidFill>
            <a:schemeClr val="tx1"/>
          </a:solidFill>
          <a:latin typeface="+mj-lt"/>
        </a:defRPr>
      </a:lvl5pPr>
      <a:lvl6pPr marL="21764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6pPr>
      <a:lvl7pPr marL="26336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7pPr>
      <a:lvl8pPr marL="30908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8pPr>
      <a:lvl9pPr marL="3548063" indent="-233363" algn="l" rtl="0" fontAlgn="base">
        <a:lnSpc>
          <a:spcPts val="1600"/>
        </a:lnSpc>
        <a:spcBef>
          <a:spcPct val="0"/>
        </a:spcBef>
        <a:spcAft>
          <a:spcPts val="1600"/>
        </a:spcAft>
        <a:buClr>
          <a:schemeClr val="bg2"/>
        </a:buClr>
        <a:buFont typeface="Arial Black" pitchFamily="34" charset="0"/>
        <a:buChar char="–"/>
        <a:defRPr sz="1600">
          <a:solidFill>
            <a:schemeClr val="tx1"/>
          </a:solidFill>
          <a:latin typeface="Franklin Gothic Medium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Intersil Ambient Light Sensor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2138" y="2101849"/>
            <a:ext cx="4000883" cy="914619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71500" y="3861713"/>
            <a:ext cx="5002582" cy="359557"/>
          </a:xfrm>
        </p:spPr>
        <p:txBody>
          <a:bodyPr>
            <a:normAutofit/>
          </a:bodyPr>
          <a:lstStyle/>
          <a:p>
            <a:r>
              <a:rPr lang="en-US" dirty="0" smtClean="0"/>
              <a:t>ALS 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D76EE80F-17BD-4434-9275-3A39E96881AE}" type="datetime4">
              <a:rPr lang="en-US" smtClean="0"/>
              <a:pPr/>
              <a:t>March 26, 2012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Jim Getchell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Profile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 Library | Window &gt;::Selection::value::{index}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Als Address &lt; 88 | 8A | 8C &gt;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Als Part &lt; 29011… &gt;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Als &lt; Enable | Disable &gt; &lt; 0 | 1 &gt;</a:t>
            </a:r>
          </a:p>
          <a:p>
            <a:pPr>
              <a:spcBef>
                <a:spcPts val="0"/>
              </a:spcBef>
            </a:pPr>
            <a:endParaRPr lang="en-US" sz="12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App Irdr &lt; Cycle | Static &gt;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App38 Prox0 &lt; 0..31 &gt;</a:t>
            </a:r>
            <a:endParaRPr lang="en-US" sz="1200" b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Palette Sequence Diagram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639" y="985263"/>
            <a:ext cx="6158197" cy="570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Wavelength, distance, angle &amp; power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Swept Measurements: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013637" y="1449573"/>
            <a:ext cx="2328530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Program: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alsSimpleGUI.Angle.WaveLength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Apps, Libs, Data, Data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93135" y="1594884"/>
            <a:ext cx="2328530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Program: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alsSimpleGUI.Angle.WaveLength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07312" y="3418737"/>
            <a:ext cx="1272362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Lib: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Plot.ocx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89590" y="4177193"/>
            <a:ext cx="1523999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Lib: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Monochromator.ocx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03767" y="4914383"/>
            <a:ext cx="1523999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Lib: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thorlabsAPT.ocx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 bwMode="auto">
          <a:xfrm flipV="1">
            <a:off x="2179674" y="3689498"/>
            <a:ext cx="2732568" cy="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898066" y="3418737"/>
            <a:ext cx="1272362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Excel Analysis</a:t>
            </a:r>
          </a:p>
        </p:txBody>
      </p:sp>
      <p:cxnSp>
        <p:nvCxnSpPr>
          <p:cNvPr id="14" name="Straight Arrow Connector 13"/>
          <p:cNvCxnSpPr>
            <a:stCxn id="5" idx="3"/>
            <a:endCxn id="15" idx="1"/>
          </p:cNvCxnSpPr>
          <p:nvPr/>
        </p:nvCxnSpPr>
        <p:spPr bwMode="auto">
          <a:xfrm>
            <a:off x="2179674" y="3689868"/>
            <a:ext cx="1116419" cy="5365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296093" y="3891517"/>
            <a:ext cx="978195" cy="66985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SzPct val="50000"/>
              <a:buFont typeface="Arial Black" pitchFamily="34" charset="0"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CSV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03767" y="2663825"/>
            <a:ext cx="1523999" cy="542261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0" rIns="4572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rPr>
              <a:t>Lib:</a:t>
            </a: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Franklin Gothic Medium" pitchFamily="34" charset="0"/>
              </a:rPr>
              <a:t>ALSusb.ocx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Franklin Gothic Medium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382772" y="2413591"/>
            <a:ext cx="815517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ight Brace 20"/>
          <p:cNvSpPr/>
          <p:nvPr/>
        </p:nvSpPr>
        <p:spPr bwMode="auto">
          <a:xfrm>
            <a:off x="6060558" y="2663825"/>
            <a:ext cx="808075" cy="2960798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rtlCol="0" anchor="ctr" anchorCtr="1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64326" y="3787299"/>
            <a:ext cx="1818167" cy="738664"/>
          </a:xfrm>
          <a:prstGeom prst="rect">
            <a:avLst/>
          </a:prstGeom>
          <a:noFill/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ActiveX components</a:t>
            </a:r>
            <a:b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</a:b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Usable by Microsoft &amp; National Instruments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Selectable Permutations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1949" y="1278830"/>
            <a:ext cx="165609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Device(s) / Families: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ISL29011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ISL29028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ISL29038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A </a:t>
            </a:r>
            <a:r>
              <a:rPr lang="en-US" sz="1400" baseline="-25000" dirty="0" smtClean="0">
                <a:solidFill>
                  <a:srgbClr val="1C1C1C"/>
                </a:solidFill>
                <a:latin typeface="Franklin Gothic Medium" pitchFamily="34" charset="0"/>
              </a:rPr>
              <a:t>out</a:t>
            </a: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(DVM)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Glass (OPM)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1949" y="2971333"/>
            <a:ext cx="19726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Sweeps: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Single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nm - wavelength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deg - angular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mm - linear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Combo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nm &amp; deg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nm &amp; comp (x38)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949" y="5094724"/>
            <a:ext cx="272415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Inputs (up to 4 values):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ALS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IR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</a:t>
            </a:r>
            <a:r>
              <a:rPr lang="en-US" sz="1400" i="1" dirty="0" smtClean="0">
                <a:solidFill>
                  <a:srgbClr val="1C1C1C"/>
                </a:solidFill>
                <a:latin typeface="Franklin Gothic Medium" pitchFamily="34" charset="0"/>
              </a:rPr>
              <a:t>Proximity (up to 4 IDRD values)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3422650" y="3575050"/>
          <a:ext cx="4394200" cy="118110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1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comp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422650" y="1181100"/>
          <a:ext cx="4394200" cy="99060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1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422650" y="2378075"/>
          <a:ext cx="3175000" cy="99060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1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Prox</a:t>
                      </a:r>
                      <a:r>
                        <a:rPr lang="en-US" sz="11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422650" y="4962525"/>
          <a:ext cx="1955800" cy="99060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1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r>
                        <a:rPr lang="en-US" sz="1100" b="1" i="1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 out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651500" y="4962525"/>
          <a:ext cx="1955800" cy="952500"/>
        </p:xfrm>
        <a:graphic>
          <a:graphicData uri="http://schemas.openxmlformats.org/drawingml/2006/table">
            <a:tbl>
              <a:tblPr/>
              <a:tblGrid>
                <a:gridCol w="736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1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nm &amp; deg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Symbol"/>
                        </a:rPr>
                        <a:t>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ular Callout 10"/>
          <p:cNvSpPr/>
          <p:nvPr/>
        </p:nvSpPr>
        <p:spPr bwMode="auto">
          <a:xfrm>
            <a:off x="7187610" y="2562445"/>
            <a:ext cx="1371600" cy="776177"/>
          </a:xfrm>
          <a:prstGeom prst="wedgeRectCallout">
            <a:avLst>
              <a:gd name="adj1" fmla="val -57267"/>
              <a:gd name="adj2" fmla="val 88527"/>
            </a:avLst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morning" dir="t"/>
          </a:scene3d>
          <a:sp3d prstMaterial="metal">
            <a:bevelT/>
          </a:sp3d>
        </p:spPr>
        <p:txBody>
          <a:bodyPr vert="horz" wrap="square" lIns="91440" tIns="0" rIns="4572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latin typeface="Franklin Gothic Medium" pitchFamily="34" charset="0"/>
              </a:rPr>
              <a:t>Profile selects options &amp; performs setup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Franklin Gothic Medium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605825" y="4061637"/>
            <a:ext cx="1371600" cy="620233"/>
          </a:xfrm>
          <a:prstGeom prst="wedgeRectCallout">
            <a:avLst>
              <a:gd name="adj1" fmla="val -57267"/>
              <a:gd name="adj2" fmla="val 88527"/>
            </a:avLst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morning" dir="t"/>
          </a:scene3d>
          <a:sp3d prstMaterial="metal">
            <a:bevelT/>
          </a:sp3d>
        </p:spPr>
        <p:txBody>
          <a:bodyPr vert="horz" wrap="square" lIns="91440" tIns="0" rIns="4572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latin typeface="Franklin Gothic Medium" pitchFamily="34" charset="0"/>
              </a:rPr>
              <a:t>Add co-package &amp; power sweep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Selections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487" y="2190308"/>
            <a:ext cx="6544762" cy="339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350" y="2061988"/>
            <a:ext cx="16576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Device(s) / Families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210" y="4597255"/>
            <a:ext cx="6860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Sweeps</a:t>
            </a:r>
            <a:endParaRPr lang="en-US" sz="1400" dirty="0" smtClean="0">
              <a:solidFill>
                <a:srgbClr val="1C1C1C"/>
              </a:solidFill>
              <a:latin typeface="Franklin Gothic Medium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4890" y="1409415"/>
            <a:ext cx="6481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Inputs</a:t>
            </a:r>
            <a:endParaRPr lang="en-US" sz="1400" i="1" dirty="0" smtClean="0">
              <a:solidFill>
                <a:srgbClr val="1C1C1C"/>
              </a:solidFill>
              <a:latin typeface="Franklin Gothic Medium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914400" y="2445488"/>
            <a:ext cx="1275907" cy="5847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1722474" y="3459126"/>
            <a:ext cx="1619693" cy="127236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7" idx="2"/>
          </p:cNvCxnSpPr>
          <p:nvPr/>
        </p:nvCxnSpPr>
        <p:spPr bwMode="auto">
          <a:xfrm rot="5400000">
            <a:off x="5438683" y="1690483"/>
            <a:ext cx="1993570" cy="20469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2"/>
          </p:cNvCxnSpPr>
          <p:nvPr/>
        </p:nvCxnSpPr>
        <p:spPr bwMode="auto">
          <a:xfrm rot="5400000">
            <a:off x="4827308" y="2344386"/>
            <a:ext cx="3258848" cy="20044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Tester Control Panel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751" y="1015410"/>
            <a:ext cx="3580953" cy="548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780" y="6028660"/>
            <a:ext cx="971429" cy="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0348" y="1313675"/>
            <a:ext cx="1000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Dimensions – Excel Organization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48436"/>
            <a:ext cx="24264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Possible Dimensions: up to 4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Sweep – 1 or 2: Row, Column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Device #: Column, Sheet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Input: Sheet, File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90525" y="2495550"/>
            <a:ext cx="3648075" cy="2714625"/>
            <a:chOff x="390525" y="2495550"/>
            <a:chExt cx="3648075" cy="271462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90525" y="2495550"/>
              <a:ext cx="3648075" cy="2714625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0" rIns="4572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chemeClr val="bg2"/>
                </a:buClr>
                <a:buSzPct val="50000"/>
                <a:buFont typeface="Arial Black" pitchFamily="34" charset="0"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ranklin Gothic Medium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314450" y="2886075"/>
              <a:ext cx="2581275" cy="1838325"/>
              <a:chOff x="3638550" y="1600200"/>
              <a:chExt cx="2581275" cy="1838325"/>
            </a:xfrm>
            <a:solidFill>
              <a:schemeClr val="bg1">
                <a:lumMod val="65000"/>
              </a:schemeClr>
            </a:solidFill>
          </p:grpSpPr>
          <p:sp>
            <p:nvSpPr>
              <p:cNvPr id="23" name="Rectangle 22"/>
              <p:cNvSpPr/>
              <p:nvPr/>
            </p:nvSpPr>
            <p:spPr bwMode="auto">
              <a:xfrm>
                <a:off x="3638550" y="1600200"/>
                <a:ext cx="2581275" cy="1838325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724275" y="1666875"/>
                <a:ext cx="1059970" cy="307777"/>
              </a:xfrm>
              <a:prstGeom prst="rect">
                <a:avLst/>
              </a:prstGeom>
              <a:grp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Data\Device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 bwMode="auto">
              <a:xfrm rot="5400000">
                <a:off x="3371850" y="2647950"/>
                <a:ext cx="123825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4829175" y="1800225"/>
                <a:ext cx="12573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1209675" y="3009900"/>
              <a:ext cx="2581275" cy="1838325"/>
              <a:chOff x="3638550" y="1600200"/>
              <a:chExt cx="2581275" cy="1838325"/>
            </a:xfrm>
            <a:solidFill>
              <a:schemeClr val="bg1">
                <a:lumMod val="65000"/>
              </a:schemeClr>
            </a:solidFill>
          </p:grpSpPr>
          <p:sp>
            <p:nvSpPr>
              <p:cNvPr id="18" name="Rectangle 17"/>
              <p:cNvSpPr/>
              <p:nvPr/>
            </p:nvSpPr>
            <p:spPr bwMode="auto">
              <a:xfrm>
                <a:off x="3638550" y="1600200"/>
                <a:ext cx="2581275" cy="1838325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4275" y="1666875"/>
                <a:ext cx="1059970" cy="307777"/>
              </a:xfrm>
              <a:prstGeom prst="rect">
                <a:avLst/>
              </a:prstGeom>
              <a:grp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Data\Device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 bwMode="auto">
              <a:xfrm rot="5400000">
                <a:off x="3371850" y="2647950"/>
                <a:ext cx="123825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4829175" y="1800225"/>
                <a:ext cx="12573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1095375" y="3124200"/>
              <a:ext cx="2581275" cy="1838325"/>
              <a:chOff x="3638550" y="1600200"/>
              <a:chExt cx="2581275" cy="1838325"/>
            </a:xfrm>
            <a:solidFill>
              <a:schemeClr val="bg1">
                <a:lumMod val="65000"/>
              </a:schemeClr>
            </a:solidFill>
          </p:grpSpPr>
          <p:sp>
            <p:nvSpPr>
              <p:cNvPr id="13" name="Rectangle 12"/>
              <p:cNvSpPr/>
              <p:nvPr/>
            </p:nvSpPr>
            <p:spPr bwMode="auto">
              <a:xfrm>
                <a:off x="3638550" y="1600200"/>
                <a:ext cx="2581275" cy="1838325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724275" y="1666875"/>
                <a:ext cx="1059970" cy="307777"/>
              </a:xfrm>
              <a:prstGeom prst="rect">
                <a:avLst/>
              </a:prstGeom>
              <a:grp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Data\Device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 bwMode="auto">
              <a:xfrm rot="5400000">
                <a:off x="3371850" y="2647950"/>
                <a:ext cx="123825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4829175" y="1800225"/>
                <a:ext cx="12573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1000125" y="3228975"/>
              <a:ext cx="2581275" cy="1838325"/>
              <a:chOff x="3638550" y="1600200"/>
              <a:chExt cx="2581275" cy="1838325"/>
            </a:xfrm>
            <a:solidFill>
              <a:schemeClr val="bg1">
                <a:lumMod val="65000"/>
              </a:schemeClr>
            </a:solidFill>
          </p:grpSpPr>
          <p:sp>
            <p:nvSpPr>
              <p:cNvPr id="5" name="Rectangle 4"/>
              <p:cNvSpPr/>
              <p:nvPr/>
            </p:nvSpPr>
            <p:spPr bwMode="auto">
              <a:xfrm>
                <a:off x="3638550" y="1600200"/>
                <a:ext cx="2581275" cy="1838325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24275" y="1666875"/>
                <a:ext cx="1059970" cy="307777"/>
              </a:xfrm>
              <a:prstGeom prst="rect">
                <a:avLst/>
              </a:prstGeom>
              <a:grp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Data\Device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 rot="5400000">
                <a:off x="3371850" y="2647950"/>
                <a:ext cx="123825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829175" y="1800225"/>
                <a:ext cx="1257300" cy="1588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7" name="TextBox 26"/>
            <p:cNvSpPr txBox="1"/>
            <p:nvPr/>
          </p:nvSpPr>
          <p:spPr>
            <a:xfrm>
              <a:off x="438150" y="3305175"/>
              <a:ext cx="488275" cy="307777"/>
            </a:xfrm>
            <a:prstGeom prst="rect">
              <a:avLst/>
            </a:prstGeom>
            <a:noFill/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1400" dirty="0" smtClean="0">
                  <a:solidFill>
                    <a:srgbClr val="1C1C1C"/>
                  </a:solidFill>
                  <a:latin typeface="Franklin Gothic Medium" pitchFamily="34" charset="0"/>
                </a:rPr>
                <a:t>Input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 flipH="1" flipV="1">
              <a:off x="828675" y="2847976"/>
              <a:ext cx="390525" cy="33337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38150" y="2528986"/>
              <a:ext cx="364843" cy="307777"/>
            </a:xfrm>
            <a:prstGeom prst="rect">
              <a:avLst/>
            </a:prstGeom>
            <a:noFill/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1400" dirty="0" smtClean="0">
                  <a:solidFill>
                    <a:srgbClr val="1C1C1C"/>
                  </a:solidFill>
                  <a:latin typeface="Franklin Gothic Medium" pitchFamily="34" charset="0"/>
                </a:rPr>
                <a:t>File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457700" y="2362201"/>
            <a:ext cx="4429125" cy="2838449"/>
            <a:chOff x="4457700" y="2362201"/>
            <a:chExt cx="4429125" cy="2838449"/>
          </a:xfrm>
        </p:grpSpPr>
        <p:grpSp>
          <p:nvGrpSpPr>
            <p:cNvPr id="57" name="Group 56"/>
            <p:cNvGrpSpPr/>
            <p:nvPr/>
          </p:nvGrpSpPr>
          <p:grpSpPr>
            <a:xfrm>
              <a:off x="5238750" y="2520950"/>
              <a:ext cx="3648075" cy="2546350"/>
              <a:chOff x="4552950" y="2663825"/>
              <a:chExt cx="3648075" cy="254635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4552950" y="2663825"/>
                <a:ext cx="3648075" cy="2546350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grpSp>
            <p:nvGrpSpPr>
              <p:cNvPr id="59" name="Group 32"/>
              <p:cNvGrpSpPr/>
              <p:nvPr/>
            </p:nvGrpSpPr>
            <p:grpSpPr>
              <a:xfrm>
                <a:off x="5476875" y="2886075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7" name="Rectangle 76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79" name="Straight Arrow Connector 78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0" name="Straight Arrow Connector 79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7"/>
              <p:cNvGrpSpPr/>
              <p:nvPr/>
            </p:nvGrpSpPr>
            <p:grpSpPr>
              <a:xfrm>
                <a:off x="5372100" y="3009900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73" name="Rectangle 72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1" name="Group 42"/>
              <p:cNvGrpSpPr/>
              <p:nvPr/>
            </p:nvGrpSpPr>
            <p:grpSpPr>
              <a:xfrm>
                <a:off x="5257800" y="3124200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9" name="Rectangle 68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71" name="Straight Arrow Connector 70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2" name="Group 47"/>
              <p:cNvGrpSpPr/>
              <p:nvPr/>
            </p:nvGrpSpPr>
            <p:grpSpPr>
              <a:xfrm>
                <a:off x="5162550" y="3228975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3724275" y="1666875"/>
                  <a:ext cx="1060547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</a:t>
                  </a:r>
                  <a:r>
                    <a:rPr lang="en-US" sz="1400" baseline="-250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0</a:t>
                  </a: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\Data</a:t>
                  </a:r>
                  <a:r>
                    <a:rPr lang="en-US" sz="1400" baseline="-250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1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4552950" y="3286125"/>
                <a:ext cx="603114" cy="307777"/>
              </a:xfrm>
              <a:prstGeom prst="rect">
                <a:avLst/>
              </a:prstGeom>
              <a:no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Device</a:t>
                </a: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 bwMode="auto">
              <a:xfrm rot="5400000" flipH="1" flipV="1">
                <a:off x="4991100" y="2847976"/>
                <a:ext cx="390525" cy="3333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6" name="Group 55"/>
            <p:cNvGrpSpPr/>
            <p:nvPr/>
          </p:nvGrpSpPr>
          <p:grpSpPr>
            <a:xfrm>
              <a:off x="5095875" y="2654300"/>
              <a:ext cx="3648075" cy="2546350"/>
              <a:chOff x="4552950" y="2663825"/>
              <a:chExt cx="3648075" cy="2546350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4552950" y="2663825"/>
                <a:ext cx="3648075" cy="2546350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4572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>
                    <a:schemeClr val="bg2"/>
                  </a:buClr>
                  <a:buSzPct val="50000"/>
                  <a:buFont typeface="Arial Black" pitchFamily="34" charset="0"/>
                  <a:buNone/>
                  <a:tabLst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ranklin Gothic Medium" pitchFamily="34" charset="0"/>
                </a:endParaRP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5476875" y="2886075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5372100" y="3009900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2" name="Straight Arrow Connector 41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5257800" y="3124200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4" name="Rectangle 43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724275" y="1666875"/>
                  <a:ext cx="1059970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Data\Device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8" name="Group 47"/>
              <p:cNvGrpSpPr/>
              <p:nvPr/>
            </p:nvGrpSpPr>
            <p:grpSpPr>
              <a:xfrm>
                <a:off x="5162550" y="3228975"/>
                <a:ext cx="2581275" cy="1838325"/>
                <a:chOff x="3638550" y="1600200"/>
                <a:chExt cx="2581275" cy="1838325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9" name="Rectangle 48"/>
                <p:cNvSpPr/>
                <p:nvPr/>
              </p:nvSpPr>
              <p:spPr bwMode="auto">
                <a:xfrm>
                  <a:off x="3638550" y="1600200"/>
                  <a:ext cx="2581275" cy="1838325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5720" tIns="0" rIns="4572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>
                      <a:schemeClr val="bg2"/>
                    </a:buClr>
                    <a:buSzPct val="50000"/>
                    <a:buFont typeface="Arial Black" pitchFamily="34" charset="0"/>
                    <a:buNone/>
                    <a:tabLst/>
                  </a:pPr>
                  <a:endPara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anklin Gothic Medium" pitchFamily="34" charset="0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724275" y="1666875"/>
                  <a:ext cx="1060547" cy="307777"/>
                </a:xfrm>
                <a:prstGeom prst="rect">
                  <a:avLst/>
                </a:prstGeom>
                <a:grpFill/>
              </p:spPr>
              <p:txBody>
                <a:bodyPr wrap="none" lIns="45720" tIns="45720" rIns="45720" bIns="45720" rtlCol="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Data</a:t>
                  </a:r>
                  <a:r>
                    <a:rPr lang="en-US" sz="1400" baseline="-250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0</a:t>
                  </a:r>
                  <a:r>
                    <a:rPr lang="en-US" sz="14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\Data</a:t>
                  </a:r>
                  <a:r>
                    <a:rPr lang="en-US" sz="1400" baseline="-25000" dirty="0" smtClean="0">
                      <a:solidFill>
                        <a:srgbClr val="1C1C1C"/>
                      </a:solidFill>
                      <a:latin typeface="Franklin Gothic Medium" pitchFamily="34" charset="0"/>
                    </a:rPr>
                    <a:t>1</a:t>
                  </a: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 bwMode="auto">
                <a:xfrm rot="5400000">
                  <a:off x="3371850" y="2647950"/>
                  <a:ext cx="123825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>
                  <a:off x="4829175" y="1800225"/>
                  <a:ext cx="1257300" cy="1588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4552950" y="3286125"/>
                <a:ext cx="603114" cy="307777"/>
              </a:xfrm>
              <a:prstGeom prst="rect">
                <a:avLst/>
              </a:prstGeom>
              <a:noFill/>
            </p:spPr>
            <p:txBody>
              <a:bodyPr wrap="none" lIns="45720" tIns="45720" rIns="45720" bIns="45720" rtlCol="0" anchor="ctr" anchorCtr="0">
                <a:sp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1400" dirty="0" smtClean="0">
                    <a:solidFill>
                      <a:srgbClr val="1C1C1C"/>
                    </a:solidFill>
                    <a:latin typeface="Franklin Gothic Medium" pitchFamily="34" charset="0"/>
                  </a:rPr>
                  <a:t>Device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 bwMode="auto">
              <a:xfrm rot="5400000" flipH="1" flipV="1">
                <a:off x="4991100" y="2847976"/>
                <a:ext cx="390525" cy="3333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1" name="TextBox 80"/>
            <p:cNvSpPr txBox="1"/>
            <p:nvPr/>
          </p:nvSpPr>
          <p:spPr>
            <a:xfrm>
              <a:off x="4457700" y="2847975"/>
              <a:ext cx="488275" cy="307777"/>
            </a:xfrm>
            <a:prstGeom prst="rect">
              <a:avLst/>
            </a:prstGeom>
            <a:noFill/>
          </p:spPr>
          <p:txBody>
            <a:bodyPr wrap="none" lIns="45720" tIns="45720" rIns="45720" bIns="45720" rtlCol="0" anchor="ctr" anchorCtr="0">
              <a:spAutoFit/>
            </a:bodyPr>
            <a:lstStyle/>
            <a:p>
              <a:pPr>
                <a:lnSpc>
                  <a:spcPct val="100000"/>
                </a:lnSpc>
                <a:spcAft>
                  <a:spcPts val="0"/>
                </a:spcAft>
              </a:pPr>
              <a:r>
                <a:rPr lang="en-US" sz="1400" dirty="0" smtClean="0">
                  <a:solidFill>
                    <a:srgbClr val="1C1C1C"/>
                  </a:solidFill>
                  <a:latin typeface="Franklin Gothic Medium" pitchFamily="34" charset="0"/>
                </a:rPr>
                <a:t>Input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rot="5400000" flipH="1" flipV="1">
              <a:off x="4848225" y="2390776"/>
              <a:ext cx="390525" cy="33337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TextBox 85"/>
          <p:cNvSpPr txBox="1"/>
          <p:nvPr/>
        </p:nvSpPr>
        <p:spPr>
          <a:xfrm>
            <a:off x="819150" y="2133600"/>
            <a:ext cx="2816990" cy="307777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Single Dimension Sweep: single file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495925" y="2171700"/>
            <a:ext cx="2947987" cy="307777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Two Dimension Sweep: one file/input</a:t>
            </a:r>
          </a:p>
        </p:txBody>
      </p:sp>
      <p:sp>
        <p:nvSpPr>
          <p:cNvPr id="84" name="Rectangular Callout 83"/>
          <p:cNvSpPr/>
          <p:nvPr/>
        </p:nvSpPr>
        <p:spPr bwMode="auto">
          <a:xfrm>
            <a:off x="7102549" y="1063256"/>
            <a:ext cx="1371600" cy="776177"/>
          </a:xfrm>
          <a:prstGeom prst="wedgeRectCallout">
            <a:avLst>
              <a:gd name="adj1" fmla="val -57267"/>
              <a:gd name="adj2" fmla="val 88527"/>
            </a:avLst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morning" dir="t"/>
          </a:scene3d>
          <a:sp3d prstMaterial="metal">
            <a:bevelT/>
          </a:sp3d>
        </p:spPr>
        <p:txBody>
          <a:bodyPr vert="horz" wrap="square" lIns="91440" tIns="0" rIns="4572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latin typeface="Franklin Gothic Medium" pitchFamily="34" charset="0"/>
              </a:rPr>
              <a:t>Need to make input into JMP as easy as possible...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Franklin Gothic Medium" pitchFamily="34" charset="0"/>
            </a:endParaRPr>
          </a:p>
        </p:txBody>
      </p:sp>
      <p:sp>
        <p:nvSpPr>
          <p:cNvPr id="88" name="Rectangular Callout 87"/>
          <p:cNvSpPr/>
          <p:nvPr/>
        </p:nvSpPr>
        <p:spPr bwMode="auto">
          <a:xfrm>
            <a:off x="4405424" y="1392865"/>
            <a:ext cx="1371600" cy="444131"/>
          </a:xfrm>
          <a:prstGeom prst="wedgeRectCallout">
            <a:avLst>
              <a:gd name="adj1" fmla="val -7655"/>
              <a:gd name="adj2" fmla="val 138827"/>
            </a:avLst>
          </a:prstGeom>
          <a:solidFill>
            <a:srgbClr val="FFFF00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morning" dir="t"/>
          </a:scene3d>
          <a:sp3d prstMaterial="metal">
            <a:bevelT/>
          </a:sp3d>
        </p:spPr>
        <p:txBody>
          <a:bodyPr vert="horz" wrap="square" lIns="91440" tIns="0" rIns="4572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200" dirty="0" smtClean="0">
                <a:latin typeface="Franklin Gothic Medium" pitchFamily="34" charset="0"/>
              </a:rPr>
              <a:t>Use “Sheet Set” instead of file.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Franklin Gothic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Threads: Source, Measure, Record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2129" y="1228725"/>
            <a:ext cx="207191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Measure: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Lux (100ms)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IR (100ms | Sleep Time)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Prox (Sleep Time)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5438" y="1228725"/>
            <a:ext cx="293330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Record </a:t>
            </a: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  <a:sym typeface="Wingdings" pitchFamily="2" charset="2"/>
              </a:rPr>
              <a:t>(Measure Done  Loop Next)</a:t>
            </a:r>
            <a:endParaRPr lang="en-US" sz="1400" b="1" u="sng" dirty="0" smtClean="0">
              <a:solidFill>
                <a:srgbClr val="1C1C1C"/>
              </a:solidFill>
              <a:latin typeface="Franklin Gothic Medium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Lux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IR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Prox </a:t>
            </a:r>
            <a:r>
              <a:rPr lang="en-US" sz="1400" baseline="-25000" dirty="0" smtClean="0">
                <a:solidFill>
                  <a:srgbClr val="1C1C1C"/>
                </a:solidFill>
                <a:latin typeface="Franklin Gothic Medium" pitchFamily="34" charset="0"/>
              </a:rPr>
              <a:t>0:3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625702" y="2846247"/>
            <a:ext cx="368949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258151" y="3998768"/>
            <a:ext cx="6057049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>
            <a:stCxn id="6" idx="2"/>
          </p:cNvCxnSpPr>
          <p:nvPr/>
        </p:nvCxnSpPr>
        <p:spPr bwMode="auto">
          <a:xfrm flipH="1">
            <a:off x="7304568" y="2182832"/>
            <a:ext cx="0" cy="263752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2"/>
          </p:cNvCxnSpPr>
          <p:nvPr/>
        </p:nvCxnSpPr>
        <p:spPr bwMode="auto">
          <a:xfrm flipH="1">
            <a:off x="3639879" y="2182832"/>
            <a:ext cx="0" cy="266233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5" idx="2"/>
          </p:cNvCxnSpPr>
          <p:nvPr/>
        </p:nvCxnSpPr>
        <p:spPr bwMode="auto">
          <a:xfrm>
            <a:off x="1249363" y="3703638"/>
            <a:ext cx="5279" cy="153821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7936" y="2583712"/>
            <a:ext cx="1261179" cy="307777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measureValid</a:t>
            </a:r>
            <a:r>
              <a:rPr lang="en-US" sz="1400" baseline="-25000" dirty="0" smtClean="0">
                <a:solidFill>
                  <a:srgbClr val="1C1C1C"/>
                </a:solidFill>
                <a:latin typeface="Franklin Gothic Medium" pitchFamily="34" charset="0"/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2113" y="3724950"/>
            <a:ext cx="955583" cy="307777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sweepValid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>
            <a:off x="1233377" y="4529478"/>
            <a:ext cx="6071191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025651" y="4260138"/>
            <a:ext cx="1049583" cy="307777"/>
          </a:xfrm>
          <a:prstGeom prst="rect">
            <a:avLst/>
          </a:prstGeom>
          <a:noFill/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captureValid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399" y="1241425"/>
            <a:ext cx="132792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Source (Sweep):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Setup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start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stop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step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Loop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Franklin Gothic Medium" pitchFamily="34" charset="0"/>
              </a:rPr>
              <a:t>arm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next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Franklin Gothic Medium" pitchFamily="34" charset="0"/>
              </a:rPr>
              <a:t>done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Franklin Gothic Medium" pitchFamily="34" charset="0"/>
              </a:rPr>
              <a:t> </a:t>
            </a:r>
            <a:r>
              <a:rPr lang="en-US" sz="1400" i="1" dirty="0" smtClean="0">
                <a:latin typeface="Franklin Gothic Medium" pitchFamily="34" charset="0"/>
              </a:rPr>
              <a:t>pause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i="1" dirty="0" smtClean="0">
                <a:latin typeface="Franklin Gothic Medium" pitchFamily="34" charset="0"/>
              </a:rPr>
              <a:t>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Sweep Driver API’s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619" y="1283253"/>
            <a:ext cx="5200000" cy="3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" y="4503738"/>
            <a:ext cx="2085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0075" y="1293813"/>
            <a:ext cx="132792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b="1" u="sng" dirty="0" smtClean="0">
                <a:solidFill>
                  <a:srgbClr val="1C1C1C"/>
                </a:solidFill>
                <a:latin typeface="Franklin Gothic Medium" pitchFamily="34" charset="0"/>
              </a:rPr>
              <a:t>Source (Sweep):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Setup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start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stop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step</a:t>
            </a:r>
          </a:p>
          <a:p>
            <a:pPr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Loop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Franklin Gothic Medium" pitchFamily="34" charset="0"/>
              </a:rPr>
              <a:t>arm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next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1C1C1C"/>
                </a:solidFill>
                <a:latin typeface="Franklin Gothic Medium" pitchFamily="34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Franklin Gothic Medium" pitchFamily="34" charset="0"/>
              </a:rPr>
              <a:t>done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  <a:latin typeface="Franklin Gothic Medium" pitchFamily="34" charset="0"/>
              </a:rPr>
              <a:t> </a:t>
            </a:r>
            <a:r>
              <a:rPr lang="en-US" sz="1400" i="1" dirty="0" smtClean="0">
                <a:latin typeface="Franklin Gothic Medium" pitchFamily="34" charset="0"/>
              </a:rPr>
              <a:t>pause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sz="1400" i="1" dirty="0" smtClean="0">
                <a:latin typeface="Franklin Gothic Medium" pitchFamily="34" charset="0"/>
              </a:rPr>
              <a:t>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 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st Level Bullets">
  <a:themeElements>
    <a:clrScheme name="Intersil Corporate">
      <a:dk1>
        <a:srgbClr val="000000"/>
      </a:dk1>
      <a:lt1>
        <a:srgbClr val="FFFFFF"/>
      </a:lt1>
      <a:dk2>
        <a:srgbClr val="FFFFFF"/>
      </a:dk2>
      <a:lt2>
        <a:srgbClr val="858585"/>
      </a:lt2>
      <a:accent1>
        <a:srgbClr val="0065A4"/>
      </a:accent1>
      <a:accent2>
        <a:srgbClr val="A3A86B"/>
      </a:accent2>
      <a:accent3>
        <a:srgbClr val="C59217"/>
      </a:accent3>
      <a:accent4>
        <a:srgbClr val="F26539"/>
      </a:accent4>
      <a:accent5>
        <a:srgbClr val="C60C46"/>
      </a:accent5>
      <a:accent6>
        <a:srgbClr val="614D7D"/>
      </a:accent6>
      <a:hlink>
        <a:srgbClr val="003399"/>
      </a:hlink>
      <a:folHlink>
        <a:srgbClr val="3399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0" rIns="4572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>
            <a:schemeClr val="bg2"/>
          </a:buClr>
          <a:buSzPct val="50000"/>
          <a:buFont typeface="Arial Black" pitchFamily="34" charset="0"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Franklin Gothic Medium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lIns="45720" tIns="45720" rIns="45720" bIns="45720" rtlCol="0" anchor="ctr" anchorCtr="0">
        <a:spAutoFit/>
      </a:bodyPr>
      <a:lstStyle>
        <a:defPPr>
          <a:lnSpc>
            <a:spcPct val="100000"/>
          </a:lnSpc>
          <a:spcAft>
            <a:spcPts val="0"/>
          </a:spcAft>
          <a:defRPr sz="1400" dirty="0" err="1" smtClean="0">
            <a:solidFill>
              <a:srgbClr val="1C1C1C"/>
            </a:solidFill>
            <a:latin typeface="Franklin Gothic Medium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B2B2B2"/>
        </a:lt1>
        <a:dk2>
          <a:srgbClr val="FFFFFF"/>
        </a:dk2>
        <a:lt2>
          <a:srgbClr val="808080"/>
        </a:lt2>
        <a:accent1>
          <a:srgbClr val="C60C46"/>
        </a:accent1>
        <a:accent2>
          <a:srgbClr val="3399FF"/>
        </a:accent2>
        <a:accent3>
          <a:srgbClr val="D5D5D5"/>
        </a:accent3>
        <a:accent4>
          <a:srgbClr val="000000"/>
        </a:accent4>
        <a:accent5>
          <a:srgbClr val="DFAAB0"/>
        </a:accent5>
        <a:accent6>
          <a:srgbClr val="2D8AE7"/>
        </a:accent6>
        <a:hlink>
          <a:srgbClr val="0033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23395</TotalTime>
  <Words>483</Words>
  <Application>Microsoft Office PowerPoint</Application>
  <PresentationFormat>On-screen Show (4:3)</PresentationFormat>
  <Paragraphs>247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Franklin Gothic Heavy</vt:lpstr>
      <vt:lpstr>Franklin Gothic Medium</vt:lpstr>
      <vt:lpstr>Arial Black</vt:lpstr>
      <vt:lpstr>Calibri</vt:lpstr>
      <vt:lpstr>Symbol</vt:lpstr>
      <vt:lpstr>Wingdings</vt:lpstr>
      <vt:lpstr>Courier New</vt:lpstr>
      <vt:lpstr>No 1st Level Bullets</vt:lpstr>
      <vt:lpstr>1st Level Bullets</vt:lpstr>
      <vt:lpstr>Intersil Ambient Light Sensor</vt:lpstr>
      <vt:lpstr>Evaluation Software</vt:lpstr>
      <vt:lpstr>Apps, Libs, Data, Data Analysis</vt:lpstr>
      <vt:lpstr>Selectable Permutations</vt:lpstr>
      <vt:lpstr>Program Selections</vt:lpstr>
      <vt:lpstr>Evaluation Tester Control Panel</vt:lpstr>
      <vt:lpstr>Data Dimensions – Excel Organization</vt:lpstr>
      <vt:lpstr>Program Threads: Source, Measure, Record</vt:lpstr>
      <vt:lpstr>Sweep Driver API’s</vt:lpstr>
      <vt:lpstr>Profile Scripts</vt:lpstr>
      <vt:lpstr>Palette Sequence Diagram</vt:lpstr>
    </vt:vector>
  </TitlesOfParts>
  <Company>Intersil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jgetchel</cp:lastModifiedBy>
  <cp:revision>581</cp:revision>
  <dcterms:created xsi:type="dcterms:W3CDTF">2010-01-31T22:55:05Z</dcterms:created>
  <dcterms:modified xsi:type="dcterms:W3CDTF">2012-03-27T02:59:50Z</dcterms:modified>
</cp:coreProperties>
</file>