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61" r:id="rId3"/>
    <p:sldId id="259" r:id="rId4"/>
    <p:sldId id="258" r:id="rId5"/>
    <p:sldId id="260" r:id="rId6"/>
    <p:sldId id="263" r:id="rId7"/>
    <p:sldId id="266" r:id="rId8"/>
    <p:sldId id="264"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ideep Whabi" initials="JW" lastIdx="1" clrIdx="0">
    <p:extLst>
      <p:ext uri="{19B8F6BF-5375-455C-9EA6-DF929625EA0E}">
        <p15:presenceInfo xmlns:p15="http://schemas.microsoft.com/office/powerpoint/2012/main" userId="e2918c177dd8b8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7A2E36-94F5-41FB-BEA7-39CA0AAA7548}"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C916E1A5-C1DC-46F1-B221-F8F5DF5DFFFB}">
      <dgm:prSet/>
      <dgm:spPr/>
      <dgm:t>
        <a:bodyPr/>
        <a:lstStyle/>
        <a:p>
          <a:r>
            <a:rPr lang="en-US"/>
            <a:t>Using hazefree(clean) images gives us simpler models that converge faster and give us 5% higher accuracy.</a:t>
          </a:r>
        </a:p>
      </dgm:t>
    </dgm:pt>
    <dgm:pt modelId="{FFA49E76-031C-4EB7-8614-DC85147A4F0F}" type="parTrans" cxnId="{A2A2BA05-00A1-4B09-9BBF-6A5BCF1D3FBE}">
      <dgm:prSet/>
      <dgm:spPr/>
      <dgm:t>
        <a:bodyPr/>
        <a:lstStyle/>
        <a:p>
          <a:endParaRPr lang="en-US"/>
        </a:p>
      </dgm:t>
    </dgm:pt>
    <dgm:pt modelId="{C0871E09-9552-4782-8894-AC3C96146CEF}" type="sibTrans" cxnId="{A2A2BA05-00A1-4B09-9BBF-6A5BCF1D3FBE}">
      <dgm:prSet/>
      <dgm:spPr/>
      <dgm:t>
        <a:bodyPr/>
        <a:lstStyle/>
        <a:p>
          <a:endParaRPr lang="en-US"/>
        </a:p>
      </dgm:t>
    </dgm:pt>
    <dgm:pt modelId="{0B207062-2695-4392-BB7E-BC7F63A494F8}">
      <dgm:prSet/>
      <dgm:spPr/>
      <dgm:t>
        <a:bodyPr/>
        <a:lstStyle/>
        <a:p>
          <a:r>
            <a:rPr lang="en-US"/>
            <a:t>As seen from the training epochs and testing accuracy for the optimal model for each color space, the RGB color space looks to be the best way to define this dataset and leads to better model interpretation and performance. Precision and accuracy scores for each color space can also be calculated to confirm this.</a:t>
          </a:r>
        </a:p>
      </dgm:t>
    </dgm:pt>
    <dgm:pt modelId="{AF0EAA59-838A-49BB-9B78-3FC083C752DA}" type="parTrans" cxnId="{C685B950-D2FB-4930-ACF8-E54F13D8BDDF}">
      <dgm:prSet/>
      <dgm:spPr/>
      <dgm:t>
        <a:bodyPr/>
        <a:lstStyle/>
        <a:p>
          <a:endParaRPr lang="en-US"/>
        </a:p>
      </dgm:t>
    </dgm:pt>
    <dgm:pt modelId="{E3A12F3D-CAC6-4DC2-B485-783E572E38B5}" type="sibTrans" cxnId="{C685B950-D2FB-4930-ACF8-E54F13D8BDDF}">
      <dgm:prSet/>
      <dgm:spPr/>
      <dgm:t>
        <a:bodyPr/>
        <a:lstStyle/>
        <a:p>
          <a:endParaRPr lang="en-US"/>
        </a:p>
      </dgm:t>
    </dgm:pt>
    <dgm:pt modelId="{12C1BECD-C422-4A35-9F14-E43241F34B63}" type="pres">
      <dgm:prSet presAssocID="{1C7A2E36-94F5-41FB-BEA7-39CA0AAA7548}" presName="root" presStyleCnt="0">
        <dgm:presLayoutVars>
          <dgm:dir/>
          <dgm:resizeHandles val="exact"/>
        </dgm:presLayoutVars>
      </dgm:prSet>
      <dgm:spPr/>
    </dgm:pt>
    <dgm:pt modelId="{0F86A630-FDFB-485F-8783-F597B44598CE}" type="pres">
      <dgm:prSet presAssocID="{C916E1A5-C1DC-46F1-B221-F8F5DF5DFFFB}" presName="compNode" presStyleCnt="0"/>
      <dgm:spPr/>
    </dgm:pt>
    <dgm:pt modelId="{FC2E0B56-16C0-49BC-8005-FCE8A4EEBEC9}" type="pres">
      <dgm:prSet presAssocID="{C916E1A5-C1DC-46F1-B221-F8F5DF5DFFF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A55BB369-754A-4F37-900E-115502162211}" type="pres">
      <dgm:prSet presAssocID="{C916E1A5-C1DC-46F1-B221-F8F5DF5DFFFB}" presName="spaceRect" presStyleCnt="0"/>
      <dgm:spPr/>
    </dgm:pt>
    <dgm:pt modelId="{9505166B-F2B5-435D-A67A-8A7A8337C9DE}" type="pres">
      <dgm:prSet presAssocID="{C916E1A5-C1DC-46F1-B221-F8F5DF5DFFFB}" presName="textRect" presStyleLbl="revTx" presStyleIdx="0" presStyleCnt="2">
        <dgm:presLayoutVars>
          <dgm:chMax val="1"/>
          <dgm:chPref val="1"/>
        </dgm:presLayoutVars>
      </dgm:prSet>
      <dgm:spPr/>
    </dgm:pt>
    <dgm:pt modelId="{82FAD491-3D01-4509-8920-59BF87CC4148}" type="pres">
      <dgm:prSet presAssocID="{C0871E09-9552-4782-8894-AC3C96146CEF}" presName="sibTrans" presStyleCnt="0"/>
      <dgm:spPr/>
    </dgm:pt>
    <dgm:pt modelId="{5D5BF559-6324-4498-A88F-EEB51AE3369A}" type="pres">
      <dgm:prSet presAssocID="{0B207062-2695-4392-BB7E-BC7F63A494F8}" presName="compNode" presStyleCnt="0"/>
      <dgm:spPr/>
    </dgm:pt>
    <dgm:pt modelId="{9476A970-953F-485A-AD48-945CC617A7CF}" type="pres">
      <dgm:prSet presAssocID="{0B207062-2695-4392-BB7E-BC7F63A494F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lescope"/>
        </a:ext>
      </dgm:extLst>
    </dgm:pt>
    <dgm:pt modelId="{2531F491-D534-45D6-9F8D-18184BF4FCB7}" type="pres">
      <dgm:prSet presAssocID="{0B207062-2695-4392-BB7E-BC7F63A494F8}" presName="spaceRect" presStyleCnt="0"/>
      <dgm:spPr/>
    </dgm:pt>
    <dgm:pt modelId="{0A03F9C2-E735-4178-9BFD-6A6F03280CCD}" type="pres">
      <dgm:prSet presAssocID="{0B207062-2695-4392-BB7E-BC7F63A494F8}" presName="textRect" presStyleLbl="revTx" presStyleIdx="1" presStyleCnt="2">
        <dgm:presLayoutVars>
          <dgm:chMax val="1"/>
          <dgm:chPref val="1"/>
        </dgm:presLayoutVars>
      </dgm:prSet>
      <dgm:spPr/>
    </dgm:pt>
  </dgm:ptLst>
  <dgm:cxnLst>
    <dgm:cxn modelId="{A2A2BA05-00A1-4B09-9BBF-6A5BCF1D3FBE}" srcId="{1C7A2E36-94F5-41FB-BEA7-39CA0AAA7548}" destId="{C916E1A5-C1DC-46F1-B221-F8F5DF5DFFFB}" srcOrd="0" destOrd="0" parTransId="{FFA49E76-031C-4EB7-8614-DC85147A4F0F}" sibTransId="{C0871E09-9552-4782-8894-AC3C96146CEF}"/>
    <dgm:cxn modelId="{C2EA4163-DF18-49FC-8579-C7016252B0DC}" type="presOf" srcId="{1C7A2E36-94F5-41FB-BEA7-39CA0AAA7548}" destId="{12C1BECD-C422-4A35-9F14-E43241F34B63}" srcOrd="0" destOrd="0" presId="urn:microsoft.com/office/officeart/2018/2/layout/IconLabelList"/>
    <dgm:cxn modelId="{C685B950-D2FB-4930-ACF8-E54F13D8BDDF}" srcId="{1C7A2E36-94F5-41FB-BEA7-39CA0AAA7548}" destId="{0B207062-2695-4392-BB7E-BC7F63A494F8}" srcOrd="1" destOrd="0" parTransId="{AF0EAA59-838A-49BB-9B78-3FC083C752DA}" sibTransId="{E3A12F3D-CAC6-4DC2-B485-783E572E38B5}"/>
    <dgm:cxn modelId="{BF7259D9-0037-44BF-A135-164730A62627}" type="presOf" srcId="{C916E1A5-C1DC-46F1-B221-F8F5DF5DFFFB}" destId="{9505166B-F2B5-435D-A67A-8A7A8337C9DE}" srcOrd="0" destOrd="0" presId="urn:microsoft.com/office/officeart/2018/2/layout/IconLabelList"/>
    <dgm:cxn modelId="{6D5E51DA-D240-442B-AA66-B615C5DA698F}" type="presOf" srcId="{0B207062-2695-4392-BB7E-BC7F63A494F8}" destId="{0A03F9C2-E735-4178-9BFD-6A6F03280CCD}" srcOrd="0" destOrd="0" presId="urn:microsoft.com/office/officeart/2018/2/layout/IconLabelList"/>
    <dgm:cxn modelId="{5F21F548-7BC3-4344-84D6-7F49A9463F4B}" type="presParOf" srcId="{12C1BECD-C422-4A35-9F14-E43241F34B63}" destId="{0F86A630-FDFB-485F-8783-F597B44598CE}" srcOrd="0" destOrd="0" presId="urn:microsoft.com/office/officeart/2018/2/layout/IconLabelList"/>
    <dgm:cxn modelId="{F2C17FF0-EEA2-4DCF-A02C-20EAC6E9A5EF}" type="presParOf" srcId="{0F86A630-FDFB-485F-8783-F597B44598CE}" destId="{FC2E0B56-16C0-49BC-8005-FCE8A4EEBEC9}" srcOrd="0" destOrd="0" presId="urn:microsoft.com/office/officeart/2018/2/layout/IconLabelList"/>
    <dgm:cxn modelId="{7710524A-0C64-412C-BD5E-B5FDC4024E5C}" type="presParOf" srcId="{0F86A630-FDFB-485F-8783-F597B44598CE}" destId="{A55BB369-754A-4F37-900E-115502162211}" srcOrd="1" destOrd="0" presId="urn:microsoft.com/office/officeart/2018/2/layout/IconLabelList"/>
    <dgm:cxn modelId="{E4F12B8A-7B4A-4923-82DC-69C049EBDC1C}" type="presParOf" srcId="{0F86A630-FDFB-485F-8783-F597B44598CE}" destId="{9505166B-F2B5-435D-A67A-8A7A8337C9DE}" srcOrd="2" destOrd="0" presId="urn:microsoft.com/office/officeart/2018/2/layout/IconLabelList"/>
    <dgm:cxn modelId="{EE225693-9A86-460F-BF74-8C33047F1DC0}" type="presParOf" srcId="{12C1BECD-C422-4A35-9F14-E43241F34B63}" destId="{82FAD491-3D01-4509-8920-59BF87CC4148}" srcOrd="1" destOrd="0" presId="urn:microsoft.com/office/officeart/2018/2/layout/IconLabelList"/>
    <dgm:cxn modelId="{A611C99F-FABC-4FAB-B347-BE5DBC665CA2}" type="presParOf" srcId="{12C1BECD-C422-4A35-9F14-E43241F34B63}" destId="{5D5BF559-6324-4498-A88F-EEB51AE3369A}" srcOrd="2" destOrd="0" presId="urn:microsoft.com/office/officeart/2018/2/layout/IconLabelList"/>
    <dgm:cxn modelId="{994B4EFF-AB79-4D86-98DF-6F989BCE453B}" type="presParOf" srcId="{5D5BF559-6324-4498-A88F-EEB51AE3369A}" destId="{9476A970-953F-485A-AD48-945CC617A7CF}" srcOrd="0" destOrd="0" presId="urn:microsoft.com/office/officeart/2018/2/layout/IconLabelList"/>
    <dgm:cxn modelId="{7940AEF2-1ACC-4967-8C93-A5B5A6356F0A}" type="presParOf" srcId="{5D5BF559-6324-4498-A88F-EEB51AE3369A}" destId="{2531F491-D534-45D6-9F8D-18184BF4FCB7}" srcOrd="1" destOrd="0" presId="urn:microsoft.com/office/officeart/2018/2/layout/IconLabelList"/>
    <dgm:cxn modelId="{A1B37838-CD13-4FF1-943C-64355D960F21}" type="presParOf" srcId="{5D5BF559-6324-4498-A88F-EEB51AE3369A}" destId="{0A03F9C2-E735-4178-9BFD-6A6F03280CCD}"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2E0B56-16C0-49BC-8005-FCE8A4EEBEC9}">
      <dsp:nvSpPr>
        <dsp:cNvPr id="0" name=""/>
        <dsp:cNvSpPr/>
      </dsp:nvSpPr>
      <dsp:spPr>
        <a:xfrm>
          <a:off x="1519199" y="22862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05166B-F2B5-435D-A67A-8A7A8337C9DE}">
      <dsp:nvSpPr>
        <dsp:cNvPr id="0" name=""/>
        <dsp:cNvSpPr/>
      </dsp:nvSpPr>
      <dsp:spPr>
        <a:xfrm>
          <a:off x="331199" y="2646716"/>
          <a:ext cx="43200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Using hazefree(clean) images gives us simpler models that converge faster and give us 5% higher accuracy.</a:t>
          </a:r>
        </a:p>
      </dsp:txBody>
      <dsp:txXfrm>
        <a:off x="331199" y="2646716"/>
        <a:ext cx="4320000" cy="742500"/>
      </dsp:txXfrm>
    </dsp:sp>
    <dsp:sp modelId="{9476A970-953F-485A-AD48-945CC617A7CF}">
      <dsp:nvSpPr>
        <dsp:cNvPr id="0" name=""/>
        <dsp:cNvSpPr/>
      </dsp:nvSpPr>
      <dsp:spPr>
        <a:xfrm>
          <a:off x="6595199" y="22862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03F9C2-E735-4178-9BFD-6A6F03280CCD}">
      <dsp:nvSpPr>
        <dsp:cNvPr id="0" name=""/>
        <dsp:cNvSpPr/>
      </dsp:nvSpPr>
      <dsp:spPr>
        <a:xfrm>
          <a:off x="5407199" y="2646716"/>
          <a:ext cx="43200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As seen from the training epochs and testing accuracy for the optimal model for each color space, the RGB color space looks to be the best way to define this dataset and leads to better model interpretation and performance. Precision and accuracy scores for each color space can also be calculated to confirm this.</a:t>
          </a:r>
        </a:p>
      </dsp:txBody>
      <dsp:txXfrm>
        <a:off x="5407199" y="2646716"/>
        <a:ext cx="4320000" cy="7425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851F54-6CE8-4D8B-A9AD-05655BA9C74F}"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3E972CE-A07C-4F00-8DC8-B155B9A41BA2}" type="slidenum">
              <a:rPr lang="en-US" smtClean="0"/>
              <a:t>‹#›</a:t>
            </a:fld>
            <a:endParaRPr lang="en-US"/>
          </a:p>
        </p:txBody>
      </p:sp>
    </p:spTree>
    <p:extLst>
      <p:ext uri="{BB962C8B-B14F-4D97-AF65-F5344CB8AC3E}">
        <p14:creationId xmlns:p14="http://schemas.microsoft.com/office/powerpoint/2010/main" val="127495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51F54-6CE8-4D8B-A9AD-05655BA9C74F}"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972CE-A07C-4F00-8DC8-B155B9A41BA2}" type="slidenum">
              <a:rPr lang="en-US" smtClean="0"/>
              <a:t>‹#›</a:t>
            </a:fld>
            <a:endParaRPr lang="en-US"/>
          </a:p>
        </p:txBody>
      </p:sp>
    </p:spTree>
    <p:extLst>
      <p:ext uri="{BB962C8B-B14F-4D97-AF65-F5344CB8AC3E}">
        <p14:creationId xmlns:p14="http://schemas.microsoft.com/office/powerpoint/2010/main" val="3490409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51F54-6CE8-4D8B-A9AD-05655BA9C74F}"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972CE-A07C-4F00-8DC8-B155B9A41BA2}" type="slidenum">
              <a:rPr lang="en-US" smtClean="0"/>
              <a:t>‹#›</a:t>
            </a:fld>
            <a:endParaRPr lang="en-US"/>
          </a:p>
        </p:txBody>
      </p:sp>
    </p:spTree>
    <p:extLst>
      <p:ext uri="{BB962C8B-B14F-4D97-AF65-F5344CB8AC3E}">
        <p14:creationId xmlns:p14="http://schemas.microsoft.com/office/powerpoint/2010/main" val="259871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51F54-6CE8-4D8B-A9AD-05655BA9C74F}"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972CE-A07C-4F00-8DC8-B155B9A41BA2}" type="slidenum">
              <a:rPr lang="en-US" smtClean="0"/>
              <a:t>‹#›</a:t>
            </a:fld>
            <a:endParaRPr lang="en-US"/>
          </a:p>
        </p:txBody>
      </p:sp>
    </p:spTree>
    <p:extLst>
      <p:ext uri="{BB962C8B-B14F-4D97-AF65-F5344CB8AC3E}">
        <p14:creationId xmlns:p14="http://schemas.microsoft.com/office/powerpoint/2010/main" val="2208683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B851F54-6CE8-4D8B-A9AD-05655BA9C74F}" type="datetimeFigureOut">
              <a:rPr lang="en-US" smtClean="0"/>
              <a:t>6/7/2019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3E972CE-A07C-4F00-8DC8-B155B9A41BA2}" type="slidenum">
              <a:rPr lang="en-US" smtClean="0"/>
              <a:t>‹#›</a:t>
            </a:fld>
            <a:endParaRPr lang="en-US"/>
          </a:p>
        </p:txBody>
      </p:sp>
    </p:spTree>
    <p:extLst>
      <p:ext uri="{BB962C8B-B14F-4D97-AF65-F5344CB8AC3E}">
        <p14:creationId xmlns:p14="http://schemas.microsoft.com/office/powerpoint/2010/main" val="2277724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851F54-6CE8-4D8B-A9AD-05655BA9C74F}" type="datetimeFigureOut">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E972CE-A07C-4F00-8DC8-B155B9A41BA2}" type="slidenum">
              <a:rPr lang="en-US" smtClean="0"/>
              <a:t>‹#›</a:t>
            </a:fld>
            <a:endParaRPr lang="en-US"/>
          </a:p>
        </p:txBody>
      </p:sp>
    </p:spTree>
    <p:extLst>
      <p:ext uri="{BB962C8B-B14F-4D97-AF65-F5344CB8AC3E}">
        <p14:creationId xmlns:p14="http://schemas.microsoft.com/office/powerpoint/2010/main" val="3092557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851F54-6CE8-4D8B-A9AD-05655BA9C74F}" type="datetimeFigureOut">
              <a:rPr lang="en-US" smtClean="0"/>
              <a:t>6/7/2019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E972CE-A07C-4F00-8DC8-B155B9A41BA2}" type="slidenum">
              <a:rPr lang="en-US" smtClean="0"/>
              <a:t>‹#›</a:t>
            </a:fld>
            <a:endParaRPr lang="en-US"/>
          </a:p>
        </p:txBody>
      </p:sp>
    </p:spTree>
    <p:extLst>
      <p:ext uri="{BB962C8B-B14F-4D97-AF65-F5344CB8AC3E}">
        <p14:creationId xmlns:p14="http://schemas.microsoft.com/office/powerpoint/2010/main" val="2764798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851F54-6CE8-4D8B-A9AD-05655BA9C74F}" type="datetimeFigureOut">
              <a:rPr lang="en-US" smtClean="0"/>
              <a:t>6/7/2019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E972CE-A07C-4F00-8DC8-B155B9A41BA2}" type="slidenum">
              <a:rPr lang="en-US" smtClean="0"/>
              <a:t>‹#›</a:t>
            </a:fld>
            <a:endParaRPr lang="en-US"/>
          </a:p>
        </p:txBody>
      </p:sp>
    </p:spTree>
    <p:extLst>
      <p:ext uri="{BB962C8B-B14F-4D97-AF65-F5344CB8AC3E}">
        <p14:creationId xmlns:p14="http://schemas.microsoft.com/office/powerpoint/2010/main" val="14370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51F54-6CE8-4D8B-A9AD-05655BA9C74F}" type="datetimeFigureOut">
              <a:rPr lang="en-US" smtClean="0"/>
              <a:t>6/7/2019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E972CE-A07C-4F00-8DC8-B155B9A41BA2}" type="slidenum">
              <a:rPr lang="en-US" smtClean="0"/>
              <a:t>‹#›</a:t>
            </a:fld>
            <a:endParaRPr lang="en-US"/>
          </a:p>
        </p:txBody>
      </p:sp>
    </p:spTree>
    <p:extLst>
      <p:ext uri="{BB962C8B-B14F-4D97-AF65-F5344CB8AC3E}">
        <p14:creationId xmlns:p14="http://schemas.microsoft.com/office/powerpoint/2010/main" val="3197568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851F54-6CE8-4D8B-A9AD-05655BA9C74F}" type="datetimeFigureOut">
              <a:rPr lang="en-US" smtClean="0"/>
              <a:t>6/7/2019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3E972CE-A07C-4F00-8DC8-B155B9A41BA2}" type="slidenum">
              <a:rPr lang="en-US" smtClean="0"/>
              <a:t>‹#›</a:t>
            </a:fld>
            <a:endParaRPr lang="en-US"/>
          </a:p>
        </p:txBody>
      </p:sp>
    </p:spTree>
    <p:extLst>
      <p:ext uri="{BB962C8B-B14F-4D97-AF65-F5344CB8AC3E}">
        <p14:creationId xmlns:p14="http://schemas.microsoft.com/office/powerpoint/2010/main" val="3167903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851F54-6CE8-4D8B-A9AD-05655BA9C74F}" type="datetimeFigureOut">
              <a:rPr lang="en-US" smtClean="0"/>
              <a:t>6/7/2019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3E972CE-A07C-4F00-8DC8-B155B9A41BA2}" type="slidenum">
              <a:rPr lang="en-US" smtClean="0"/>
              <a:t>‹#›</a:t>
            </a:fld>
            <a:endParaRPr lang="en-US"/>
          </a:p>
        </p:txBody>
      </p:sp>
    </p:spTree>
    <p:extLst>
      <p:ext uri="{BB962C8B-B14F-4D97-AF65-F5344CB8AC3E}">
        <p14:creationId xmlns:p14="http://schemas.microsoft.com/office/powerpoint/2010/main" val="3669237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B851F54-6CE8-4D8B-A9AD-05655BA9C74F}" type="datetimeFigureOut">
              <a:rPr lang="en-US" smtClean="0"/>
              <a:t>6/7/2019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3E972CE-A07C-4F00-8DC8-B155B9A41BA2}" type="slidenum">
              <a:rPr lang="en-US" smtClean="0"/>
              <a:t>‹#›</a:t>
            </a:fld>
            <a:endParaRPr lang="en-US"/>
          </a:p>
        </p:txBody>
      </p:sp>
    </p:spTree>
    <p:extLst>
      <p:ext uri="{BB962C8B-B14F-4D97-AF65-F5344CB8AC3E}">
        <p14:creationId xmlns:p14="http://schemas.microsoft.com/office/powerpoint/2010/main" val="166354432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8188-1AEE-4911-9389-2AC57E81DB1C}"/>
              </a:ext>
            </a:extLst>
          </p:cNvPr>
          <p:cNvSpPr>
            <a:spLocks noGrp="1"/>
          </p:cNvSpPr>
          <p:nvPr>
            <p:ph type="ctrTitle"/>
          </p:nvPr>
        </p:nvSpPr>
        <p:spPr/>
        <p:txBody>
          <a:bodyPr>
            <a:normAutofit/>
          </a:bodyPr>
          <a:lstStyle/>
          <a:p>
            <a:r>
              <a:rPr lang="en-US" b="1" cap="all" dirty="0"/>
              <a:t>Vehicle color identification</a:t>
            </a:r>
            <a:br>
              <a:rPr lang="en-US" b="1" cap="all" dirty="0"/>
            </a:br>
            <a:r>
              <a:rPr lang="en-US" sz="4400" b="1" cap="all" dirty="0"/>
              <a:t>using CNN and dark channel dehazing</a:t>
            </a:r>
            <a:endParaRPr lang="en-US" dirty="0"/>
          </a:p>
        </p:txBody>
      </p:sp>
      <p:sp>
        <p:nvSpPr>
          <p:cNvPr id="3" name="Subtitle 2">
            <a:extLst>
              <a:ext uri="{FF2B5EF4-FFF2-40B4-BE49-F238E27FC236}">
                <a16:creationId xmlns:a16="http://schemas.microsoft.com/office/drawing/2014/main" id="{6C2D9129-04C2-4B75-BB83-539DE93CBF60}"/>
              </a:ext>
            </a:extLst>
          </p:cNvPr>
          <p:cNvSpPr>
            <a:spLocks noGrp="1"/>
          </p:cNvSpPr>
          <p:nvPr>
            <p:ph type="subTitle" idx="1"/>
          </p:nvPr>
        </p:nvSpPr>
        <p:spPr/>
        <p:txBody>
          <a:bodyPr/>
          <a:lstStyle/>
          <a:p>
            <a:r>
              <a:rPr lang="en-US" dirty="0"/>
              <a:t>Jaideep Whabi   A20403110</a:t>
            </a:r>
          </a:p>
        </p:txBody>
      </p:sp>
    </p:spTree>
    <p:extLst>
      <p:ext uri="{BB962C8B-B14F-4D97-AF65-F5344CB8AC3E}">
        <p14:creationId xmlns:p14="http://schemas.microsoft.com/office/powerpoint/2010/main" val="1057389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02FE-BF9D-4A47-82C2-049C6783B7C1}"/>
              </a:ext>
            </a:extLst>
          </p:cNvPr>
          <p:cNvSpPr>
            <a:spLocks noGrp="1"/>
          </p:cNvSpPr>
          <p:nvPr>
            <p:ph type="title"/>
          </p:nvPr>
        </p:nvSpPr>
        <p:spPr>
          <a:xfrm>
            <a:off x="1069848" y="484632"/>
            <a:ext cx="10058400" cy="1609344"/>
          </a:xfrm>
        </p:spPr>
        <p:txBody>
          <a:bodyPr>
            <a:normAutofit/>
          </a:bodyPr>
          <a:lstStyle/>
          <a:p>
            <a:r>
              <a:rPr lang="en-US"/>
              <a:t>Conclusion</a:t>
            </a:r>
          </a:p>
        </p:txBody>
      </p:sp>
      <p:sp>
        <p:nvSpPr>
          <p:cNvPr id="17" name="Rectangle 16">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2">
            <a:extLst>
              <a:ext uri="{FF2B5EF4-FFF2-40B4-BE49-F238E27FC236}">
                <a16:creationId xmlns:a16="http://schemas.microsoft.com/office/drawing/2014/main" id="{4CC5CA6B-D396-4A08-BFF8-055E6196DA48}"/>
              </a:ext>
            </a:extLst>
          </p:cNvPr>
          <p:cNvGraphicFramePr>
            <a:graphicFrameLocks noGrp="1"/>
          </p:cNvGraphicFramePr>
          <p:nvPr>
            <p:ph idx="1"/>
            <p:extLst>
              <p:ext uri="{D42A27DB-BD31-4B8C-83A1-F6EECF244321}">
                <p14:modId xmlns:p14="http://schemas.microsoft.com/office/powerpoint/2010/main" val="2687915503"/>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56068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3AF8C-7614-460F-9673-ACA8276D76AA}"/>
              </a:ext>
            </a:extLst>
          </p:cNvPr>
          <p:cNvSpPr>
            <a:spLocks noGrp="1"/>
          </p:cNvSpPr>
          <p:nvPr>
            <p:ph idx="1"/>
          </p:nvPr>
        </p:nvSpPr>
        <p:spPr>
          <a:xfrm>
            <a:off x="838200" y="754331"/>
            <a:ext cx="10515600" cy="5970775"/>
          </a:xfrm>
        </p:spPr>
        <p:txBody>
          <a:bodyPr/>
          <a:lstStyle/>
          <a:p>
            <a:pPr marL="0" indent="0">
              <a:buNone/>
            </a:pPr>
            <a:r>
              <a:rPr lang="en-US" dirty="0"/>
              <a:t>Problem Statement</a:t>
            </a:r>
          </a:p>
          <a:p>
            <a:r>
              <a:rPr lang="en-US" sz="1600" dirty="0"/>
              <a:t>As a component of an Intelligent Traffic System, identify the color of an on-road vehicle.</a:t>
            </a:r>
          </a:p>
          <a:p>
            <a:r>
              <a:rPr lang="en-US" sz="1600" dirty="0"/>
              <a:t>Based on images captured of moving or still vehicles on-road.</a:t>
            </a:r>
          </a:p>
          <a:p>
            <a:pPr marL="0" indent="0">
              <a:buNone/>
            </a:pPr>
            <a:endParaRPr lang="en-US" sz="1600" dirty="0"/>
          </a:p>
          <a:p>
            <a:pPr marL="0" indent="0">
              <a:buNone/>
            </a:pPr>
            <a:r>
              <a:rPr lang="en-US" dirty="0"/>
              <a:t>Uses</a:t>
            </a:r>
          </a:p>
          <a:p>
            <a:r>
              <a:rPr lang="en-US" sz="1600" dirty="0"/>
              <a:t>An important component of Intelligent Traffic system for vehicle identification, alongside make &amp; model and license plate identification.</a:t>
            </a:r>
          </a:p>
          <a:p>
            <a:r>
              <a:rPr lang="en-US" sz="1600" dirty="0"/>
              <a:t>Important part of vehicle identification to provide visual cues for fast law enforcement</a:t>
            </a:r>
          </a:p>
          <a:p>
            <a:pPr marL="0" indent="0">
              <a:buNone/>
            </a:pPr>
            <a:endParaRPr lang="en-US" sz="1600" dirty="0"/>
          </a:p>
          <a:p>
            <a:pPr marL="0" indent="0">
              <a:buNone/>
            </a:pPr>
            <a:r>
              <a:rPr lang="en-US" dirty="0"/>
              <a:t>Challenges</a:t>
            </a:r>
          </a:p>
          <a:p>
            <a:r>
              <a:rPr lang="en-US" sz="1600" dirty="0"/>
              <a:t>Quality of image captured can be affected by various issues like weather, capture device capabilities and strip combination of variables.</a:t>
            </a:r>
          </a:p>
          <a:p>
            <a:r>
              <a:rPr lang="en-US" sz="1600" dirty="0"/>
              <a:t>Moreover, lower quality images , or images affected by weather are </a:t>
            </a:r>
            <a:r>
              <a:rPr lang="en-US" sz="1600"/>
              <a:t>very noisy, thus </a:t>
            </a:r>
            <a:r>
              <a:rPr lang="en-US" sz="1600" dirty="0"/>
              <a:t>making it harder for a model to distinguish colors.</a:t>
            </a:r>
          </a:p>
          <a:p>
            <a:endParaRPr lang="en-US" sz="1600" dirty="0"/>
          </a:p>
          <a:p>
            <a:endParaRPr lang="en-US" dirty="0"/>
          </a:p>
        </p:txBody>
      </p:sp>
    </p:spTree>
    <p:extLst>
      <p:ext uri="{BB962C8B-B14F-4D97-AF65-F5344CB8AC3E}">
        <p14:creationId xmlns:p14="http://schemas.microsoft.com/office/powerpoint/2010/main" val="389062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Group 24">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6" name="Oval 25">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7" name="Oval 26">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91185E28-C6DC-4ED8-8CF0-5D8210463506}"/>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a:t>Dataset Used</a:t>
            </a:r>
          </a:p>
        </p:txBody>
      </p:sp>
      <p:sp>
        <p:nvSpPr>
          <p:cNvPr id="3" name="Content Placeholder 2">
            <a:extLst>
              <a:ext uri="{FF2B5EF4-FFF2-40B4-BE49-F238E27FC236}">
                <a16:creationId xmlns:a16="http://schemas.microsoft.com/office/drawing/2014/main" id="{8CCC9CD6-F2A2-46BC-ADF0-289DA381BAA9}"/>
              </a:ext>
            </a:extLst>
          </p:cNvPr>
          <p:cNvSpPr>
            <a:spLocks noGrp="1"/>
          </p:cNvSpPr>
          <p:nvPr>
            <p:ph sz="half" idx="1"/>
          </p:nvPr>
        </p:nvSpPr>
        <p:spPr>
          <a:xfrm>
            <a:off x="1069848" y="2121408"/>
            <a:ext cx="4773168" cy="4050792"/>
          </a:xfrm>
        </p:spPr>
        <p:txBody>
          <a:bodyPr vert="horz" lIns="91440" tIns="45720" rIns="91440" bIns="45720" rtlCol="0">
            <a:normAutofit/>
          </a:bodyPr>
          <a:lstStyle/>
          <a:p>
            <a:r>
              <a:rPr lang="en-US" dirty="0"/>
              <a:t>The Vehicle Color Recognition Dataset contains 15601 vehicle images in eight colors, which are black, blue, cyan, gray, green, red, white and yellow.</a:t>
            </a:r>
          </a:p>
          <a:p>
            <a:r>
              <a:rPr lang="en-US" dirty="0"/>
              <a:t>The collected data set is very challenging due to the noise caused by illumination variation, haze, and over exposure</a:t>
            </a:r>
          </a:p>
        </p:txBody>
      </p:sp>
      <p:pic>
        <p:nvPicPr>
          <p:cNvPr id="5" name="Content Placeholder 4" descr="A picture containing transport, double&#10;&#10;Description automatically generated">
            <a:extLst>
              <a:ext uri="{FF2B5EF4-FFF2-40B4-BE49-F238E27FC236}">
                <a16:creationId xmlns:a16="http://schemas.microsoft.com/office/drawing/2014/main" id="{6976668F-890C-4CEC-9D66-1A8E21FEC50B}"/>
              </a:ext>
            </a:extLst>
          </p:cNvPr>
          <p:cNvPicPr>
            <a:picLocks noGrp="1"/>
          </p:cNvPicPr>
          <p:nvPr>
            <p:ph sz="half" idx="2"/>
          </p:nvPr>
        </p:nvPicPr>
        <p:blipFill rotWithShape="1">
          <a:blip r:embed="rId4" cstate="print">
            <a:extLst>
              <a:ext uri="{28A0092B-C50C-407E-A947-70E740481C1C}">
                <a14:useLocalDpi xmlns:a14="http://schemas.microsoft.com/office/drawing/2010/main" val="0"/>
              </a:ext>
            </a:extLst>
          </a:blip>
          <a:srcRect t="3433"/>
          <a:stretch/>
        </p:blipFill>
        <p:spPr bwMode="auto">
          <a:xfrm>
            <a:off x="6355080" y="2840919"/>
            <a:ext cx="4773168" cy="2684922"/>
          </a:xfrm>
          <a:prstGeom prst="rect">
            <a:avLst/>
          </a:prstGeom>
          <a:noFill/>
        </p:spPr>
      </p:pic>
    </p:spTree>
    <p:extLst>
      <p:ext uri="{BB962C8B-B14F-4D97-AF65-F5344CB8AC3E}">
        <p14:creationId xmlns:p14="http://schemas.microsoft.com/office/powerpoint/2010/main" val="733800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406A-5032-4E30-9C0D-DFDF4490AA23}"/>
              </a:ext>
            </a:extLst>
          </p:cNvPr>
          <p:cNvSpPr>
            <a:spLocks noGrp="1"/>
          </p:cNvSpPr>
          <p:nvPr>
            <p:ph type="title"/>
          </p:nvPr>
        </p:nvSpPr>
        <p:spPr/>
        <p:txBody>
          <a:bodyPr/>
          <a:lstStyle/>
          <a:p>
            <a:r>
              <a:rPr lang="en-US" dirty="0"/>
              <a:t>Implementation Details	</a:t>
            </a:r>
          </a:p>
        </p:txBody>
      </p:sp>
      <p:sp>
        <p:nvSpPr>
          <p:cNvPr id="3" name="Content Placeholder 2">
            <a:extLst>
              <a:ext uri="{FF2B5EF4-FFF2-40B4-BE49-F238E27FC236}">
                <a16:creationId xmlns:a16="http://schemas.microsoft.com/office/drawing/2014/main" id="{BD919064-4CAC-4FF9-BC1D-85F64FFF3BDC}"/>
              </a:ext>
            </a:extLst>
          </p:cNvPr>
          <p:cNvSpPr>
            <a:spLocks noGrp="1"/>
          </p:cNvSpPr>
          <p:nvPr>
            <p:ph idx="1"/>
          </p:nvPr>
        </p:nvSpPr>
        <p:spPr/>
        <p:txBody>
          <a:bodyPr/>
          <a:lstStyle/>
          <a:p>
            <a:r>
              <a:rPr lang="en-US" dirty="0"/>
              <a:t>Dehazing of Images</a:t>
            </a:r>
          </a:p>
          <a:p>
            <a:pPr marL="514350" indent="-514350">
              <a:buFont typeface="+mj-lt"/>
              <a:buAutoNum type="arabicPeriod"/>
            </a:pPr>
            <a:r>
              <a:rPr lang="en-US" dirty="0"/>
              <a:t>Detecting atmospheric light.</a:t>
            </a:r>
          </a:p>
          <a:p>
            <a:pPr marL="514350" indent="-514350">
              <a:buFont typeface="+mj-lt"/>
              <a:buAutoNum type="arabicPeriod"/>
            </a:pPr>
            <a:r>
              <a:rPr lang="en-US" dirty="0"/>
              <a:t>Detecting the dark channel for each pixel.</a:t>
            </a:r>
          </a:p>
          <a:p>
            <a:pPr marL="514350" indent="-514350">
              <a:buFont typeface="+mj-lt"/>
              <a:buAutoNum type="arabicPeriod"/>
            </a:pPr>
            <a:r>
              <a:rPr lang="en-US" dirty="0"/>
              <a:t>Creating a transmission map.</a:t>
            </a:r>
          </a:p>
          <a:p>
            <a:pPr marL="514350" indent="-514350">
              <a:buFont typeface="+mj-lt"/>
              <a:buAutoNum type="arabicPeriod"/>
            </a:pPr>
            <a:r>
              <a:rPr lang="en-US" dirty="0"/>
              <a:t>Combining the information to create a clear image which can be used for classification.</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583987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58FBCF-008F-4C85-A75B-2671F8CCC5D4}"/>
              </a:ext>
            </a:extLst>
          </p:cNvPr>
          <p:cNvSpPr>
            <a:spLocks noGrp="1"/>
          </p:cNvSpPr>
          <p:nvPr>
            <p:ph type="body" idx="1"/>
          </p:nvPr>
        </p:nvSpPr>
        <p:spPr>
          <a:xfrm>
            <a:off x="839788" y="314961"/>
            <a:ext cx="5157787" cy="843280"/>
          </a:xfrm>
        </p:spPr>
        <p:txBody>
          <a:bodyPr/>
          <a:lstStyle/>
          <a:p>
            <a:pPr algn="ctr"/>
            <a:r>
              <a:rPr lang="en-US" dirty="0"/>
              <a:t>Input Image (with noise)</a:t>
            </a:r>
          </a:p>
        </p:txBody>
      </p:sp>
      <p:pic>
        <p:nvPicPr>
          <p:cNvPr id="7" name="Content Placeholder 6" descr="C:\Users\abans\AppData\Local\Microsoft\Windows\INetCache\Content.MSO\90B46B09.tmp">
            <a:extLst>
              <a:ext uri="{FF2B5EF4-FFF2-40B4-BE49-F238E27FC236}">
                <a16:creationId xmlns:a16="http://schemas.microsoft.com/office/drawing/2014/main" id="{75C3B344-05EA-4614-81C4-5A7ECAA0EEA6}"/>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39788" y="2621564"/>
            <a:ext cx="5157787" cy="2276860"/>
          </a:xfrm>
          <a:prstGeom prst="rect">
            <a:avLst/>
          </a:prstGeom>
          <a:noFill/>
          <a:ln>
            <a:noFill/>
          </a:ln>
        </p:spPr>
      </p:pic>
      <p:sp>
        <p:nvSpPr>
          <p:cNvPr id="5" name="Text Placeholder 4">
            <a:extLst>
              <a:ext uri="{FF2B5EF4-FFF2-40B4-BE49-F238E27FC236}">
                <a16:creationId xmlns:a16="http://schemas.microsoft.com/office/drawing/2014/main" id="{B74B9298-D095-4C4C-AFA0-D7AF1DDC8DEC}"/>
              </a:ext>
            </a:extLst>
          </p:cNvPr>
          <p:cNvSpPr>
            <a:spLocks noGrp="1"/>
          </p:cNvSpPr>
          <p:nvPr>
            <p:ph type="body" sz="quarter" idx="3"/>
          </p:nvPr>
        </p:nvSpPr>
        <p:spPr>
          <a:xfrm>
            <a:off x="6172200" y="314961"/>
            <a:ext cx="5183188" cy="843280"/>
          </a:xfrm>
        </p:spPr>
        <p:txBody>
          <a:bodyPr/>
          <a:lstStyle/>
          <a:p>
            <a:pPr algn="ctr"/>
            <a:r>
              <a:rPr lang="en-US" dirty="0"/>
              <a:t>Output Image(Clear Image)</a:t>
            </a:r>
          </a:p>
        </p:txBody>
      </p:sp>
      <p:pic>
        <p:nvPicPr>
          <p:cNvPr id="8" name="Content Placeholder 7" descr="C:\Users\abans\AppData\Local\Microsoft\Windows\INetCache\Content.MSO\6020D703.tmp">
            <a:extLst>
              <a:ext uri="{FF2B5EF4-FFF2-40B4-BE49-F238E27FC236}">
                <a16:creationId xmlns:a16="http://schemas.microsoft.com/office/drawing/2014/main" id="{8C750141-98FA-4736-97E8-098E38726360}"/>
              </a:ext>
            </a:extLst>
          </p:cNvPr>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172200" y="2615957"/>
            <a:ext cx="5183188" cy="2288073"/>
          </a:xfrm>
          <a:prstGeom prst="rect">
            <a:avLst/>
          </a:prstGeom>
          <a:noFill/>
          <a:ln>
            <a:noFill/>
          </a:ln>
        </p:spPr>
      </p:pic>
      <p:cxnSp>
        <p:nvCxnSpPr>
          <p:cNvPr id="16" name="Straight Connector 15">
            <a:extLst>
              <a:ext uri="{FF2B5EF4-FFF2-40B4-BE49-F238E27FC236}">
                <a16:creationId xmlns:a16="http://schemas.microsoft.com/office/drawing/2014/main" id="{B1F6272D-8097-475B-BE29-27124B28EB1E}"/>
              </a:ext>
            </a:extLst>
          </p:cNvPr>
          <p:cNvCxnSpPr>
            <a:cxnSpLocks/>
          </p:cNvCxnSpPr>
          <p:nvPr/>
        </p:nvCxnSpPr>
        <p:spPr>
          <a:xfrm>
            <a:off x="6096000" y="314961"/>
            <a:ext cx="0" cy="631208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4909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1843F-913A-4A6B-A735-E92F705F9A9F}"/>
              </a:ext>
            </a:extLst>
          </p:cNvPr>
          <p:cNvSpPr>
            <a:spLocks noGrp="1"/>
          </p:cNvSpPr>
          <p:nvPr>
            <p:ph type="title"/>
          </p:nvPr>
        </p:nvSpPr>
        <p:spPr>
          <a:xfrm>
            <a:off x="1069848" y="484632"/>
            <a:ext cx="10058400" cy="1609344"/>
          </a:xfrm>
        </p:spPr>
        <p:txBody>
          <a:bodyPr>
            <a:normAutofit/>
          </a:bodyPr>
          <a:lstStyle/>
          <a:p>
            <a:r>
              <a:rPr lang="en-US"/>
              <a:t>Implementation details</a:t>
            </a:r>
          </a:p>
        </p:txBody>
      </p:sp>
      <p:sp>
        <p:nvSpPr>
          <p:cNvPr id="3" name="Content Placeholder 2">
            <a:extLst>
              <a:ext uri="{FF2B5EF4-FFF2-40B4-BE49-F238E27FC236}">
                <a16:creationId xmlns:a16="http://schemas.microsoft.com/office/drawing/2014/main" id="{3A0C4DB3-2815-485F-9FA9-BDAFBA740476}"/>
              </a:ext>
            </a:extLst>
          </p:cNvPr>
          <p:cNvSpPr>
            <a:spLocks noGrp="1"/>
          </p:cNvSpPr>
          <p:nvPr>
            <p:ph idx="1"/>
          </p:nvPr>
        </p:nvSpPr>
        <p:spPr>
          <a:xfrm>
            <a:off x="1069848" y="2121408"/>
            <a:ext cx="4773168" cy="4050792"/>
          </a:xfrm>
        </p:spPr>
        <p:txBody>
          <a:bodyPr>
            <a:normAutofit/>
          </a:bodyPr>
          <a:lstStyle/>
          <a:p>
            <a:r>
              <a:rPr lang="en-US" dirty="0"/>
              <a:t>Model Architecture:</a:t>
            </a:r>
          </a:p>
          <a:p>
            <a:pPr lvl="1"/>
            <a:r>
              <a:rPr lang="en-US" dirty="0"/>
              <a:t>Convolutional Network to learn features</a:t>
            </a:r>
          </a:p>
          <a:p>
            <a:pPr lvl="1"/>
            <a:r>
              <a:rPr lang="en-US" dirty="0"/>
              <a:t>Fully connected network to classify on features learnt.</a:t>
            </a:r>
          </a:p>
          <a:p>
            <a:pPr lvl="1"/>
            <a:r>
              <a:rPr lang="en-US" dirty="0"/>
              <a:t>Two CNN layers with max-pooling, 2 hidden layers and 1 output layer.</a:t>
            </a:r>
          </a:p>
          <a:p>
            <a:pPr lvl="1"/>
            <a:r>
              <a:rPr lang="en-US" dirty="0" err="1"/>
              <a:t>ReLU</a:t>
            </a:r>
            <a:r>
              <a:rPr lang="en-US" dirty="0"/>
              <a:t> activation for all layers except for output layer which is </a:t>
            </a:r>
            <a:r>
              <a:rPr lang="en-US" dirty="0" err="1"/>
              <a:t>softmax</a:t>
            </a:r>
            <a:r>
              <a:rPr lang="en-US" dirty="0"/>
              <a:t>.</a:t>
            </a:r>
          </a:p>
          <a:p>
            <a:pPr lvl="1"/>
            <a:r>
              <a:rPr lang="en-US" dirty="0"/>
              <a:t>Loss function: categorical-crossentropy</a:t>
            </a:r>
          </a:p>
          <a:p>
            <a:pPr lvl="1"/>
            <a:r>
              <a:rPr lang="en-US" dirty="0"/>
              <a:t>Optimizer: </a:t>
            </a:r>
            <a:r>
              <a:rPr lang="en-US" dirty="0" err="1"/>
              <a:t>RMSprop</a:t>
            </a:r>
            <a:endParaRPr lang="en-US" dirty="0"/>
          </a:p>
          <a:p>
            <a:pPr lvl="1"/>
            <a:r>
              <a:rPr lang="en-US" dirty="0"/>
              <a:t>Metrics: Accuracy</a:t>
            </a:r>
          </a:p>
          <a:p>
            <a:endParaRPr lang="en-US" dirty="0"/>
          </a:p>
        </p:txBody>
      </p:sp>
      <p:pic>
        <p:nvPicPr>
          <p:cNvPr id="4" name="Picture 3">
            <a:extLst>
              <a:ext uri="{FF2B5EF4-FFF2-40B4-BE49-F238E27FC236}">
                <a16:creationId xmlns:a16="http://schemas.microsoft.com/office/drawing/2014/main" id="{BC286F7F-AB9D-4DB6-A739-A769A7EADA8D}"/>
              </a:ext>
            </a:extLst>
          </p:cNvPr>
          <p:cNvPicPr/>
          <p:nvPr/>
        </p:nvPicPr>
        <p:blipFill>
          <a:blip r:embed="rId2"/>
          <a:stretch>
            <a:fillRect/>
          </a:stretch>
        </p:blipFill>
        <p:spPr>
          <a:xfrm>
            <a:off x="6348986" y="2642634"/>
            <a:ext cx="5269275" cy="2592754"/>
          </a:xfrm>
          <a:prstGeom prst="rect">
            <a:avLst/>
          </a:prstGeom>
        </p:spPr>
      </p:pic>
    </p:spTree>
    <p:extLst>
      <p:ext uri="{BB962C8B-B14F-4D97-AF65-F5344CB8AC3E}">
        <p14:creationId xmlns:p14="http://schemas.microsoft.com/office/powerpoint/2010/main" val="679225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AD18F-9C15-4E03-ABD7-4D5701063C05}"/>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F0610A0E-6B53-4CEE-AE20-CEBD39222D70}"/>
              </a:ext>
            </a:extLst>
          </p:cNvPr>
          <p:cNvSpPr>
            <a:spLocks noGrp="1"/>
          </p:cNvSpPr>
          <p:nvPr>
            <p:ph idx="1"/>
          </p:nvPr>
        </p:nvSpPr>
        <p:spPr>
          <a:xfrm>
            <a:off x="838200" y="1825625"/>
            <a:ext cx="4266460" cy="4351338"/>
          </a:xfrm>
        </p:spPr>
        <p:txBody>
          <a:bodyPr/>
          <a:lstStyle/>
          <a:p>
            <a:r>
              <a:rPr lang="en-US" dirty="0"/>
              <a:t>Intermediate Outputs:</a:t>
            </a:r>
          </a:p>
          <a:p>
            <a:pPr lvl="1"/>
            <a:r>
              <a:rPr lang="en-US" sz="1800" dirty="0"/>
              <a:t>First layer identifies the general outline of the vehicle.</a:t>
            </a:r>
          </a:p>
          <a:p>
            <a:pPr lvl="1"/>
            <a:r>
              <a:rPr lang="en-US" sz="1800" dirty="0"/>
              <a:t>The second layer identifies more complex shapes like edges/regions of the car. </a:t>
            </a:r>
          </a:p>
          <a:p>
            <a:pPr lvl="1"/>
            <a:r>
              <a:rPr lang="en-US" sz="1800" dirty="0"/>
              <a:t>Features are more abstract in the second layer.</a:t>
            </a:r>
          </a:p>
          <a:p>
            <a:pPr lvl="1"/>
            <a:r>
              <a:rPr lang="en-US" sz="1800" dirty="0"/>
              <a:t>Nothing new is learnt if a third layer is added.</a:t>
            </a:r>
          </a:p>
        </p:txBody>
      </p:sp>
      <p:pic>
        <p:nvPicPr>
          <p:cNvPr id="4" name="Picture 3">
            <a:extLst>
              <a:ext uri="{FF2B5EF4-FFF2-40B4-BE49-F238E27FC236}">
                <a16:creationId xmlns:a16="http://schemas.microsoft.com/office/drawing/2014/main" id="{F773FC41-2BA4-49A0-96FD-7F01D6AF0D9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30788" y="1950646"/>
            <a:ext cx="6209191" cy="1478354"/>
          </a:xfrm>
          <a:prstGeom prst="rect">
            <a:avLst/>
          </a:prstGeom>
          <a:noFill/>
          <a:ln>
            <a:noFill/>
          </a:ln>
        </p:spPr>
      </p:pic>
      <p:pic>
        <p:nvPicPr>
          <p:cNvPr id="5" name="Picture 4">
            <a:extLst>
              <a:ext uri="{FF2B5EF4-FFF2-40B4-BE49-F238E27FC236}">
                <a16:creationId xmlns:a16="http://schemas.microsoft.com/office/drawing/2014/main" id="{E15B03C5-5ED7-488B-9C5B-D0EFE05668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67393" y="4602887"/>
            <a:ext cx="5935980" cy="723900"/>
          </a:xfrm>
          <a:prstGeom prst="rect">
            <a:avLst/>
          </a:prstGeom>
          <a:noFill/>
          <a:ln>
            <a:noFill/>
          </a:ln>
        </p:spPr>
      </p:pic>
      <p:sp>
        <p:nvSpPr>
          <p:cNvPr id="6" name="TextBox 5">
            <a:extLst>
              <a:ext uri="{FF2B5EF4-FFF2-40B4-BE49-F238E27FC236}">
                <a16:creationId xmlns:a16="http://schemas.microsoft.com/office/drawing/2014/main" id="{C0897BD3-7DCD-4A55-8C20-63F5F36B38C1}"/>
              </a:ext>
            </a:extLst>
          </p:cNvPr>
          <p:cNvSpPr txBox="1"/>
          <p:nvPr/>
        </p:nvSpPr>
        <p:spPr>
          <a:xfrm>
            <a:off x="6818050" y="3515557"/>
            <a:ext cx="3009531" cy="276999"/>
          </a:xfrm>
          <a:prstGeom prst="rect">
            <a:avLst/>
          </a:prstGeom>
          <a:noFill/>
        </p:spPr>
        <p:txBody>
          <a:bodyPr wrap="square" rtlCol="0">
            <a:spAutoFit/>
          </a:bodyPr>
          <a:lstStyle/>
          <a:p>
            <a:r>
              <a:rPr lang="en-US" sz="1200" dirty="0"/>
              <a:t>Output of first Convolution + </a:t>
            </a:r>
            <a:r>
              <a:rPr lang="en-US" sz="1200" dirty="0" err="1"/>
              <a:t>MaxPool</a:t>
            </a:r>
            <a:r>
              <a:rPr lang="en-US" sz="1200" dirty="0"/>
              <a:t> layer</a:t>
            </a:r>
          </a:p>
        </p:txBody>
      </p:sp>
      <p:sp>
        <p:nvSpPr>
          <p:cNvPr id="7" name="TextBox 6">
            <a:extLst>
              <a:ext uri="{FF2B5EF4-FFF2-40B4-BE49-F238E27FC236}">
                <a16:creationId xmlns:a16="http://schemas.microsoft.com/office/drawing/2014/main" id="{4A24F5DE-D924-4A84-BF1E-2F8137DE42C3}"/>
              </a:ext>
            </a:extLst>
          </p:cNvPr>
          <p:cNvSpPr txBox="1"/>
          <p:nvPr/>
        </p:nvSpPr>
        <p:spPr>
          <a:xfrm>
            <a:off x="6970449" y="5567778"/>
            <a:ext cx="3203361" cy="276999"/>
          </a:xfrm>
          <a:prstGeom prst="rect">
            <a:avLst/>
          </a:prstGeom>
          <a:noFill/>
        </p:spPr>
        <p:txBody>
          <a:bodyPr wrap="square" rtlCol="0">
            <a:spAutoFit/>
          </a:bodyPr>
          <a:lstStyle/>
          <a:p>
            <a:r>
              <a:rPr lang="en-US" sz="1200" dirty="0"/>
              <a:t>Output of second Convolution + </a:t>
            </a:r>
            <a:r>
              <a:rPr lang="en-US" sz="1200" dirty="0" err="1"/>
              <a:t>MaxPool</a:t>
            </a:r>
            <a:r>
              <a:rPr lang="en-US" sz="1200" dirty="0"/>
              <a:t> layer</a:t>
            </a:r>
          </a:p>
        </p:txBody>
      </p:sp>
    </p:spTree>
    <p:extLst>
      <p:ext uri="{BB962C8B-B14F-4D97-AF65-F5344CB8AC3E}">
        <p14:creationId xmlns:p14="http://schemas.microsoft.com/office/powerpoint/2010/main" val="295707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58428-B538-471C-9715-E046358FBF03}"/>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83908F1D-8ED9-460A-9DF5-57A429B02418}"/>
              </a:ext>
            </a:extLst>
          </p:cNvPr>
          <p:cNvSpPr>
            <a:spLocks noGrp="1"/>
          </p:cNvSpPr>
          <p:nvPr>
            <p:ph idx="1"/>
          </p:nvPr>
        </p:nvSpPr>
        <p:spPr>
          <a:xfrm>
            <a:off x="838200" y="1825625"/>
            <a:ext cx="6725575" cy="4351338"/>
          </a:xfrm>
        </p:spPr>
        <p:txBody>
          <a:bodyPr>
            <a:normAutofit/>
          </a:bodyPr>
          <a:lstStyle/>
          <a:p>
            <a:r>
              <a:rPr lang="en-US" sz="1600" dirty="0"/>
              <a:t>Performance on hazy images vs haze free images:</a:t>
            </a:r>
          </a:p>
          <a:p>
            <a:pPr lvl="1"/>
            <a:r>
              <a:rPr lang="en-US" sz="1800" dirty="0"/>
              <a:t>Training on haze free images leads to faster convergence and lower loss values.</a:t>
            </a:r>
          </a:p>
          <a:p>
            <a:pPr lvl="1"/>
            <a:r>
              <a:rPr lang="en-US" sz="1800" dirty="0"/>
              <a:t>Hazy images will need , comparatively, a larger network to reach the same level of performance.</a:t>
            </a:r>
          </a:p>
          <a:p>
            <a:pPr lvl="1"/>
            <a:r>
              <a:rPr lang="en-US" sz="1800" dirty="0"/>
              <a:t>Average accuracy per class after training on haze free images is 92%, whereas on hazy images it is 87%. Similar differences are observed in precision and recall.</a:t>
            </a:r>
          </a:p>
          <a:p>
            <a:pPr lvl="1"/>
            <a:r>
              <a:rPr lang="en-US" sz="1800" dirty="0"/>
              <a:t>Thus, prior treatment of images to remove haziness results in a simpler CNN network , able to classify with a higher accuracy.</a:t>
            </a:r>
          </a:p>
        </p:txBody>
      </p:sp>
      <p:pic>
        <p:nvPicPr>
          <p:cNvPr id="4" name="Picture 3">
            <a:extLst>
              <a:ext uri="{FF2B5EF4-FFF2-40B4-BE49-F238E27FC236}">
                <a16:creationId xmlns:a16="http://schemas.microsoft.com/office/drawing/2014/main" id="{EB59D7E9-A676-44F2-85CD-85F20E6786A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54738" y="4097988"/>
            <a:ext cx="3357757" cy="2222913"/>
          </a:xfrm>
          <a:prstGeom prst="rect">
            <a:avLst/>
          </a:prstGeom>
          <a:noFill/>
          <a:ln>
            <a:noFill/>
          </a:ln>
        </p:spPr>
      </p:pic>
      <p:pic>
        <p:nvPicPr>
          <p:cNvPr id="5" name="Picture 4">
            <a:extLst>
              <a:ext uri="{FF2B5EF4-FFF2-40B4-BE49-F238E27FC236}">
                <a16:creationId xmlns:a16="http://schemas.microsoft.com/office/drawing/2014/main" id="{0CA325E4-5BF1-4C9C-B703-B17503DC48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854739" y="1326703"/>
            <a:ext cx="3357756" cy="2222913"/>
          </a:xfrm>
          <a:prstGeom prst="rect">
            <a:avLst/>
          </a:prstGeom>
          <a:noFill/>
          <a:ln>
            <a:noFill/>
          </a:ln>
        </p:spPr>
      </p:pic>
      <p:sp>
        <p:nvSpPr>
          <p:cNvPr id="6" name="TextBox 5">
            <a:extLst>
              <a:ext uri="{FF2B5EF4-FFF2-40B4-BE49-F238E27FC236}">
                <a16:creationId xmlns:a16="http://schemas.microsoft.com/office/drawing/2014/main" id="{8A181243-A9C7-46AF-BEFF-ED543E95BF7A}"/>
              </a:ext>
            </a:extLst>
          </p:cNvPr>
          <p:cNvSpPr txBox="1"/>
          <p:nvPr/>
        </p:nvSpPr>
        <p:spPr>
          <a:xfrm>
            <a:off x="8247355" y="3549616"/>
            <a:ext cx="2885243" cy="253916"/>
          </a:xfrm>
          <a:prstGeom prst="rect">
            <a:avLst/>
          </a:prstGeom>
          <a:noFill/>
        </p:spPr>
        <p:txBody>
          <a:bodyPr wrap="square" rtlCol="0">
            <a:spAutoFit/>
          </a:bodyPr>
          <a:lstStyle/>
          <a:p>
            <a:r>
              <a:rPr lang="en-US" sz="1050" dirty="0"/>
              <a:t>Training vs validation loss on hazy images</a:t>
            </a:r>
          </a:p>
        </p:txBody>
      </p:sp>
      <p:sp>
        <p:nvSpPr>
          <p:cNvPr id="7" name="TextBox 6">
            <a:extLst>
              <a:ext uri="{FF2B5EF4-FFF2-40B4-BE49-F238E27FC236}">
                <a16:creationId xmlns:a16="http://schemas.microsoft.com/office/drawing/2014/main" id="{C1569DB8-6FDC-4A1E-859D-E5BB779C667E}"/>
              </a:ext>
            </a:extLst>
          </p:cNvPr>
          <p:cNvSpPr txBox="1"/>
          <p:nvPr/>
        </p:nvSpPr>
        <p:spPr>
          <a:xfrm>
            <a:off x="8399755" y="6365917"/>
            <a:ext cx="2885243" cy="253916"/>
          </a:xfrm>
          <a:prstGeom prst="rect">
            <a:avLst/>
          </a:prstGeom>
          <a:noFill/>
        </p:spPr>
        <p:txBody>
          <a:bodyPr wrap="square" rtlCol="0">
            <a:spAutoFit/>
          </a:bodyPr>
          <a:lstStyle/>
          <a:p>
            <a:r>
              <a:rPr lang="en-US" sz="1050" dirty="0"/>
              <a:t>Training vs validation loss on haze free images</a:t>
            </a:r>
          </a:p>
        </p:txBody>
      </p:sp>
    </p:spTree>
    <p:extLst>
      <p:ext uri="{BB962C8B-B14F-4D97-AF65-F5344CB8AC3E}">
        <p14:creationId xmlns:p14="http://schemas.microsoft.com/office/powerpoint/2010/main" val="385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AE14E-B94C-46AE-A8BF-07917BE204A6}"/>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AEEBB7A3-F0C5-422F-B0F0-38F748B06403}"/>
              </a:ext>
            </a:extLst>
          </p:cNvPr>
          <p:cNvSpPr>
            <a:spLocks noGrp="1"/>
          </p:cNvSpPr>
          <p:nvPr>
            <p:ph idx="1"/>
          </p:nvPr>
        </p:nvSpPr>
        <p:spPr>
          <a:xfrm>
            <a:off x="838200" y="1825625"/>
            <a:ext cx="5447190" cy="4351338"/>
          </a:xfrm>
        </p:spPr>
        <p:txBody>
          <a:bodyPr/>
          <a:lstStyle/>
          <a:p>
            <a:r>
              <a:rPr lang="en-US" dirty="0"/>
              <a:t>Tests across different color spaces:</a:t>
            </a:r>
          </a:p>
          <a:p>
            <a:pPr lvl="1"/>
            <a:r>
              <a:rPr lang="en-US" sz="1800" dirty="0"/>
              <a:t>Training the same model architecture using data defined as a different color space leads to a difference in performance.</a:t>
            </a:r>
          </a:p>
          <a:p>
            <a:pPr lvl="1"/>
            <a:r>
              <a:rPr lang="en-US" sz="1800" dirty="0"/>
              <a:t>Model convergence is the best when the color space is RGB and worst when the color space is LAB. </a:t>
            </a:r>
          </a:p>
          <a:p>
            <a:pPr lvl="1"/>
            <a:r>
              <a:rPr lang="en-US" sz="1800" dirty="0"/>
              <a:t>The same goes for model performance. On test data, models trained using RGB color space have average accuracy per class as 92% whereas the other two classes yield 90%.</a:t>
            </a:r>
            <a:r>
              <a:rPr lang="en-US" dirty="0"/>
              <a:t> </a:t>
            </a:r>
          </a:p>
        </p:txBody>
      </p:sp>
      <p:pic>
        <p:nvPicPr>
          <p:cNvPr id="4" name="Picture 3">
            <a:extLst>
              <a:ext uri="{FF2B5EF4-FFF2-40B4-BE49-F238E27FC236}">
                <a16:creationId xmlns:a16="http://schemas.microsoft.com/office/drawing/2014/main" id="{E78313D0-15EF-4D8B-89A8-F7B9A57254C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31512" y="888553"/>
            <a:ext cx="2349804" cy="1601642"/>
          </a:xfrm>
          <a:prstGeom prst="rect">
            <a:avLst/>
          </a:prstGeom>
          <a:noFill/>
          <a:ln>
            <a:noFill/>
          </a:ln>
        </p:spPr>
      </p:pic>
      <p:sp>
        <p:nvSpPr>
          <p:cNvPr id="5" name="TextBox 4">
            <a:extLst>
              <a:ext uri="{FF2B5EF4-FFF2-40B4-BE49-F238E27FC236}">
                <a16:creationId xmlns:a16="http://schemas.microsoft.com/office/drawing/2014/main" id="{19458DBB-5622-4FDF-9F54-D26615D8BC65}"/>
              </a:ext>
            </a:extLst>
          </p:cNvPr>
          <p:cNvSpPr txBox="1"/>
          <p:nvPr/>
        </p:nvSpPr>
        <p:spPr>
          <a:xfrm>
            <a:off x="8524042" y="2529342"/>
            <a:ext cx="2219418" cy="369332"/>
          </a:xfrm>
          <a:prstGeom prst="rect">
            <a:avLst/>
          </a:prstGeom>
          <a:noFill/>
        </p:spPr>
        <p:txBody>
          <a:bodyPr wrap="square" rtlCol="0">
            <a:spAutoFit/>
          </a:bodyPr>
          <a:lstStyle/>
          <a:p>
            <a:r>
              <a:rPr lang="en-US" sz="900" dirty="0"/>
              <a:t>Training vs validation loss using RGB color space</a:t>
            </a:r>
          </a:p>
        </p:txBody>
      </p:sp>
      <p:pic>
        <p:nvPicPr>
          <p:cNvPr id="6" name="Picture 5" descr="C:\Users\jaide\AppData\Local\Microsoft\Windows\INetCache\Content.MSO\A13E6072.tmp">
            <a:extLst>
              <a:ext uri="{FF2B5EF4-FFF2-40B4-BE49-F238E27FC236}">
                <a16:creationId xmlns:a16="http://schemas.microsoft.com/office/drawing/2014/main" id="{D123BA93-972F-4297-A21A-DFA52961260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6705" y="3065812"/>
            <a:ext cx="2219417" cy="1324084"/>
          </a:xfrm>
          <a:prstGeom prst="rect">
            <a:avLst/>
          </a:prstGeom>
          <a:noFill/>
          <a:ln>
            <a:noFill/>
          </a:ln>
        </p:spPr>
      </p:pic>
      <p:sp>
        <p:nvSpPr>
          <p:cNvPr id="7" name="TextBox 6">
            <a:extLst>
              <a:ext uri="{FF2B5EF4-FFF2-40B4-BE49-F238E27FC236}">
                <a16:creationId xmlns:a16="http://schemas.microsoft.com/office/drawing/2014/main" id="{F60EAEB1-7DE1-49D4-819C-121D3908153D}"/>
              </a:ext>
            </a:extLst>
          </p:cNvPr>
          <p:cNvSpPr txBox="1"/>
          <p:nvPr/>
        </p:nvSpPr>
        <p:spPr>
          <a:xfrm>
            <a:off x="8524042" y="4372368"/>
            <a:ext cx="2219418" cy="507831"/>
          </a:xfrm>
          <a:prstGeom prst="rect">
            <a:avLst/>
          </a:prstGeom>
          <a:noFill/>
        </p:spPr>
        <p:txBody>
          <a:bodyPr wrap="square" rtlCol="0">
            <a:spAutoFit/>
          </a:bodyPr>
          <a:lstStyle/>
          <a:p>
            <a:r>
              <a:rPr lang="en-US" sz="900" dirty="0"/>
              <a:t>Training vs validation loss using HSV color space</a:t>
            </a:r>
          </a:p>
          <a:p>
            <a:endParaRPr lang="en-US" sz="900" dirty="0"/>
          </a:p>
        </p:txBody>
      </p:sp>
      <p:pic>
        <p:nvPicPr>
          <p:cNvPr id="8" name="Picture 7" descr="C:\Users\jaide\AppData\Local\Microsoft\Windows\INetCache\Content.MSO\33E00950.tmp">
            <a:extLst>
              <a:ext uri="{FF2B5EF4-FFF2-40B4-BE49-F238E27FC236}">
                <a16:creationId xmlns:a16="http://schemas.microsoft.com/office/drawing/2014/main" id="{CC842214-DC0A-4BD4-B631-84733B544500}"/>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31512" y="4827175"/>
            <a:ext cx="2219417" cy="1221081"/>
          </a:xfrm>
          <a:prstGeom prst="rect">
            <a:avLst/>
          </a:prstGeom>
          <a:noFill/>
          <a:ln>
            <a:noFill/>
          </a:ln>
        </p:spPr>
      </p:pic>
      <p:sp>
        <p:nvSpPr>
          <p:cNvPr id="10" name="TextBox 9">
            <a:extLst>
              <a:ext uri="{FF2B5EF4-FFF2-40B4-BE49-F238E27FC236}">
                <a16:creationId xmlns:a16="http://schemas.microsoft.com/office/drawing/2014/main" id="{ABA7C15A-D38A-4EC1-A53F-AA0A10209CF9}"/>
              </a:ext>
            </a:extLst>
          </p:cNvPr>
          <p:cNvSpPr txBox="1"/>
          <p:nvPr/>
        </p:nvSpPr>
        <p:spPr>
          <a:xfrm>
            <a:off x="8524042" y="6068574"/>
            <a:ext cx="2219418" cy="369332"/>
          </a:xfrm>
          <a:prstGeom prst="rect">
            <a:avLst/>
          </a:prstGeom>
          <a:noFill/>
        </p:spPr>
        <p:txBody>
          <a:bodyPr wrap="square" rtlCol="0">
            <a:spAutoFit/>
          </a:bodyPr>
          <a:lstStyle/>
          <a:p>
            <a:r>
              <a:rPr lang="en-US" sz="900" dirty="0"/>
              <a:t>Training vs validation loss using LAB color space</a:t>
            </a:r>
          </a:p>
        </p:txBody>
      </p:sp>
    </p:spTree>
    <p:extLst>
      <p:ext uri="{BB962C8B-B14F-4D97-AF65-F5344CB8AC3E}">
        <p14:creationId xmlns:p14="http://schemas.microsoft.com/office/powerpoint/2010/main" val="12184617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340</TotalTime>
  <Words>635</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Rockwell</vt:lpstr>
      <vt:lpstr>Rockwell Condensed</vt:lpstr>
      <vt:lpstr>Rockwell Extra Bold</vt:lpstr>
      <vt:lpstr>Wingdings</vt:lpstr>
      <vt:lpstr>Wood Type</vt:lpstr>
      <vt:lpstr>Vehicle color identification using CNN and dark channel dehazing</vt:lpstr>
      <vt:lpstr>PowerPoint Presentation</vt:lpstr>
      <vt:lpstr>Dataset Used</vt:lpstr>
      <vt:lpstr>Implementation Details </vt:lpstr>
      <vt:lpstr>PowerPoint Presentation</vt:lpstr>
      <vt:lpstr>Implementation details</vt:lpstr>
      <vt:lpstr>Results </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color identification using CNN and dark channel dehazing</dc:title>
  <dc:creator>Akarsh Bansal</dc:creator>
  <cp:lastModifiedBy>Jaideep Whabi</cp:lastModifiedBy>
  <cp:revision>9</cp:revision>
  <dcterms:created xsi:type="dcterms:W3CDTF">2019-04-25T23:00:56Z</dcterms:created>
  <dcterms:modified xsi:type="dcterms:W3CDTF">2019-06-08T03:02:04Z</dcterms:modified>
</cp:coreProperties>
</file>