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3" r:id="rId4"/>
    <p:sldId id="257" r:id="rId5"/>
    <p:sldId id="259" r:id="rId6"/>
    <p:sldId id="262" r:id="rId7"/>
    <p:sldId id="260" r:id="rId8"/>
    <p:sldId id="261"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17" autoAdjust="0"/>
    <p:restoredTop sz="94683" autoAdjust="0"/>
  </p:normalViewPr>
  <p:slideViewPr>
    <p:cSldViewPr>
      <p:cViewPr>
        <p:scale>
          <a:sx n="100" d="100"/>
          <a:sy n="100" d="100"/>
        </p:scale>
        <p:origin x="1764" y="-25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BCC17F6-AE01-41FC-9918-3F23B4869968}" type="datetimeFigureOut">
              <a:rPr lang="en-US" smtClean="0"/>
              <a:t>2/12/2014</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FFC818C2-C633-4C77-8E3D-0EC70FCCB1C5}"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CC17F6-AE01-41FC-9918-3F23B4869968}" type="datetimeFigureOut">
              <a:rPr lang="en-US" smtClean="0"/>
              <a:t>2/12/2014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C818C2-C633-4C77-8E3D-0EC70FCCB1C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CC17F6-AE01-41FC-9918-3F23B4869968}" type="datetimeFigureOut">
              <a:rPr lang="en-US" smtClean="0"/>
              <a:t>2/12/2014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C818C2-C633-4C77-8E3D-0EC70FCCB1C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CC17F6-AE01-41FC-9918-3F23B4869968}" type="datetimeFigureOut">
              <a:rPr lang="en-US" smtClean="0"/>
              <a:t>2/12/2014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C818C2-C633-4C77-8E3D-0EC70FCCB1C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BCC17F6-AE01-41FC-9918-3F23B4869968}" type="datetimeFigureOut">
              <a:rPr lang="en-US" smtClean="0"/>
              <a:t>2/12/2014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C818C2-C633-4C77-8E3D-0EC70FCCB1C5}"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BCC17F6-AE01-41FC-9918-3F23B4869968}" type="datetimeFigureOut">
              <a:rPr lang="en-US" smtClean="0"/>
              <a:t>2/12/2014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C818C2-C633-4C77-8E3D-0EC70FCCB1C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BCC17F6-AE01-41FC-9918-3F23B4869968}" type="datetimeFigureOut">
              <a:rPr lang="en-US" smtClean="0"/>
              <a:t>2/12/2014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FC818C2-C633-4C77-8E3D-0EC70FCCB1C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BCC17F6-AE01-41FC-9918-3F23B4869968}" type="datetimeFigureOut">
              <a:rPr lang="en-US" smtClean="0"/>
              <a:t>2/12/2014</a:t>
            </a:fld>
            <a:endParaRPr lang="en-US" dirty="0"/>
          </a:p>
        </p:txBody>
      </p:sp>
      <p:sp>
        <p:nvSpPr>
          <p:cNvPr id="8" name="Slide Number Placeholder 7"/>
          <p:cNvSpPr>
            <a:spLocks noGrp="1"/>
          </p:cNvSpPr>
          <p:nvPr>
            <p:ph type="sldNum" sz="quarter" idx="11"/>
          </p:nvPr>
        </p:nvSpPr>
        <p:spPr/>
        <p:txBody>
          <a:bodyPr/>
          <a:lstStyle/>
          <a:p>
            <a:fld id="{FFC818C2-C633-4C77-8E3D-0EC70FCCB1C5}"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CC17F6-AE01-41FC-9918-3F23B4869968}" type="datetimeFigureOut">
              <a:rPr lang="en-US" smtClean="0"/>
              <a:t>2/12/2014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FC818C2-C633-4C77-8E3D-0EC70FCCB1C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BCC17F6-AE01-41FC-9918-3F23B4869968}" type="datetimeFigureOut">
              <a:rPr lang="en-US" smtClean="0"/>
              <a:t>2/12/2014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156448" y="6422064"/>
            <a:ext cx="762000" cy="365125"/>
          </a:xfrm>
        </p:spPr>
        <p:txBody>
          <a:bodyPr/>
          <a:lstStyle/>
          <a:p>
            <a:fld id="{FFC818C2-C633-4C77-8E3D-0EC70FCCB1C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DBCC17F6-AE01-41FC-9918-3F23B4869968}" type="datetimeFigureOut">
              <a:rPr lang="en-US" smtClean="0"/>
              <a:t>2/12/2014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C818C2-C633-4C77-8E3D-0EC70FCCB1C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DBCC17F6-AE01-41FC-9918-3F23B4869968}" type="datetimeFigureOut">
              <a:rPr lang="en-US" smtClean="0"/>
              <a:t>2/12/2014</a:t>
            </a:fld>
            <a:endParaRPr lang="en-US" dirty="0"/>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dirty="0"/>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FFC818C2-C633-4C77-8E3D-0EC70FCCB1C5}"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Medical Monitor Proposal</a:t>
            </a:r>
            <a:endParaRPr lang="en-US" dirty="0"/>
          </a:p>
        </p:txBody>
      </p:sp>
      <p:sp>
        <p:nvSpPr>
          <p:cNvPr id="3" name="Subtitle 2"/>
          <p:cNvSpPr>
            <a:spLocks noGrp="1"/>
          </p:cNvSpPr>
          <p:nvPr>
            <p:ph type="subTitle" idx="1"/>
          </p:nvPr>
        </p:nvSpPr>
        <p:spPr/>
        <p:txBody>
          <a:bodyPr/>
          <a:lstStyle/>
          <a:p>
            <a:r>
              <a:rPr lang="en-US" dirty="0" smtClean="0"/>
              <a:t>Jheddy Melendez</a:t>
            </a:r>
          </a:p>
          <a:p>
            <a:r>
              <a:rPr lang="en-US" dirty="0" smtClean="0"/>
              <a:t>Matthew Szekely</a:t>
            </a:r>
            <a:endParaRPr lang="en-US" dirty="0"/>
          </a:p>
        </p:txBody>
      </p:sp>
    </p:spTree>
    <p:extLst>
      <p:ext uri="{BB962C8B-B14F-4D97-AF65-F5344CB8AC3E}">
        <p14:creationId xmlns:p14="http://schemas.microsoft.com/office/powerpoint/2010/main" val="3800688469"/>
      </p:ext>
    </p:extLst>
  </p:cSld>
  <p:clrMapOvr>
    <a:masterClrMapping/>
  </p:clrMapOvr>
  <mc:AlternateContent xmlns:mc="http://schemas.openxmlformats.org/markup-compatibility/2006">
    <mc:Choice xmlns:p14="http://schemas.microsoft.com/office/powerpoint/2010/main" Requires="p14">
      <p:transition spd="slow" p14:dur="5000">
        <p14:prism di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 by Others</a:t>
            </a:r>
            <a:endParaRPr lang="en-US" dirty="0"/>
          </a:p>
        </p:txBody>
      </p:sp>
      <p:sp>
        <p:nvSpPr>
          <p:cNvPr id="3" name="Content Placeholder 2"/>
          <p:cNvSpPr>
            <a:spLocks noGrp="1"/>
          </p:cNvSpPr>
          <p:nvPr>
            <p:ph idx="1"/>
          </p:nvPr>
        </p:nvSpPr>
        <p:spPr/>
        <p:txBody>
          <a:bodyPr/>
          <a:lstStyle/>
          <a:p>
            <a:r>
              <a:rPr lang="en-US" dirty="0" smtClean="0"/>
              <a:t>However, our Bluetooth and smart phone combination solves both problems</a:t>
            </a:r>
          </a:p>
          <a:p>
            <a:r>
              <a:rPr lang="en-US" dirty="0" smtClean="0"/>
              <a:t>Wires become unnecessary</a:t>
            </a:r>
          </a:p>
          <a:p>
            <a:r>
              <a:rPr lang="en-US" dirty="0" smtClean="0"/>
              <a:t>Bluetooth is inherently secure</a:t>
            </a:r>
            <a:endParaRPr lang="en-US" dirty="0"/>
          </a:p>
        </p:txBody>
      </p:sp>
    </p:spTree>
    <p:extLst>
      <p:ext uri="{BB962C8B-B14F-4D97-AF65-F5344CB8AC3E}">
        <p14:creationId xmlns:p14="http://schemas.microsoft.com/office/powerpoint/2010/main" val="2449967953"/>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iterate type="lt">
                                    <p:tmAbs val="10"/>
                                  </p:iterate>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1111"/>
                            </p:stCondLst>
                            <p:childTnLst>
                              <p:par>
                                <p:cTn id="8" presetID="1" presetClass="entr" presetSubtype="0" fill="hold" grpId="0" nodeType="afterEffect">
                                  <p:stCondLst>
                                    <p:cond delay="1250"/>
                                  </p:stCondLst>
                                  <p:iterate type="lt">
                                    <p:tmAbs val="10"/>
                                  </p:iterate>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2572"/>
                            </p:stCondLst>
                            <p:childTnLst>
                              <p:par>
                                <p:cTn id="11" presetID="1" presetClass="entr" presetSubtype="0" fill="hold" grpId="0" nodeType="afterEffect">
                                  <p:stCondLst>
                                    <p:cond delay="1250"/>
                                  </p:stCondLst>
                                  <p:iterate type="lt">
                                    <p:tmAbs val="10"/>
                                  </p:iterate>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 by Others</a:t>
            </a:r>
            <a:endParaRPr lang="en-US" dirty="0"/>
          </a:p>
        </p:txBody>
      </p:sp>
      <p:sp>
        <p:nvSpPr>
          <p:cNvPr id="3" name="Content Placeholder 2"/>
          <p:cNvSpPr>
            <a:spLocks noGrp="1"/>
          </p:cNvSpPr>
          <p:nvPr>
            <p:ph idx="1"/>
          </p:nvPr>
        </p:nvSpPr>
        <p:spPr>
          <a:xfrm>
            <a:off x="457200" y="1600200"/>
            <a:ext cx="7467600" cy="5257800"/>
          </a:xfrm>
        </p:spPr>
        <p:txBody>
          <a:bodyPr/>
          <a:lstStyle/>
          <a:p>
            <a:r>
              <a:rPr lang="en-US" dirty="0" smtClean="0"/>
              <a:t>Fong and Chan mention both benefits and drawbacks</a:t>
            </a:r>
          </a:p>
          <a:p>
            <a:r>
              <a:rPr lang="en-US" dirty="0" smtClean="0"/>
              <a:t>A benefit is the lack of a need for a laboratory environment to measure data</a:t>
            </a:r>
          </a:p>
          <a:p>
            <a:r>
              <a:rPr lang="en-US" dirty="0" smtClean="0"/>
              <a:t>Improved power consumption is also a plus</a:t>
            </a:r>
          </a:p>
          <a:p>
            <a:r>
              <a:rPr lang="en-US" dirty="0" smtClean="0"/>
              <a:t>On the other hand, data storage and processing is a problem</a:t>
            </a:r>
          </a:p>
          <a:p>
            <a:r>
              <a:rPr lang="en-US" dirty="0" smtClean="0"/>
              <a:t>But we solve that by handing that off to the user’s smart phone</a:t>
            </a:r>
          </a:p>
          <a:p>
            <a:endParaRPr lang="en-US" dirty="0"/>
          </a:p>
        </p:txBody>
      </p:sp>
    </p:spTree>
    <p:extLst>
      <p:ext uri="{BB962C8B-B14F-4D97-AF65-F5344CB8AC3E}">
        <p14:creationId xmlns:p14="http://schemas.microsoft.com/office/powerpoint/2010/main" val="5751441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iterate type="lt">
                                    <p:tmAbs val="10"/>
                                  </p:iterate>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911"/>
                            </p:stCondLst>
                            <p:childTnLst>
                              <p:par>
                                <p:cTn id="8" presetID="1" presetClass="entr" presetSubtype="0" fill="hold" grpId="0" nodeType="afterEffect">
                                  <p:stCondLst>
                                    <p:cond delay="1250"/>
                                  </p:stCondLst>
                                  <p:iterate type="lt">
                                    <p:tmAbs val="10"/>
                                  </p:iterate>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2772"/>
                            </p:stCondLst>
                            <p:childTnLst>
                              <p:par>
                                <p:cTn id="11" presetID="1" presetClass="entr" presetSubtype="0" fill="hold" grpId="0" nodeType="afterEffect">
                                  <p:stCondLst>
                                    <p:cond delay="1250"/>
                                  </p:stCondLst>
                                  <p:iterate type="lt">
                                    <p:tmAbs val="10"/>
                                  </p:iterate>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4363"/>
                            </p:stCondLst>
                            <p:childTnLst>
                              <p:par>
                                <p:cTn id="14" presetID="1" presetClass="entr" presetSubtype="0" fill="hold" grpId="0" nodeType="afterEffect">
                                  <p:stCondLst>
                                    <p:cond delay="1250"/>
                                  </p:stCondLst>
                                  <p:iterate type="lt">
                                    <p:tmAbs val="10"/>
                                  </p:iterate>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par>
                          <p:cTn id="16" fill="hold">
                            <p:stCondLst>
                              <p:cond delay="6094"/>
                            </p:stCondLst>
                            <p:childTnLst>
                              <p:par>
                                <p:cTn id="17" presetID="1" presetClass="entr" presetSubtype="0" fill="hold" grpId="0" nodeType="afterEffect">
                                  <p:stCondLst>
                                    <p:cond delay="1250"/>
                                  </p:stCondLst>
                                  <p:iterate type="lt">
                                    <p:tmAbs val="10"/>
                                  </p:iterate>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7772400" cy="1470025"/>
          </a:xfrm>
        </p:spPr>
        <p:txBody>
          <a:bodyPr/>
          <a:lstStyle/>
          <a:p>
            <a:r>
              <a:rPr lang="en-US" dirty="0" smtClean="0"/>
              <a:t>Proposed Approach</a:t>
            </a:r>
            <a:endParaRPr lang="en-US" dirty="0"/>
          </a:p>
        </p:txBody>
      </p:sp>
    </p:spTree>
    <p:extLst>
      <p:ext uri="{BB962C8B-B14F-4D97-AF65-F5344CB8AC3E}">
        <p14:creationId xmlns:p14="http://schemas.microsoft.com/office/powerpoint/2010/main" val="28679490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229600" cy="5562599"/>
          </a:xfrm>
        </p:spPr>
        <p:txBody>
          <a:bodyPr>
            <a:normAutofit/>
          </a:bodyPr>
          <a:lstStyle/>
          <a:p>
            <a:pPr>
              <a:buNone/>
            </a:pPr>
            <a:r>
              <a:rPr lang="en-US" dirty="0" smtClean="0"/>
              <a:t>   First get basic functionality and build on top of that. </a:t>
            </a:r>
          </a:p>
          <a:p>
            <a:endParaRPr lang="en-US" dirty="0" smtClean="0"/>
          </a:p>
          <a:p>
            <a:r>
              <a:rPr lang="en-US" dirty="0" smtClean="0"/>
              <a:t>Bluetooth communication between sensors and microcontroller</a:t>
            </a:r>
          </a:p>
          <a:p>
            <a:endParaRPr lang="en-US" dirty="0" smtClean="0"/>
          </a:p>
          <a:p>
            <a:pPr>
              <a:buNone/>
            </a:pPr>
            <a:endParaRPr lang="en-US" dirty="0"/>
          </a:p>
        </p:txBody>
      </p:sp>
    </p:spTree>
    <p:extLst>
      <p:ext uri="{BB962C8B-B14F-4D97-AF65-F5344CB8AC3E}">
        <p14:creationId xmlns:p14="http://schemas.microsoft.com/office/powerpoint/2010/main" val="34836420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esktop\sensors.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extLst>
      <p:ext uri="{BB962C8B-B14F-4D97-AF65-F5344CB8AC3E}">
        <p14:creationId xmlns:p14="http://schemas.microsoft.com/office/powerpoint/2010/main" val="19849263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b="1" dirty="0" smtClean="0"/>
              <a:t>Bluetooth communication between sensors and microcontroller</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First we are going to use the Intel Galileo board which is a Dev board to grab the raw data from the wearable sensors. The sensors are broadcasting their data through Bluetooth I assume on a fixed channel using RFCOMM and we can simply use the integrated blue-tooth capability of the microcontroller to connect to the sensors and grab the data we need.</a:t>
            </a:r>
          </a:p>
          <a:p>
            <a:endParaRPr lang="en-US" dirty="0"/>
          </a:p>
        </p:txBody>
      </p:sp>
    </p:spTree>
    <p:extLst>
      <p:ext uri="{BB962C8B-B14F-4D97-AF65-F5344CB8AC3E}">
        <p14:creationId xmlns:p14="http://schemas.microsoft.com/office/powerpoint/2010/main" val="33066192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229600" cy="5562599"/>
          </a:xfrm>
        </p:spPr>
        <p:txBody>
          <a:bodyPr>
            <a:normAutofit/>
          </a:bodyPr>
          <a:lstStyle/>
          <a:p>
            <a:pPr>
              <a:buNone/>
            </a:pPr>
            <a:r>
              <a:rPr lang="en-US" dirty="0" smtClean="0"/>
              <a:t>    First get basic functionality and build on top of that.</a:t>
            </a:r>
          </a:p>
          <a:p>
            <a:endParaRPr lang="en-US" dirty="0" smtClean="0"/>
          </a:p>
          <a:p>
            <a:r>
              <a:rPr lang="en-US" dirty="0" smtClean="0"/>
              <a:t>  Bluetooth communication between sensors and microcontroller.</a:t>
            </a:r>
          </a:p>
          <a:p>
            <a:r>
              <a:rPr lang="en-US" dirty="0" smtClean="0"/>
              <a:t>  Forward data to cell-phone through wireless.</a:t>
            </a:r>
          </a:p>
          <a:p>
            <a:endParaRPr lang="en-US" dirty="0" smtClean="0"/>
          </a:p>
          <a:p>
            <a:pPr>
              <a:buNone/>
            </a:pPr>
            <a:endParaRPr lang="en-US" dirty="0"/>
          </a:p>
        </p:txBody>
      </p:sp>
    </p:spTree>
    <p:extLst>
      <p:ext uri="{BB962C8B-B14F-4D97-AF65-F5344CB8AC3E}">
        <p14:creationId xmlns:p14="http://schemas.microsoft.com/office/powerpoint/2010/main" val="40932645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user\Desktop\sensors2.jpg"/>
          <p:cNvPicPr>
            <a:picLocks noChangeAspect="1" noChangeArrowheads="1"/>
          </p:cNvPicPr>
          <p:nvPr/>
        </p:nvPicPr>
        <p:blipFill>
          <a:blip r:embed="rId2" cstate="print"/>
          <a:srcRect/>
          <a:stretch>
            <a:fillRect/>
          </a:stretch>
        </p:blipFill>
        <p:spPr bwMode="auto">
          <a:xfrm>
            <a:off x="1" y="0"/>
            <a:ext cx="9144000" cy="6858000"/>
          </a:xfrm>
          <a:prstGeom prst="rect">
            <a:avLst/>
          </a:prstGeom>
          <a:noFill/>
        </p:spPr>
      </p:pic>
    </p:spTree>
    <p:extLst>
      <p:ext uri="{BB962C8B-B14F-4D97-AF65-F5344CB8AC3E}">
        <p14:creationId xmlns:p14="http://schemas.microsoft.com/office/powerpoint/2010/main" val="32432962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b="1" dirty="0" smtClean="0"/>
              <a:t>Forwarding data to cell-phone</a:t>
            </a:r>
            <a:endParaRPr lang="en-US" b="1" dirty="0"/>
          </a:p>
        </p:txBody>
      </p:sp>
      <p:sp>
        <p:nvSpPr>
          <p:cNvPr id="3" name="Content Placeholder 2"/>
          <p:cNvSpPr>
            <a:spLocks noGrp="1"/>
          </p:cNvSpPr>
          <p:nvPr>
            <p:ph idx="1"/>
          </p:nvPr>
        </p:nvSpPr>
        <p:spPr/>
        <p:txBody>
          <a:bodyPr/>
          <a:lstStyle/>
          <a:p>
            <a:pPr>
              <a:buNone/>
            </a:pPr>
            <a:r>
              <a:rPr lang="en-US" dirty="0" smtClean="0"/>
              <a:t>  Once we have developed the code for capturing the data from the sensors we can test establishing a wireless connection to a cell phone and forward the data to it for further processing. Forwarding the data through wireless might require we have a buffer for the data to be transmitted. </a:t>
            </a:r>
            <a:endParaRPr lang="en-US" dirty="0"/>
          </a:p>
        </p:txBody>
      </p:sp>
    </p:spTree>
    <p:extLst>
      <p:ext uri="{BB962C8B-B14F-4D97-AF65-F5344CB8AC3E}">
        <p14:creationId xmlns:p14="http://schemas.microsoft.com/office/powerpoint/2010/main" val="21740146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229600" cy="5562599"/>
          </a:xfrm>
        </p:spPr>
        <p:txBody>
          <a:bodyPr>
            <a:normAutofit/>
          </a:bodyPr>
          <a:lstStyle/>
          <a:p>
            <a:pPr>
              <a:buNone/>
            </a:pPr>
            <a:r>
              <a:rPr lang="en-US" dirty="0" smtClean="0"/>
              <a:t>    First get basic functionality and build on top of that.</a:t>
            </a:r>
          </a:p>
          <a:p>
            <a:endParaRPr lang="en-US" dirty="0" smtClean="0"/>
          </a:p>
          <a:p>
            <a:r>
              <a:rPr lang="en-US" dirty="0" smtClean="0"/>
              <a:t>Bluetooth communication between sensors and microcontroller.</a:t>
            </a:r>
          </a:p>
          <a:p>
            <a:r>
              <a:rPr lang="en-US" dirty="0" smtClean="0"/>
              <a:t>Forward data to cell-phone through wireless</a:t>
            </a:r>
          </a:p>
          <a:p>
            <a:endParaRPr lang="en-US" dirty="0" smtClean="0"/>
          </a:p>
          <a:p>
            <a:r>
              <a:rPr lang="en-US" dirty="0" smtClean="0"/>
              <a:t>Try to connect directly to servers in the cloud.</a:t>
            </a:r>
            <a:endParaRPr lang="en-US" dirty="0"/>
          </a:p>
        </p:txBody>
      </p:sp>
    </p:spTree>
    <p:extLst>
      <p:ext uri="{BB962C8B-B14F-4D97-AF65-F5344CB8AC3E}">
        <p14:creationId xmlns:p14="http://schemas.microsoft.com/office/powerpoint/2010/main" val="717192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it do?</a:t>
            </a:r>
            <a:endParaRPr lang="en-US" dirty="0"/>
          </a:p>
        </p:txBody>
      </p:sp>
      <p:sp>
        <p:nvSpPr>
          <p:cNvPr id="3" name="Content Placeholder 2"/>
          <p:cNvSpPr>
            <a:spLocks noGrp="1"/>
          </p:cNvSpPr>
          <p:nvPr>
            <p:ph idx="1"/>
          </p:nvPr>
        </p:nvSpPr>
        <p:spPr/>
        <p:txBody>
          <a:bodyPr/>
          <a:lstStyle/>
          <a:p>
            <a:r>
              <a:rPr lang="en-US" dirty="0" smtClean="0"/>
              <a:t>First, the device collects statistics about the patient</a:t>
            </a:r>
          </a:p>
          <a:p>
            <a:r>
              <a:rPr lang="en-US" dirty="0" smtClean="0"/>
              <a:t>Then, after a bit of analyzing, it sends it to the patient’s phone wirelessly</a:t>
            </a:r>
          </a:p>
          <a:p>
            <a:r>
              <a:rPr lang="en-US" dirty="0" smtClean="0"/>
              <a:t>From there, the patient’s doctor can look at the data and do whatever they think may be necessary</a:t>
            </a:r>
          </a:p>
        </p:txBody>
      </p:sp>
      <p:sp>
        <p:nvSpPr>
          <p:cNvPr id="4" name="Content Placeholder 2"/>
          <p:cNvSpPr txBox="1">
            <a:spLocks/>
          </p:cNvSpPr>
          <p:nvPr/>
        </p:nvSpPr>
        <p:spPr>
          <a:xfrm>
            <a:off x="457200" y="1600200"/>
            <a:ext cx="7467600" cy="4525963"/>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r>
              <a:rPr lang="en-US" dirty="0" smtClean="0"/>
              <a:t>The device can also detect certain theoretical dangers to the patient’s health.</a:t>
            </a:r>
          </a:p>
          <a:p>
            <a:r>
              <a:rPr lang="en-US" dirty="0" smtClean="0"/>
              <a:t>In such cases, instead of sending the data to the phone, it will immediately send it to the cloud, which will alert the patient’s doctor</a:t>
            </a:r>
            <a:endParaRPr lang="en-US" dirty="0" smtClean="0"/>
          </a:p>
        </p:txBody>
      </p:sp>
    </p:spTree>
    <p:extLst>
      <p:ext uri="{BB962C8B-B14F-4D97-AF65-F5344CB8AC3E}">
        <p14:creationId xmlns:p14="http://schemas.microsoft.com/office/powerpoint/2010/main" val="72658946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2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200"/>
                                        <p:tgtEl>
                                          <p:spTgt spid="3">
                                            <p:txEl>
                                              <p:pRg st="0" end="0"/>
                                            </p:txEl>
                                          </p:spTgt>
                                        </p:tgtEl>
                                      </p:cBhvr>
                                    </p:animEffect>
                                    <p:anim calcmode="lin" valueType="num">
                                      <p:cBhvr>
                                        <p:cTn id="10" dur="200" fill="hold"/>
                                        <p:tgtEl>
                                          <p:spTgt spid="3">
                                            <p:txEl>
                                              <p:pRg st="0" end="0"/>
                                            </p:txEl>
                                          </p:spTgt>
                                        </p:tgtEl>
                                        <p:attrNameLst>
                                          <p:attrName>ppt_x</p:attrName>
                                        </p:attrNameLst>
                                      </p:cBhvr>
                                      <p:tavLst>
                                        <p:tav tm="0">
                                          <p:val>
                                            <p:fltVal val="0.5"/>
                                          </p:val>
                                        </p:tav>
                                        <p:tav tm="100000">
                                          <p:val>
                                            <p:strVal val="#ppt_x"/>
                                          </p:val>
                                        </p:tav>
                                      </p:tavLst>
                                    </p:anim>
                                    <p:anim calcmode="lin" valueType="num">
                                      <p:cBhvr>
                                        <p:cTn id="11" dur="200" fill="hold"/>
                                        <p:tgtEl>
                                          <p:spTgt spid="3">
                                            <p:txEl>
                                              <p:pRg st="0" end="0"/>
                                            </p:txEl>
                                          </p:spTgt>
                                        </p:tgtEl>
                                        <p:attrNameLst>
                                          <p:attrName>ppt_y</p:attrName>
                                        </p:attrNameLst>
                                      </p:cBhvr>
                                      <p:tavLst>
                                        <p:tav tm="0">
                                          <p:val>
                                            <p:fltVal val="0.5"/>
                                          </p:val>
                                        </p:tav>
                                        <p:tav tm="100000">
                                          <p:val>
                                            <p:strVal val="#ppt_y"/>
                                          </p:val>
                                        </p:tav>
                                      </p:tavLst>
                                    </p:anim>
                                  </p:childTnLst>
                                </p:cTn>
                              </p:par>
                            </p:childTnLst>
                          </p:cTn>
                        </p:par>
                        <p:par>
                          <p:cTn id="12" fill="hold">
                            <p:stCondLst>
                              <p:cond delay="200"/>
                            </p:stCondLst>
                            <p:childTnLst>
                              <p:par>
                                <p:cTn id="13" presetID="53" presetClass="entr" presetSubtype="528" fill="hold" grpId="0" nodeType="afterEffect">
                                  <p:stCondLst>
                                    <p:cond delay="125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2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2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7" dur="200"/>
                                        <p:tgtEl>
                                          <p:spTgt spid="3">
                                            <p:txEl>
                                              <p:pRg st="1" end="1"/>
                                            </p:txEl>
                                          </p:spTgt>
                                        </p:tgtEl>
                                      </p:cBhvr>
                                    </p:animEffect>
                                    <p:anim calcmode="lin" valueType="num">
                                      <p:cBhvr>
                                        <p:cTn id="18" dur="200" fill="hold"/>
                                        <p:tgtEl>
                                          <p:spTgt spid="3">
                                            <p:txEl>
                                              <p:pRg st="1" end="1"/>
                                            </p:txEl>
                                          </p:spTgt>
                                        </p:tgtEl>
                                        <p:attrNameLst>
                                          <p:attrName>ppt_x</p:attrName>
                                        </p:attrNameLst>
                                      </p:cBhvr>
                                      <p:tavLst>
                                        <p:tav tm="0">
                                          <p:val>
                                            <p:fltVal val="0.5"/>
                                          </p:val>
                                        </p:tav>
                                        <p:tav tm="100000">
                                          <p:val>
                                            <p:strVal val="#ppt_x"/>
                                          </p:val>
                                        </p:tav>
                                      </p:tavLst>
                                    </p:anim>
                                    <p:anim calcmode="lin" valueType="num">
                                      <p:cBhvr>
                                        <p:cTn id="19" dur="200" fill="hold"/>
                                        <p:tgtEl>
                                          <p:spTgt spid="3">
                                            <p:txEl>
                                              <p:pRg st="1" end="1"/>
                                            </p:txEl>
                                          </p:spTgt>
                                        </p:tgtEl>
                                        <p:attrNameLst>
                                          <p:attrName>ppt_y</p:attrName>
                                        </p:attrNameLst>
                                      </p:cBhvr>
                                      <p:tavLst>
                                        <p:tav tm="0">
                                          <p:val>
                                            <p:fltVal val="0.5"/>
                                          </p:val>
                                        </p:tav>
                                        <p:tav tm="100000">
                                          <p:val>
                                            <p:strVal val="#ppt_y"/>
                                          </p:val>
                                        </p:tav>
                                      </p:tavLst>
                                    </p:anim>
                                  </p:childTnLst>
                                </p:cTn>
                              </p:par>
                            </p:childTnLst>
                          </p:cTn>
                        </p:par>
                        <p:par>
                          <p:cTn id="20" fill="hold">
                            <p:stCondLst>
                              <p:cond delay="1650"/>
                            </p:stCondLst>
                            <p:childTnLst>
                              <p:par>
                                <p:cTn id="21" presetID="53" presetClass="entr" presetSubtype="528" fill="hold" grpId="0" nodeType="afterEffect">
                                  <p:stCondLst>
                                    <p:cond delay="125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2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2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5" dur="200"/>
                                        <p:tgtEl>
                                          <p:spTgt spid="3">
                                            <p:txEl>
                                              <p:pRg st="2" end="2"/>
                                            </p:txEl>
                                          </p:spTgt>
                                        </p:tgtEl>
                                      </p:cBhvr>
                                    </p:animEffect>
                                    <p:anim calcmode="lin" valueType="num">
                                      <p:cBhvr>
                                        <p:cTn id="26" dur="200" fill="hold"/>
                                        <p:tgtEl>
                                          <p:spTgt spid="3">
                                            <p:txEl>
                                              <p:pRg st="2" end="2"/>
                                            </p:txEl>
                                          </p:spTgt>
                                        </p:tgtEl>
                                        <p:attrNameLst>
                                          <p:attrName>ppt_x</p:attrName>
                                        </p:attrNameLst>
                                      </p:cBhvr>
                                      <p:tavLst>
                                        <p:tav tm="0">
                                          <p:val>
                                            <p:fltVal val="0.5"/>
                                          </p:val>
                                        </p:tav>
                                        <p:tav tm="100000">
                                          <p:val>
                                            <p:strVal val="#ppt_x"/>
                                          </p:val>
                                        </p:tav>
                                      </p:tavLst>
                                    </p:anim>
                                    <p:anim calcmode="lin" valueType="num">
                                      <p:cBhvr>
                                        <p:cTn id="27" dur="200" fill="hold"/>
                                        <p:tgtEl>
                                          <p:spTgt spid="3">
                                            <p:txEl>
                                              <p:pRg st="2" end="2"/>
                                            </p:txEl>
                                          </p:spTgt>
                                        </p:tgtEl>
                                        <p:attrNameLst>
                                          <p:attrName>ppt_y</p:attrName>
                                        </p:attrNameLst>
                                      </p:cBhvr>
                                      <p:tavLst>
                                        <p:tav tm="0">
                                          <p:val>
                                            <p:fltVal val="0.5"/>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xit" presetSubtype="2" fill="hold" grpId="1" nodeType="clickEffect">
                                  <p:stCondLst>
                                    <p:cond delay="0"/>
                                  </p:stCondLst>
                                  <p:childTnLst>
                                    <p:anim calcmode="lin" valueType="num">
                                      <p:cBhvr additive="base">
                                        <p:cTn id="31" dur="500"/>
                                        <p:tgtEl>
                                          <p:spTgt spid="3">
                                            <p:txEl>
                                              <p:pRg st="0" end="0"/>
                                            </p:txEl>
                                          </p:spTgt>
                                        </p:tgtEl>
                                        <p:attrNameLst>
                                          <p:attrName>ppt_x</p:attrName>
                                        </p:attrNameLst>
                                      </p:cBhvr>
                                      <p:tavLst>
                                        <p:tav tm="0">
                                          <p:val>
                                            <p:strVal val="ppt_x"/>
                                          </p:val>
                                        </p:tav>
                                        <p:tav tm="100000">
                                          <p:val>
                                            <p:strVal val="1+ppt_w/2"/>
                                          </p:val>
                                        </p:tav>
                                      </p:tavLst>
                                    </p:anim>
                                    <p:anim calcmode="lin" valueType="num">
                                      <p:cBhvr additive="base">
                                        <p:cTn id="32" dur="500"/>
                                        <p:tgtEl>
                                          <p:spTgt spid="3">
                                            <p:txEl>
                                              <p:pRg st="0" end="0"/>
                                            </p:txEl>
                                          </p:spTgt>
                                        </p:tgtEl>
                                        <p:attrNameLst>
                                          <p:attrName>ppt_y</p:attrName>
                                        </p:attrNameLst>
                                      </p:cBhvr>
                                      <p:tavLst>
                                        <p:tav tm="0">
                                          <p:val>
                                            <p:strVal val="ppt_y"/>
                                          </p:val>
                                        </p:tav>
                                        <p:tav tm="100000">
                                          <p:val>
                                            <p:strVal val="ppt_y"/>
                                          </p:val>
                                        </p:tav>
                                      </p:tavLst>
                                    </p:anim>
                                    <p:set>
                                      <p:cBhvr>
                                        <p:cTn id="33" dur="1" fill="hold">
                                          <p:stCondLst>
                                            <p:cond delay="499"/>
                                          </p:stCondLst>
                                        </p:cTn>
                                        <p:tgtEl>
                                          <p:spTgt spid="3">
                                            <p:txEl>
                                              <p:pRg st="0" end="0"/>
                                            </p:txEl>
                                          </p:spTgt>
                                        </p:tgtEl>
                                        <p:attrNameLst>
                                          <p:attrName>style.visibility</p:attrName>
                                        </p:attrNameLst>
                                      </p:cBhvr>
                                      <p:to>
                                        <p:strVal val="hidden"/>
                                      </p:to>
                                    </p:set>
                                  </p:childTnLst>
                                </p:cTn>
                              </p:par>
                              <p:par>
                                <p:cTn id="34" presetID="2" presetClass="exit" presetSubtype="8" fill="hold" grpId="1" nodeType="withEffect">
                                  <p:stCondLst>
                                    <p:cond delay="0"/>
                                  </p:stCondLst>
                                  <p:childTnLst>
                                    <p:anim calcmode="lin" valueType="num">
                                      <p:cBhvr additive="base">
                                        <p:cTn id="35" dur="500"/>
                                        <p:tgtEl>
                                          <p:spTgt spid="3">
                                            <p:txEl>
                                              <p:pRg st="1" end="1"/>
                                            </p:txEl>
                                          </p:spTgt>
                                        </p:tgtEl>
                                        <p:attrNameLst>
                                          <p:attrName>ppt_x</p:attrName>
                                        </p:attrNameLst>
                                      </p:cBhvr>
                                      <p:tavLst>
                                        <p:tav tm="0">
                                          <p:val>
                                            <p:strVal val="ppt_x"/>
                                          </p:val>
                                        </p:tav>
                                        <p:tav tm="100000">
                                          <p:val>
                                            <p:strVal val="0-ppt_w/2"/>
                                          </p:val>
                                        </p:tav>
                                      </p:tavLst>
                                    </p:anim>
                                    <p:anim calcmode="lin" valueType="num">
                                      <p:cBhvr additive="base">
                                        <p:cTn id="36" dur="500"/>
                                        <p:tgtEl>
                                          <p:spTgt spid="3">
                                            <p:txEl>
                                              <p:pRg st="1" end="1"/>
                                            </p:txEl>
                                          </p:spTgt>
                                        </p:tgtEl>
                                        <p:attrNameLst>
                                          <p:attrName>ppt_y</p:attrName>
                                        </p:attrNameLst>
                                      </p:cBhvr>
                                      <p:tavLst>
                                        <p:tav tm="0">
                                          <p:val>
                                            <p:strVal val="ppt_y"/>
                                          </p:val>
                                        </p:tav>
                                        <p:tav tm="100000">
                                          <p:val>
                                            <p:strVal val="ppt_y"/>
                                          </p:val>
                                        </p:tav>
                                      </p:tavLst>
                                    </p:anim>
                                    <p:set>
                                      <p:cBhvr>
                                        <p:cTn id="37" dur="1" fill="hold">
                                          <p:stCondLst>
                                            <p:cond delay="499"/>
                                          </p:stCondLst>
                                        </p:cTn>
                                        <p:tgtEl>
                                          <p:spTgt spid="3">
                                            <p:txEl>
                                              <p:pRg st="1" end="1"/>
                                            </p:txEl>
                                          </p:spTgt>
                                        </p:tgtEl>
                                        <p:attrNameLst>
                                          <p:attrName>style.visibility</p:attrName>
                                        </p:attrNameLst>
                                      </p:cBhvr>
                                      <p:to>
                                        <p:strVal val="hidden"/>
                                      </p:to>
                                    </p:set>
                                  </p:childTnLst>
                                </p:cTn>
                              </p:par>
                              <p:par>
                                <p:cTn id="38" presetID="2" presetClass="exit" presetSubtype="2" fill="hold" grpId="1" nodeType="withEffect">
                                  <p:stCondLst>
                                    <p:cond delay="0"/>
                                  </p:stCondLst>
                                  <p:childTnLst>
                                    <p:anim calcmode="lin" valueType="num">
                                      <p:cBhvr additive="base">
                                        <p:cTn id="39" dur="500"/>
                                        <p:tgtEl>
                                          <p:spTgt spid="3">
                                            <p:txEl>
                                              <p:pRg st="2" end="2"/>
                                            </p:txEl>
                                          </p:spTgt>
                                        </p:tgtEl>
                                        <p:attrNameLst>
                                          <p:attrName>ppt_x</p:attrName>
                                        </p:attrNameLst>
                                      </p:cBhvr>
                                      <p:tavLst>
                                        <p:tav tm="0">
                                          <p:val>
                                            <p:strVal val="ppt_x"/>
                                          </p:val>
                                        </p:tav>
                                        <p:tav tm="100000">
                                          <p:val>
                                            <p:strVal val="1+ppt_w/2"/>
                                          </p:val>
                                        </p:tav>
                                      </p:tavLst>
                                    </p:anim>
                                    <p:anim calcmode="lin" valueType="num">
                                      <p:cBhvr additive="base">
                                        <p:cTn id="40" dur="500"/>
                                        <p:tgtEl>
                                          <p:spTgt spid="3">
                                            <p:txEl>
                                              <p:pRg st="2" end="2"/>
                                            </p:txEl>
                                          </p:spTgt>
                                        </p:tgtEl>
                                        <p:attrNameLst>
                                          <p:attrName>ppt_y</p:attrName>
                                        </p:attrNameLst>
                                      </p:cBhvr>
                                      <p:tavLst>
                                        <p:tav tm="0">
                                          <p:val>
                                            <p:strVal val="ppt_y"/>
                                          </p:val>
                                        </p:tav>
                                        <p:tav tm="100000">
                                          <p:val>
                                            <p:strVal val="ppt_y"/>
                                          </p:val>
                                        </p:tav>
                                      </p:tavLst>
                                    </p:anim>
                                    <p:set>
                                      <p:cBhvr>
                                        <p:cTn id="41" dur="1" fill="hold">
                                          <p:stCondLst>
                                            <p:cond delay="499"/>
                                          </p:stCondLst>
                                        </p:cTn>
                                        <p:tgtEl>
                                          <p:spTgt spid="3">
                                            <p:txEl>
                                              <p:pRg st="2" end="2"/>
                                            </p:txEl>
                                          </p:spTgt>
                                        </p:tgtEl>
                                        <p:attrNameLst>
                                          <p:attrName>style.visibility</p:attrName>
                                        </p:attrNameLst>
                                      </p:cBhvr>
                                      <p:to>
                                        <p:strVal val="hidden"/>
                                      </p:to>
                                    </p:set>
                                  </p:childTnLst>
                                </p:cTn>
                              </p:par>
                            </p:childTnLst>
                          </p:cTn>
                        </p:par>
                        <p:par>
                          <p:cTn id="42" fill="hold">
                            <p:stCondLst>
                              <p:cond delay="500"/>
                            </p:stCondLst>
                            <p:childTnLst>
                              <p:par>
                                <p:cTn id="43" presetID="2" presetClass="entr" presetSubtype="4" fill="hold" grpId="0" nodeType="afterEffect">
                                  <p:stCondLst>
                                    <p:cond delay="0"/>
                                  </p:stCondLst>
                                  <p:childTnLst>
                                    <p:set>
                                      <p:cBhvr>
                                        <p:cTn id="44" dur="1" fill="hold">
                                          <p:stCondLst>
                                            <p:cond delay="0"/>
                                          </p:stCondLst>
                                        </p:cTn>
                                        <p:tgtEl>
                                          <p:spTgt spid="4">
                                            <p:txEl>
                                              <p:pRg st="0" end="0"/>
                                            </p:txEl>
                                          </p:spTgt>
                                        </p:tgtEl>
                                        <p:attrNameLst>
                                          <p:attrName>style.visibility</p:attrName>
                                        </p:attrNameLst>
                                      </p:cBhvr>
                                      <p:to>
                                        <p:strVal val="visible"/>
                                      </p:to>
                                    </p:set>
                                    <p:anim calcmode="lin" valueType="num">
                                      <p:cBhvr additive="base">
                                        <p:cTn id="4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47" fill="hold">
                            <p:stCondLst>
                              <p:cond delay="1000"/>
                            </p:stCondLst>
                            <p:childTnLst>
                              <p:par>
                                <p:cTn id="48" presetID="2" presetClass="entr" presetSubtype="4" fill="hold" grpId="0" nodeType="afterEffect">
                                  <p:stCondLst>
                                    <p:cond delay="1250"/>
                                  </p:stCondLst>
                                  <p:childTnLst>
                                    <p:set>
                                      <p:cBhvr>
                                        <p:cTn id="49" dur="1" fill="hold">
                                          <p:stCondLst>
                                            <p:cond delay="0"/>
                                          </p:stCondLst>
                                        </p:cTn>
                                        <p:tgtEl>
                                          <p:spTgt spid="4">
                                            <p:txEl>
                                              <p:pRg st="1" end="1"/>
                                            </p:txEl>
                                          </p:spTgt>
                                        </p:tgtEl>
                                        <p:attrNameLst>
                                          <p:attrName>style.visibility</p:attrName>
                                        </p:attrNameLst>
                                      </p:cBhvr>
                                      <p:to>
                                        <p:strVal val="visible"/>
                                      </p:to>
                                    </p:set>
                                    <p:anim calcmode="lin" valueType="num">
                                      <p:cBhvr additive="base">
                                        <p:cTn id="50"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xit" presetSubtype="8" fill="hold" grpId="1" nodeType="clickEffect">
                                  <p:stCondLst>
                                    <p:cond delay="0"/>
                                  </p:stCondLst>
                                  <p:iterate type="lt">
                                    <p:tmPct val="0"/>
                                  </p:iterate>
                                  <p:childTnLst>
                                    <p:anim calcmode="lin" valueType="num">
                                      <p:cBhvr additive="base">
                                        <p:cTn id="55" dur="500"/>
                                        <p:tgtEl>
                                          <p:spTgt spid="2"/>
                                        </p:tgtEl>
                                        <p:attrNameLst>
                                          <p:attrName>ppt_x</p:attrName>
                                        </p:attrNameLst>
                                      </p:cBhvr>
                                      <p:tavLst>
                                        <p:tav tm="0">
                                          <p:val>
                                            <p:strVal val="ppt_x"/>
                                          </p:val>
                                        </p:tav>
                                        <p:tav tm="100000">
                                          <p:val>
                                            <p:strVal val="0-ppt_w/2"/>
                                          </p:val>
                                        </p:tav>
                                      </p:tavLst>
                                    </p:anim>
                                    <p:anim calcmode="lin" valueType="num">
                                      <p:cBhvr additive="base">
                                        <p:cTn id="56" dur="500"/>
                                        <p:tgtEl>
                                          <p:spTgt spid="2"/>
                                        </p:tgtEl>
                                        <p:attrNameLst>
                                          <p:attrName>ppt_y</p:attrName>
                                        </p:attrNameLst>
                                      </p:cBhvr>
                                      <p:tavLst>
                                        <p:tav tm="0">
                                          <p:val>
                                            <p:strVal val="ppt_y"/>
                                          </p:val>
                                        </p:tav>
                                        <p:tav tm="100000">
                                          <p:val>
                                            <p:strVal val="ppt_y"/>
                                          </p:val>
                                        </p:tav>
                                      </p:tavLst>
                                    </p:anim>
                                    <p:set>
                                      <p:cBhvr>
                                        <p:cTn id="57" dur="1" fill="hold">
                                          <p:stCondLst>
                                            <p:cond delay="499"/>
                                          </p:stCondLst>
                                        </p:cTn>
                                        <p:tgtEl>
                                          <p:spTgt spid="2"/>
                                        </p:tgtEl>
                                        <p:attrNameLst>
                                          <p:attrName>style.visibility</p:attrName>
                                        </p:attrNameLst>
                                      </p:cBhvr>
                                      <p:to>
                                        <p:strVal val="hidden"/>
                                      </p:to>
                                    </p:set>
                                  </p:childTnLst>
                                </p:cTn>
                              </p:par>
                              <p:par>
                                <p:cTn id="58" presetID="2" presetClass="exit" presetSubtype="2" fill="hold" grpId="1" nodeType="withEffect">
                                  <p:stCondLst>
                                    <p:cond delay="0"/>
                                  </p:stCondLst>
                                  <p:childTnLst>
                                    <p:anim calcmode="lin" valueType="num">
                                      <p:cBhvr additive="base">
                                        <p:cTn id="59" dur="500"/>
                                        <p:tgtEl>
                                          <p:spTgt spid="4">
                                            <p:txEl>
                                              <p:pRg st="0" end="0"/>
                                            </p:txEl>
                                          </p:spTgt>
                                        </p:tgtEl>
                                        <p:attrNameLst>
                                          <p:attrName>ppt_x</p:attrName>
                                        </p:attrNameLst>
                                      </p:cBhvr>
                                      <p:tavLst>
                                        <p:tav tm="0">
                                          <p:val>
                                            <p:strVal val="ppt_x"/>
                                          </p:val>
                                        </p:tav>
                                        <p:tav tm="100000">
                                          <p:val>
                                            <p:strVal val="1+ppt_w/2"/>
                                          </p:val>
                                        </p:tav>
                                      </p:tavLst>
                                    </p:anim>
                                    <p:anim calcmode="lin" valueType="num">
                                      <p:cBhvr additive="base">
                                        <p:cTn id="60" dur="500"/>
                                        <p:tgtEl>
                                          <p:spTgt spid="4">
                                            <p:txEl>
                                              <p:pRg st="0" end="0"/>
                                            </p:txEl>
                                          </p:spTgt>
                                        </p:tgtEl>
                                        <p:attrNameLst>
                                          <p:attrName>ppt_y</p:attrName>
                                        </p:attrNameLst>
                                      </p:cBhvr>
                                      <p:tavLst>
                                        <p:tav tm="0">
                                          <p:val>
                                            <p:strVal val="ppt_y"/>
                                          </p:val>
                                        </p:tav>
                                        <p:tav tm="100000">
                                          <p:val>
                                            <p:strVal val="ppt_y"/>
                                          </p:val>
                                        </p:tav>
                                      </p:tavLst>
                                    </p:anim>
                                    <p:set>
                                      <p:cBhvr>
                                        <p:cTn id="61" dur="1" fill="hold">
                                          <p:stCondLst>
                                            <p:cond delay="499"/>
                                          </p:stCondLst>
                                        </p:cTn>
                                        <p:tgtEl>
                                          <p:spTgt spid="4">
                                            <p:txEl>
                                              <p:pRg st="0" end="0"/>
                                            </p:txEl>
                                          </p:spTgt>
                                        </p:tgtEl>
                                        <p:attrNameLst>
                                          <p:attrName>style.visibility</p:attrName>
                                        </p:attrNameLst>
                                      </p:cBhvr>
                                      <p:to>
                                        <p:strVal val="hidden"/>
                                      </p:to>
                                    </p:set>
                                  </p:childTnLst>
                                </p:cTn>
                              </p:par>
                              <p:par>
                                <p:cTn id="62" presetID="2" presetClass="exit" presetSubtype="8" fill="hold" grpId="1" nodeType="withEffect">
                                  <p:stCondLst>
                                    <p:cond delay="0"/>
                                  </p:stCondLst>
                                  <p:childTnLst>
                                    <p:anim calcmode="lin" valueType="num">
                                      <p:cBhvr additive="base">
                                        <p:cTn id="63" dur="500"/>
                                        <p:tgtEl>
                                          <p:spTgt spid="4">
                                            <p:txEl>
                                              <p:pRg st="1" end="1"/>
                                            </p:txEl>
                                          </p:spTgt>
                                        </p:tgtEl>
                                        <p:attrNameLst>
                                          <p:attrName>ppt_x</p:attrName>
                                        </p:attrNameLst>
                                      </p:cBhvr>
                                      <p:tavLst>
                                        <p:tav tm="0">
                                          <p:val>
                                            <p:strVal val="ppt_x"/>
                                          </p:val>
                                        </p:tav>
                                        <p:tav tm="100000">
                                          <p:val>
                                            <p:strVal val="0-ppt_w/2"/>
                                          </p:val>
                                        </p:tav>
                                      </p:tavLst>
                                    </p:anim>
                                    <p:anim calcmode="lin" valueType="num">
                                      <p:cBhvr additive="base">
                                        <p:cTn id="64" dur="500"/>
                                        <p:tgtEl>
                                          <p:spTgt spid="4">
                                            <p:txEl>
                                              <p:pRg st="1" end="1"/>
                                            </p:txEl>
                                          </p:spTgt>
                                        </p:tgtEl>
                                        <p:attrNameLst>
                                          <p:attrName>ppt_y</p:attrName>
                                        </p:attrNameLst>
                                      </p:cBhvr>
                                      <p:tavLst>
                                        <p:tav tm="0">
                                          <p:val>
                                            <p:strVal val="ppt_y"/>
                                          </p:val>
                                        </p:tav>
                                        <p:tav tm="100000">
                                          <p:val>
                                            <p:strVal val="ppt_y"/>
                                          </p:val>
                                        </p:tav>
                                      </p:tavLst>
                                    </p:anim>
                                    <p:set>
                                      <p:cBhvr>
                                        <p:cTn id="65" dur="1" fill="hold">
                                          <p:stCondLst>
                                            <p:cond delay="499"/>
                                          </p:stCondLst>
                                        </p:cTn>
                                        <p:tgtEl>
                                          <p:spTgt spid="4">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 grpId="0" uiExpand="1" build="p"/>
      <p:bldP spid="3" grpId="1" uiExpand="1" build="p"/>
      <p:bldP spid="4" grpId="0" uiExpand="1" build="p"/>
      <p:bldP spid="4" grpId="1" uiExpand="1"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user\Desktop\sensors3.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extLst>
      <p:ext uri="{BB962C8B-B14F-4D97-AF65-F5344CB8AC3E}">
        <p14:creationId xmlns:p14="http://schemas.microsoft.com/office/powerpoint/2010/main" val="10679665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Connecting to servers in the cloud</a:t>
            </a:r>
            <a:br>
              <a:rPr lang="en-US" b="1" dirty="0" smtClean="0"/>
            </a:br>
            <a:endParaRPr lang="en-US" b="1" dirty="0"/>
          </a:p>
        </p:txBody>
      </p:sp>
      <p:sp>
        <p:nvSpPr>
          <p:cNvPr id="3" name="Content Placeholder 2"/>
          <p:cNvSpPr>
            <a:spLocks noGrp="1"/>
          </p:cNvSpPr>
          <p:nvPr>
            <p:ph idx="1"/>
          </p:nvPr>
        </p:nvSpPr>
        <p:spPr/>
        <p:txBody>
          <a:bodyPr/>
          <a:lstStyle/>
          <a:p>
            <a:pPr>
              <a:buNone/>
            </a:pPr>
            <a:r>
              <a:rPr lang="en-US" dirty="0" smtClean="0"/>
              <a:t>   After we have set up the wireless communication to the patient’s cell phone</a:t>
            </a:r>
          </a:p>
          <a:p>
            <a:pPr>
              <a:buNone/>
            </a:pPr>
            <a:r>
              <a:rPr lang="en-US" dirty="0" smtClean="0"/>
              <a:t>   the process should be similar for forwarding the information to the servers in the cloud, so we could probably reuse some code here which would cut down development time.</a:t>
            </a:r>
            <a:endParaRPr lang="en-US" dirty="0"/>
          </a:p>
        </p:txBody>
      </p:sp>
    </p:spTree>
    <p:extLst>
      <p:ext uri="{BB962C8B-B14F-4D97-AF65-F5344CB8AC3E}">
        <p14:creationId xmlns:p14="http://schemas.microsoft.com/office/powerpoint/2010/main" val="15296043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Now that we have set up all the connections needed we can </a:t>
            </a:r>
            <a:r>
              <a:rPr lang="en-US" b="1" dirty="0" smtClean="0"/>
              <a:t>start analyzing the data to detect a fall</a:t>
            </a:r>
            <a:r>
              <a:rPr lang="en-US" dirty="0" smtClean="0"/>
              <a:t>.</a:t>
            </a:r>
          </a:p>
          <a:p>
            <a:pPr marL="514350" indent="-514350">
              <a:buFont typeface="+mj-lt"/>
              <a:buAutoNum type="arabicPeriod"/>
            </a:pPr>
            <a:r>
              <a:rPr lang="en-US" dirty="0" smtClean="0"/>
              <a:t>After we have the code for detecting a fall we can modify our code to send the data directly to the cloud </a:t>
            </a:r>
            <a:r>
              <a:rPr lang="en-US" b="1" dirty="0" smtClean="0"/>
              <a:t>in case a fall is detected</a:t>
            </a:r>
            <a:r>
              <a:rPr lang="en-US" dirty="0" smtClean="0"/>
              <a:t>.</a:t>
            </a:r>
          </a:p>
          <a:p>
            <a:pPr marL="514350" indent="-514350">
              <a:buFont typeface="+mj-lt"/>
              <a:buAutoNum type="arabicPeriod"/>
            </a:pPr>
            <a:r>
              <a:rPr lang="en-US" dirty="0" smtClean="0"/>
              <a:t>We need to test for false positives in the fall detecting code and make sure</a:t>
            </a:r>
            <a:r>
              <a:rPr lang="en-US" b="1" dirty="0" smtClean="0"/>
              <a:t> it only detects actual falls</a:t>
            </a:r>
            <a:r>
              <a:rPr lang="en-US" dirty="0" smtClean="0"/>
              <a:t>.</a:t>
            </a:r>
          </a:p>
          <a:p>
            <a:pPr>
              <a:buNone/>
            </a:pPr>
            <a:endParaRPr lang="en-US" dirty="0"/>
          </a:p>
        </p:txBody>
      </p:sp>
      <p:sp>
        <p:nvSpPr>
          <p:cNvPr id="4" name="Title 1"/>
          <p:cNvSpPr>
            <a:spLocks noGrp="1"/>
          </p:cNvSpPr>
          <p:nvPr>
            <p:ph type="title"/>
          </p:nvPr>
        </p:nvSpPr>
        <p:spPr>
          <a:xfrm>
            <a:off x="457200" y="274638"/>
            <a:ext cx="8229600" cy="1143000"/>
          </a:xfrm>
        </p:spPr>
        <p:txBody>
          <a:bodyPr/>
          <a:lstStyle/>
          <a:p>
            <a:r>
              <a:rPr lang="en-US" b="1" dirty="0" smtClean="0"/>
              <a:t>Next steps</a:t>
            </a:r>
            <a:endParaRPr lang="en-US" b="1" dirty="0"/>
          </a:p>
        </p:txBody>
      </p:sp>
    </p:spTree>
    <p:extLst>
      <p:ext uri="{BB962C8B-B14F-4D97-AF65-F5344CB8AC3E}">
        <p14:creationId xmlns:p14="http://schemas.microsoft.com/office/powerpoint/2010/main" val="4075325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Evaluation</a:t>
            </a:r>
            <a:endParaRPr lang="en-US" b="1" dirty="0"/>
          </a:p>
        </p:txBody>
      </p:sp>
      <p:sp>
        <p:nvSpPr>
          <p:cNvPr id="3" name="Content Placeholder 2"/>
          <p:cNvSpPr>
            <a:spLocks noGrp="1"/>
          </p:cNvSpPr>
          <p:nvPr>
            <p:ph idx="1"/>
          </p:nvPr>
        </p:nvSpPr>
        <p:spPr/>
        <p:txBody>
          <a:bodyPr/>
          <a:lstStyle/>
          <a:p>
            <a:pPr>
              <a:buNone/>
            </a:pPr>
            <a:r>
              <a:rPr lang="en-US" dirty="0" smtClean="0"/>
              <a:t>   We need to evaluate our project at three</a:t>
            </a:r>
          </a:p>
          <a:p>
            <a:pPr>
              <a:buNone/>
            </a:pPr>
            <a:r>
              <a:rPr lang="en-US" dirty="0" smtClean="0"/>
              <a:t>   different levels to make sure it is functional and reliable.</a:t>
            </a:r>
          </a:p>
          <a:p>
            <a:pPr>
              <a:buNone/>
            </a:pPr>
            <a:r>
              <a:rPr lang="en-US" dirty="0" smtClean="0"/>
              <a:t>   Our part of the project needs to be very efficient because we are monitoring a patient’s health and any error or malfunction could cause the patient’s life to be at risk.</a:t>
            </a:r>
          </a:p>
          <a:p>
            <a:pPr>
              <a:buNone/>
            </a:pPr>
            <a:endParaRPr lang="en-US" dirty="0"/>
          </a:p>
        </p:txBody>
      </p:sp>
    </p:spTree>
    <p:extLst>
      <p:ext uri="{BB962C8B-B14F-4D97-AF65-F5344CB8AC3E}">
        <p14:creationId xmlns:p14="http://schemas.microsoft.com/office/powerpoint/2010/main" val="32534481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Evaluation levels</a:t>
            </a:r>
            <a:endParaRPr lang="en-US" b="1"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Data transmission</a:t>
            </a:r>
          </a:p>
          <a:p>
            <a:pPr marL="514350" indent="-514350">
              <a:buFont typeface="+mj-lt"/>
              <a:buAutoNum type="arabicPeriod"/>
            </a:pPr>
            <a:r>
              <a:rPr lang="en-US" dirty="0" smtClean="0"/>
              <a:t>Fall detection</a:t>
            </a:r>
          </a:p>
          <a:p>
            <a:pPr marL="514350" indent="-514350">
              <a:buFont typeface="+mj-lt"/>
              <a:buAutoNum type="arabicPeriod"/>
            </a:pPr>
            <a:r>
              <a:rPr lang="en-US" dirty="0" smtClean="0"/>
              <a:t>efficiency</a:t>
            </a:r>
            <a:endParaRPr lang="en-US" dirty="0"/>
          </a:p>
        </p:txBody>
      </p:sp>
    </p:spTree>
    <p:extLst>
      <p:ext uri="{BB962C8B-B14F-4D97-AF65-F5344CB8AC3E}">
        <p14:creationId xmlns:p14="http://schemas.microsoft.com/office/powerpoint/2010/main" val="18895615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Transmission</a:t>
            </a:r>
            <a:endParaRPr lang="en-US" b="1" dirty="0"/>
          </a:p>
        </p:txBody>
      </p:sp>
      <p:sp>
        <p:nvSpPr>
          <p:cNvPr id="3" name="Content Placeholder 2"/>
          <p:cNvSpPr>
            <a:spLocks noGrp="1"/>
          </p:cNvSpPr>
          <p:nvPr>
            <p:ph idx="1"/>
          </p:nvPr>
        </p:nvSpPr>
        <p:spPr/>
        <p:txBody>
          <a:bodyPr/>
          <a:lstStyle/>
          <a:p>
            <a:pPr>
              <a:buNone/>
            </a:pPr>
            <a:r>
              <a:rPr lang="en-US" dirty="0" smtClean="0"/>
              <a:t>We need to make sure we are able to establish a reliable connection to both the patient’s sensors and the cloud, because we are  need to be able to detect any sudden change in the patient’s condition and it is critical that the data we get is accurate.</a:t>
            </a:r>
            <a:endParaRPr lang="en-US" dirty="0"/>
          </a:p>
        </p:txBody>
      </p:sp>
    </p:spTree>
    <p:extLst>
      <p:ext uri="{BB962C8B-B14F-4D97-AF65-F5344CB8AC3E}">
        <p14:creationId xmlns:p14="http://schemas.microsoft.com/office/powerpoint/2010/main" val="17226493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Fall Detection</a:t>
            </a:r>
            <a:endParaRPr lang="en-US" b="1" dirty="0"/>
          </a:p>
        </p:txBody>
      </p:sp>
      <p:sp>
        <p:nvSpPr>
          <p:cNvPr id="3" name="Content Placeholder 2"/>
          <p:cNvSpPr>
            <a:spLocks noGrp="1"/>
          </p:cNvSpPr>
          <p:nvPr>
            <p:ph idx="1"/>
          </p:nvPr>
        </p:nvSpPr>
        <p:spPr/>
        <p:txBody>
          <a:bodyPr/>
          <a:lstStyle/>
          <a:p>
            <a:pPr>
              <a:buNone/>
            </a:pPr>
            <a:r>
              <a:rPr lang="en-US" dirty="0" smtClean="0"/>
              <a:t>   We will test the sensor data we get by simulating all the possible scenarios the patient could be in. That way we will have an idea of what data we should expect for each scenario and most importantly detect when the patient is in a critical condition and needs immediate attention. </a:t>
            </a:r>
          </a:p>
          <a:p>
            <a:endParaRPr lang="en-US" dirty="0"/>
          </a:p>
        </p:txBody>
      </p:sp>
    </p:spTree>
    <p:extLst>
      <p:ext uri="{BB962C8B-B14F-4D97-AF65-F5344CB8AC3E}">
        <p14:creationId xmlns:p14="http://schemas.microsoft.com/office/powerpoint/2010/main" val="39726865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Efficiency</a:t>
            </a:r>
            <a:endParaRPr lang="en-US" b="1" dirty="0"/>
          </a:p>
        </p:txBody>
      </p:sp>
      <p:sp>
        <p:nvSpPr>
          <p:cNvPr id="3" name="Content Placeholder 2"/>
          <p:cNvSpPr>
            <a:spLocks noGrp="1"/>
          </p:cNvSpPr>
          <p:nvPr>
            <p:ph idx="1"/>
          </p:nvPr>
        </p:nvSpPr>
        <p:spPr/>
        <p:txBody>
          <a:bodyPr/>
          <a:lstStyle/>
          <a:p>
            <a:pPr>
              <a:buNone/>
            </a:pPr>
            <a:r>
              <a:rPr lang="en-US" dirty="0" smtClean="0"/>
              <a:t>   We will test for efficiency of the code</a:t>
            </a:r>
            <a:r>
              <a:rPr lang="en-US" b="1" dirty="0" smtClean="0"/>
              <a:t> </a:t>
            </a:r>
            <a:r>
              <a:rPr lang="en-US" dirty="0" smtClean="0"/>
              <a:t>that determines if a patient is in a critical condition. We need this code to be very efficient because it is the most critical part of the system and it needs to be able to react to quick and drastic changes in the data to detect if a person is falling on the ground.</a:t>
            </a:r>
            <a:endParaRPr lang="en-US" dirty="0"/>
          </a:p>
        </p:txBody>
      </p:sp>
    </p:spTree>
    <p:extLst>
      <p:ext uri="{BB962C8B-B14F-4D97-AF65-F5344CB8AC3E}">
        <p14:creationId xmlns:p14="http://schemas.microsoft.com/office/powerpoint/2010/main" val="21934386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Rough Timeline</a:t>
            </a:r>
            <a:endParaRPr lang="en-US" b="1" dirty="0"/>
          </a:p>
        </p:txBody>
      </p:sp>
      <p:sp>
        <p:nvSpPr>
          <p:cNvPr id="3" name="Content Placeholder 2"/>
          <p:cNvSpPr>
            <a:spLocks noGrp="1"/>
          </p:cNvSpPr>
          <p:nvPr>
            <p:ph idx="1"/>
          </p:nvPr>
        </p:nvSpPr>
        <p:spPr/>
        <p:txBody>
          <a:bodyPr/>
          <a:lstStyle/>
          <a:p>
            <a:pPr>
              <a:buNone/>
            </a:pPr>
            <a:r>
              <a:rPr lang="en-US" dirty="0" smtClean="0"/>
              <a:t>    It would take us about 2 months to finish the project.</a:t>
            </a:r>
            <a:endParaRPr lang="en-US" dirty="0"/>
          </a:p>
        </p:txBody>
      </p:sp>
    </p:spTree>
    <p:extLst>
      <p:ext uri="{BB962C8B-B14F-4D97-AF65-F5344CB8AC3E}">
        <p14:creationId xmlns:p14="http://schemas.microsoft.com/office/powerpoint/2010/main" val="6262021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First two weeks</a:t>
            </a:r>
            <a:endParaRPr lang="en-US" b="1" dirty="0"/>
          </a:p>
        </p:txBody>
      </p:sp>
      <p:sp>
        <p:nvSpPr>
          <p:cNvPr id="3" name="Content Placeholder 2"/>
          <p:cNvSpPr>
            <a:spLocks noGrp="1"/>
          </p:cNvSpPr>
          <p:nvPr>
            <p:ph idx="1"/>
          </p:nvPr>
        </p:nvSpPr>
        <p:spPr/>
        <p:txBody>
          <a:bodyPr/>
          <a:lstStyle/>
          <a:p>
            <a:pPr>
              <a:buNone/>
            </a:pPr>
            <a:r>
              <a:rPr lang="en-US" dirty="0" smtClean="0"/>
              <a:t>   We might need two weeks to familiarize ourselves with the board and all of its capabilities. After we have a good Idea of</a:t>
            </a:r>
          </a:p>
          <a:p>
            <a:pPr>
              <a:buNone/>
            </a:pPr>
            <a:r>
              <a:rPr lang="en-US" dirty="0" smtClean="0"/>
              <a:t>   how to use the board we can actually start working on it.</a:t>
            </a:r>
            <a:endParaRPr lang="en-US" dirty="0"/>
          </a:p>
        </p:txBody>
      </p:sp>
    </p:spTree>
    <p:extLst>
      <p:ext uri="{BB962C8B-B14F-4D97-AF65-F5344CB8AC3E}">
        <p14:creationId xmlns:p14="http://schemas.microsoft.com/office/powerpoint/2010/main" val="172204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it tick?</a:t>
            </a:r>
            <a:endParaRPr lang="en-US" dirty="0"/>
          </a:p>
        </p:txBody>
      </p:sp>
      <p:sp>
        <p:nvSpPr>
          <p:cNvPr id="3" name="Content Placeholder 2"/>
          <p:cNvSpPr>
            <a:spLocks noGrp="1"/>
          </p:cNvSpPr>
          <p:nvPr>
            <p:ph idx="1"/>
          </p:nvPr>
        </p:nvSpPr>
        <p:spPr>
          <a:xfrm>
            <a:off x="457200" y="1600200"/>
            <a:ext cx="7620000" cy="5257800"/>
          </a:xfrm>
        </p:spPr>
        <p:txBody>
          <a:bodyPr>
            <a:normAutofit lnSpcReduction="10000"/>
          </a:bodyPr>
          <a:lstStyle/>
          <a:p>
            <a:r>
              <a:rPr lang="en-US" dirty="0" smtClean="0"/>
              <a:t>Essentially a three-part system</a:t>
            </a:r>
          </a:p>
          <a:p>
            <a:r>
              <a:rPr lang="en-US" dirty="0" smtClean="0"/>
              <a:t>The first two parts—the device itself—are basically just a sensor and a chip</a:t>
            </a:r>
          </a:p>
          <a:p>
            <a:r>
              <a:rPr lang="en-US" dirty="0" smtClean="0"/>
              <a:t>The third part is the patient’s phone</a:t>
            </a:r>
          </a:p>
          <a:p>
            <a:r>
              <a:rPr lang="en-US" dirty="0" smtClean="0"/>
              <a:t>The device itself contains a motion sensor and a thermometer</a:t>
            </a:r>
          </a:p>
          <a:p>
            <a:r>
              <a:rPr lang="en-US" dirty="0" smtClean="0"/>
              <a:t>The patient’s phone handles most operations not related to data collection for the purpose of saving battery</a:t>
            </a:r>
          </a:p>
          <a:p>
            <a:r>
              <a:rPr lang="en-US" dirty="0" smtClean="0"/>
              <a:t>Critical measurements, though, are handled by the actual device</a:t>
            </a:r>
          </a:p>
        </p:txBody>
      </p:sp>
    </p:spTree>
    <p:extLst>
      <p:ext uri="{BB962C8B-B14F-4D97-AF65-F5344CB8AC3E}">
        <p14:creationId xmlns:p14="http://schemas.microsoft.com/office/powerpoint/2010/main" val="2180352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iterate type="lt">
                                    <p:tmPct val="2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90"/>
                                          </p:val>
                                        </p:tav>
                                        <p:tav tm="100000">
                                          <p:val>
                                            <p:fltVal val="0"/>
                                          </p:val>
                                        </p:tav>
                                      </p:tavLst>
                                    </p:anim>
                                    <p:animEffect transition="in" filter="fade">
                                      <p:cBhvr>
                                        <p:cTn id="10" dur="500"/>
                                        <p:tgtEl>
                                          <p:spTgt spid="2"/>
                                        </p:tgtEl>
                                      </p:cBhvr>
                                    </p:animEffect>
                                  </p:childTnLst>
                                </p:cTn>
                              </p:par>
                            </p:childTnLst>
                          </p:cTn>
                        </p:par>
                        <p:par>
                          <p:cTn id="11" fill="hold">
                            <p:stCondLst>
                              <p:cond delay="650"/>
                            </p:stCondLst>
                            <p:childTnLst>
                              <p:par>
                                <p:cTn id="12" presetID="31" presetClass="entr" presetSubtype="0" fill="hold" grpId="0" nodeType="afterEffect">
                                  <p:stCondLst>
                                    <p:cond delay="1250"/>
                                  </p:stCondLst>
                                  <p:iterate type="lt">
                                    <p:tmPct val="2000"/>
                                  </p:iterate>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5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500"/>
                                        <p:tgtEl>
                                          <p:spTgt spid="3">
                                            <p:txEl>
                                              <p:pRg st="0" end="0"/>
                                            </p:txEl>
                                          </p:spTgt>
                                        </p:tgtEl>
                                      </p:cBhvr>
                                    </p:animEffect>
                                  </p:childTnLst>
                                </p:cTn>
                              </p:par>
                            </p:childTnLst>
                          </p:cTn>
                        </p:par>
                        <p:par>
                          <p:cTn id="18" fill="hold">
                            <p:stCondLst>
                              <p:cond delay="2670"/>
                            </p:stCondLst>
                            <p:childTnLst>
                              <p:par>
                                <p:cTn id="19" presetID="31" presetClass="entr" presetSubtype="0" fill="hold" grpId="0" nodeType="afterEffect">
                                  <p:stCondLst>
                                    <p:cond delay="1250"/>
                                  </p:stCondLst>
                                  <p:iterate type="lt">
                                    <p:tmPct val="2000"/>
                                  </p:iterate>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3" dur="5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4" dur="500"/>
                                        <p:tgtEl>
                                          <p:spTgt spid="3">
                                            <p:txEl>
                                              <p:pRg st="1" end="1"/>
                                            </p:txEl>
                                          </p:spTgt>
                                        </p:tgtEl>
                                      </p:cBhvr>
                                    </p:animEffect>
                                  </p:childTnLst>
                                </p:cTn>
                              </p:par>
                            </p:childTnLst>
                          </p:cTn>
                        </p:par>
                        <p:par>
                          <p:cTn id="25" fill="hold">
                            <p:stCondLst>
                              <p:cond delay="5050"/>
                            </p:stCondLst>
                            <p:childTnLst>
                              <p:par>
                                <p:cTn id="26" presetID="31" presetClass="entr" presetSubtype="0" fill="hold" grpId="0" nodeType="afterEffect">
                                  <p:stCondLst>
                                    <p:cond delay="1250"/>
                                  </p:stCondLst>
                                  <p:iterate type="lt">
                                    <p:tmPct val="2000"/>
                                  </p:iterate>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0" dur="5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1" dur="500"/>
                                        <p:tgtEl>
                                          <p:spTgt spid="3">
                                            <p:txEl>
                                              <p:pRg st="2" end="2"/>
                                            </p:txEl>
                                          </p:spTgt>
                                        </p:tgtEl>
                                      </p:cBhvr>
                                    </p:animEffect>
                                  </p:childTnLst>
                                </p:cTn>
                              </p:par>
                            </p:childTnLst>
                          </p:cTn>
                        </p:par>
                        <p:par>
                          <p:cTn id="32" fill="hold">
                            <p:stCondLst>
                              <p:cond delay="7100"/>
                            </p:stCondLst>
                            <p:childTnLst>
                              <p:par>
                                <p:cTn id="33" presetID="31" presetClass="entr" presetSubtype="0" fill="hold" grpId="0" nodeType="afterEffect">
                                  <p:stCondLst>
                                    <p:cond delay="1250"/>
                                  </p:stCondLst>
                                  <p:iterate type="lt">
                                    <p:tmPct val="2000"/>
                                  </p:iterate>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7" dur="5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8" dur="500"/>
                                        <p:tgtEl>
                                          <p:spTgt spid="3">
                                            <p:txEl>
                                              <p:pRg st="3" end="3"/>
                                            </p:txEl>
                                          </p:spTgt>
                                        </p:tgtEl>
                                      </p:cBhvr>
                                    </p:animEffect>
                                  </p:childTnLst>
                                </p:cTn>
                              </p:par>
                            </p:childTnLst>
                          </p:cTn>
                        </p:par>
                        <p:par>
                          <p:cTn id="39" fill="hold">
                            <p:stCondLst>
                              <p:cond delay="9350"/>
                            </p:stCondLst>
                            <p:childTnLst>
                              <p:par>
                                <p:cTn id="40" presetID="31" presetClass="entr" presetSubtype="0" fill="hold" grpId="0" nodeType="afterEffect">
                                  <p:stCondLst>
                                    <p:cond delay="1250"/>
                                  </p:stCondLst>
                                  <p:iterate type="lt">
                                    <p:tmPct val="2000"/>
                                  </p:iterate>
                                  <p:childTnLst>
                                    <p:set>
                                      <p:cBhvr>
                                        <p:cTn id="41" dur="1" fill="hold">
                                          <p:stCondLst>
                                            <p:cond delay="0"/>
                                          </p:stCondLst>
                                        </p:cTn>
                                        <p:tgtEl>
                                          <p:spTgt spid="3">
                                            <p:txEl>
                                              <p:pRg st="4" end="4"/>
                                            </p:txEl>
                                          </p:spTgt>
                                        </p:tgtEl>
                                        <p:attrNameLst>
                                          <p:attrName>style.visibility</p:attrName>
                                        </p:attrNameLst>
                                      </p:cBhvr>
                                      <p:to>
                                        <p:strVal val="visible"/>
                                      </p:to>
                                    </p:set>
                                    <p:anim calcmode="lin" valueType="num">
                                      <p:cBhvr>
                                        <p:cTn id="4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4" dur="5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5" dur="500"/>
                                        <p:tgtEl>
                                          <p:spTgt spid="3">
                                            <p:txEl>
                                              <p:pRg st="4" end="4"/>
                                            </p:txEl>
                                          </p:spTgt>
                                        </p:tgtEl>
                                      </p:cBhvr>
                                    </p:animEffect>
                                  </p:childTnLst>
                                </p:cTn>
                              </p:par>
                            </p:childTnLst>
                          </p:cTn>
                        </p:par>
                        <p:par>
                          <p:cTn id="46" fill="hold">
                            <p:stCondLst>
                              <p:cond delay="12010"/>
                            </p:stCondLst>
                            <p:childTnLst>
                              <p:par>
                                <p:cTn id="47" presetID="31" presetClass="entr" presetSubtype="0" fill="hold" grpId="0" nodeType="afterEffect">
                                  <p:stCondLst>
                                    <p:cond delay="1250"/>
                                  </p:stCondLst>
                                  <p:iterate type="lt">
                                    <p:tmPct val="2000"/>
                                  </p:iterate>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p:cTn id="4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5" end="5"/>
                                            </p:txEl>
                                          </p:spTgt>
                                        </p:tgtEl>
                                        <p:attrNameLst>
                                          <p:attrName>ppt_h</p:attrName>
                                        </p:attrNameLst>
                                      </p:cBhvr>
                                      <p:tavLst>
                                        <p:tav tm="0">
                                          <p:val>
                                            <p:fltVal val="0"/>
                                          </p:val>
                                        </p:tav>
                                        <p:tav tm="100000">
                                          <p:val>
                                            <p:strVal val="#ppt_h"/>
                                          </p:val>
                                        </p:tav>
                                      </p:tavLst>
                                    </p:anim>
                                    <p:anim calcmode="lin" valueType="num">
                                      <p:cBhvr>
                                        <p:cTn id="51" dur="5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2" dur="500"/>
                                        <p:tgtEl>
                                          <p:spTgt spid="3">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1" presetClass="exit" presetSubtype="0" fill="hold" grpId="1" nodeType="clickEffect">
                                  <p:stCondLst>
                                    <p:cond delay="0"/>
                                  </p:stCondLst>
                                  <p:iterate type="lt">
                                    <p:tmPct val="0"/>
                                  </p:iterate>
                                  <p:childTnLst>
                                    <p:anim calcmode="lin" valueType="num">
                                      <p:cBhvr>
                                        <p:cTn id="56" dur="1000"/>
                                        <p:tgtEl>
                                          <p:spTgt spid="3">
                                            <p:txEl>
                                              <p:pRg st="0" end="0"/>
                                            </p:txEl>
                                          </p:spTgt>
                                        </p:tgtEl>
                                        <p:attrNameLst>
                                          <p:attrName>ppt_w</p:attrName>
                                        </p:attrNameLst>
                                      </p:cBhvr>
                                      <p:tavLst>
                                        <p:tav tm="0">
                                          <p:val>
                                            <p:strVal val="ppt_w"/>
                                          </p:val>
                                        </p:tav>
                                        <p:tav tm="100000">
                                          <p:val>
                                            <p:fltVal val="0"/>
                                          </p:val>
                                        </p:tav>
                                      </p:tavLst>
                                    </p:anim>
                                    <p:anim calcmode="lin" valueType="num">
                                      <p:cBhvr>
                                        <p:cTn id="57" dur="1000"/>
                                        <p:tgtEl>
                                          <p:spTgt spid="3">
                                            <p:txEl>
                                              <p:pRg st="0" end="0"/>
                                            </p:txEl>
                                          </p:spTgt>
                                        </p:tgtEl>
                                        <p:attrNameLst>
                                          <p:attrName>ppt_h</p:attrName>
                                        </p:attrNameLst>
                                      </p:cBhvr>
                                      <p:tavLst>
                                        <p:tav tm="0">
                                          <p:val>
                                            <p:strVal val="ppt_h"/>
                                          </p:val>
                                        </p:tav>
                                        <p:tav tm="100000">
                                          <p:val>
                                            <p:fltVal val="0"/>
                                          </p:val>
                                        </p:tav>
                                      </p:tavLst>
                                    </p:anim>
                                    <p:anim calcmode="lin" valueType="num">
                                      <p:cBhvr>
                                        <p:cTn id="58" dur="1000"/>
                                        <p:tgtEl>
                                          <p:spTgt spid="3">
                                            <p:txEl>
                                              <p:pRg st="0" end="0"/>
                                            </p:txEl>
                                          </p:spTgt>
                                        </p:tgtEl>
                                        <p:attrNameLst>
                                          <p:attrName>style.rotation</p:attrName>
                                        </p:attrNameLst>
                                      </p:cBhvr>
                                      <p:tavLst>
                                        <p:tav tm="0">
                                          <p:val>
                                            <p:fltVal val="0"/>
                                          </p:val>
                                        </p:tav>
                                        <p:tav tm="100000">
                                          <p:val>
                                            <p:fltVal val="90"/>
                                          </p:val>
                                        </p:tav>
                                      </p:tavLst>
                                    </p:anim>
                                    <p:animEffect transition="out" filter="fade">
                                      <p:cBhvr>
                                        <p:cTn id="59" dur="1000"/>
                                        <p:tgtEl>
                                          <p:spTgt spid="3">
                                            <p:txEl>
                                              <p:pRg st="0" end="0"/>
                                            </p:txEl>
                                          </p:spTgt>
                                        </p:tgtEl>
                                      </p:cBhvr>
                                    </p:animEffect>
                                    <p:set>
                                      <p:cBhvr>
                                        <p:cTn id="60" dur="1" fill="hold">
                                          <p:stCondLst>
                                            <p:cond delay="999"/>
                                          </p:stCondLst>
                                        </p:cTn>
                                        <p:tgtEl>
                                          <p:spTgt spid="3">
                                            <p:txEl>
                                              <p:pRg st="0" end="0"/>
                                            </p:txEl>
                                          </p:spTgt>
                                        </p:tgtEl>
                                        <p:attrNameLst>
                                          <p:attrName>style.visibility</p:attrName>
                                        </p:attrNameLst>
                                      </p:cBhvr>
                                      <p:to>
                                        <p:strVal val="hidden"/>
                                      </p:to>
                                    </p:set>
                                  </p:childTnLst>
                                </p:cTn>
                              </p:par>
                              <p:par>
                                <p:cTn id="61" presetID="31" presetClass="exit" presetSubtype="0" fill="hold" grpId="1" nodeType="withEffect">
                                  <p:stCondLst>
                                    <p:cond delay="0"/>
                                  </p:stCondLst>
                                  <p:iterate type="lt">
                                    <p:tmPct val="0"/>
                                  </p:iterate>
                                  <p:childTnLst>
                                    <p:anim calcmode="lin" valueType="num">
                                      <p:cBhvr>
                                        <p:cTn id="62" dur="1000"/>
                                        <p:tgtEl>
                                          <p:spTgt spid="3">
                                            <p:txEl>
                                              <p:pRg st="1" end="1"/>
                                            </p:txEl>
                                          </p:spTgt>
                                        </p:tgtEl>
                                        <p:attrNameLst>
                                          <p:attrName>ppt_w</p:attrName>
                                        </p:attrNameLst>
                                      </p:cBhvr>
                                      <p:tavLst>
                                        <p:tav tm="0">
                                          <p:val>
                                            <p:strVal val="ppt_w"/>
                                          </p:val>
                                        </p:tav>
                                        <p:tav tm="100000">
                                          <p:val>
                                            <p:fltVal val="0"/>
                                          </p:val>
                                        </p:tav>
                                      </p:tavLst>
                                    </p:anim>
                                    <p:anim calcmode="lin" valueType="num">
                                      <p:cBhvr>
                                        <p:cTn id="63" dur="1000"/>
                                        <p:tgtEl>
                                          <p:spTgt spid="3">
                                            <p:txEl>
                                              <p:pRg st="1" end="1"/>
                                            </p:txEl>
                                          </p:spTgt>
                                        </p:tgtEl>
                                        <p:attrNameLst>
                                          <p:attrName>ppt_h</p:attrName>
                                        </p:attrNameLst>
                                      </p:cBhvr>
                                      <p:tavLst>
                                        <p:tav tm="0">
                                          <p:val>
                                            <p:strVal val="ppt_h"/>
                                          </p:val>
                                        </p:tav>
                                        <p:tav tm="100000">
                                          <p:val>
                                            <p:fltVal val="0"/>
                                          </p:val>
                                        </p:tav>
                                      </p:tavLst>
                                    </p:anim>
                                    <p:anim calcmode="lin" valueType="num">
                                      <p:cBhvr>
                                        <p:cTn id="64" dur="1000"/>
                                        <p:tgtEl>
                                          <p:spTgt spid="3">
                                            <p:txEl>
                                              <p:pRg st="1" end="1"/>
                                            </p:txEl>
                                          </p:spTgt>
                                        </p:tgtEl>
                                        <p:attrNameLst>
                                          <p:attrName>style.rotation</p:attrName>
                                        </p:attrNameLst>
                                      </p:cBhvr>
                                      <p:tavLst>
                                        <p:tav tm="0">
                                          <p:val>
                                            <p:fltVal val="0"/>
                                          </p:val>
                                        </p:tav>
                                        <p:tav tm="100000">
                                          <p:val>
                                            <p:fltVal val="90"/>
                                          </p:val>
                                        </p:tav>
                                      </p:tavLst>
                                    </p:anim>
                                    <p:animEffect transition="out" filter="fade">
                                      <p:cBhvr>
                                        <p:cTn id="65" dur="1000"/>
                                        <p:tgtEl>
                                          <p:spTgt spid="3">
                                            <p:txEl>
                                              <p:pRg st="1" end="1"/>
                                            </p:txEl>
                                          </p:spTgt>
                                        </p:tgtEl>
                                      </p:cBhvr>
                                    </p:animEffect>
                                    <p:set>
                                      <p:cBhvr>
                                        <p:cTn id="66" dur="1" fill="hold">
                                          <p:stCondLst>
                                            <p:cond delay="999"/>
                                          </p:stCondLst>
                                        </p:cTn>
                                        <p:tgtEl>
                                          <p:spTgt spid="3">
                                            <p:txEl>
                                              <p:pRg st="1" end="1"/>
                                            </p:txEl>
                                          </p:spTgt>
                                        </p:tgtEl>
                                        <p:attrNameLst>
                                          <p:attrName>style.visibility</p:attrName>
                                        </p:attrNameLst>
                                      </p:cBhvr>
                                      <p:to>
                                        <p:strVal val="hidden"/>
                                      </p:to>
                                    </p:set>
                                  </p:childTnLst>
                                </p:cTn>
                              </p:par>
                              <p:par>
                                <p:cTn id="67" presetID="31" presetClass="exit" presetSubtype="0" fill="hold" grpId="1" nodeType="withEffect">
                                  <p:stCondLst>
                                    <p:cond delay="0"/>
                                  </p:stCondLst>
                                  <p:iterate type="lt">
                                    <p:tmPct val="0"/>
                                  </p:iterate>
                                  <p:childTnLst>
                                    <p:anim calcmode="lin" valueType="num">
                                      <p:cBhvr>
                                        <p:cTn id="68" dur="1000"/>
                                        <p:tgtEl>
                                          <p:spTgt spid="3">
                                            <p:txEl>
                                              <p:pRg st="2" end="2"/>
                                            </p:txEl>
                                          </p:spTgt>
                                        </p:tgtEl>
                                        <p:attrNameLst>
                                          <p:attrName>ppt_w</p:attrName>
                                        </p:attrNameLst>
                                      </p:cBhvr>
                                      <p:tavLst>
                                        <p:tav tm="0">
                                          <p:val>
                                            <p:strVal val="ppt_w"/>
                                          </p:val>
                                        </p:tav>
                                        <p:tav tm="100000">
                                          <p:val>
                                            <p:fltVal val="0"/>
                                          </p:val>
                                        </p:tav>
                                      </p:tavLst>
                                    </p:anim>
                                    <p:anim calcmode="lin" valueType="num">
                                      <p:cBhvr>
                                        <p:cTn id="69" dur="1000"/>
                                        <p:tgtEl>
                                          <p:spTgt spid="3">
                                            <p:txEl>
                                              <p:pRg st="2" end="2"/>
                                            </p:txEl>
                                          </p:spTgt>
                                        </p:tgtEl>
                                        <p:attrNameLst>
                                          <p:attrName>ppt_h</p:attrName>
                                        </p:attrNameLst>
                                      </p:cBhvr>
                                      <p:tavLst>
                                        <p:tav tm="0">
                                          <p:val>
                                            <p:strVal val="ppt_h"/>
                                          </p:val>
                                        </p:tav>
                                        <p:tav tm="100000">
                                          <p:val>
                                            <p:fltVal val="0"/>
                                          </p:val>
                                        </p:tav>
                                      </p:tavLst>
                                    </p:anim>
                                    <p:anim calcmode="lin" valueType="num">
                                      <p:cBhvr>
                                        <p:cTn id="70" dur="1000"/>
                                        <p:tgtEl>
                                          <p:spTgt spid="3">
                                            <p:txEl>
                                              <p:pRg st="2" end="2"/>
                                            </p:txEl>
                                          </p:spTgt>
                                        </p:tgtEl>
                                        <p:attrNameLst>
                                          <p:attrName>style.rotation</p:attrName>
                                        </p:attrNameLst>
                                      </p:cBhvr>
                                      <p:tavLst>
                                        <p:tav tm="0">
                                          <p:val>
                                            <p:fltVal val="0"/>
                                          </p:val>
                                        </p:tav>
                                        <p:tav tm="100000">
                                          <p:val>
                                            <p:fltVal val="90"/>
                                          </p:val>
                                        </p:tav>
                                      </p:tavLst>
                                    </p:anim>
                                    <p:animEffect transition="out" filter="fade">
                                      <p:cBhvr>
                                        <p:cTn id="71" dur="1000"/>
                                        <p:tgtEl>
                                          <p:spTgt spid="3">
                                            <p:txEl>
                                              <p:pRg st="2" end="2"/>
                                            </p:txEl>
                                          </p:spTgt>
                                        </p:tgtEl>
                                      </p:cBhvr>
                                    </p:animEffect>
                                    <p:set>
                                      <p:cBhvr>
                                        <p:cTn id="72" dur="1" fill="hold">
                                          <p:stCondLst>
                                            <p:cond delay="999"/>
                                          </p:stCondLst>
                                        </p:cTn>
                                        <p:tgtEl>
                                          <p:spTgt spid="3">
                                            <p:txEl>
                                              <p:pRg st="2" end="2"/>
                                            </p:txEl>
                                          </p:spTgt>
                                        </p:tgtEl>
                                        <p:attrNameLst>
                                          <p:attrName>style.visibility</p:attrName>
                                        </p:attrNameLst>
                                      </p:cBhvr>
                                      <p:to>
                                        <p:strVal val="hidden"/>
                                      </p:to>
                                    </p:set>
                                  </p:childTnLst>
                                </p:cTn>
                              </p:par>
                              <p:par>
                                <p:cTn id="73" presetID="31" presetClass="exit" presetSubtype="0" fill="hold" grpId="1" nodeType="withEffect">
                                  <p:stCondLst>
                                    <p:cond delay="0"/>
                                  </p:stCondLst>
                                  <p:iterate type="lt">
                                    <p:tmPct val="0"/>
                                  </p:iterate>
                                  <p:childTnLst>
                                    <p:anim calcmode="lin" valueType="num">
                                      <p:cBhvr>
                                        <p:cTn id="74" dur="1000"/>
                                        <p:tgtEl>
                                          <p:spTgt spid="3">
                                            <p:txEl>
                                              <p:pRg st="3" end="3"/>
                                            </p:txEl>
                                          </p:spTgt>
                                        </p:tgtEl>
                                        <p:attrNameLst>
                                          <p:attrName>ppt_w</p:attrName>
                                        </p:attrNameLst>
                                      </p:cBhvr>
                                      <p:tavLst>
                                        <p:tav tm="0">
                                          <p:val>
                                            <p:strVal val="ppt_w"/>
                                          </p:val>
                                        </p:tav>
                                        <p:tav tm="100000">
                                          <p:val>
                                            <p:fltVal val="0"/>
                                          </p:val>
                                        </p:tav>
                                      </p:tavLst>
                                    </p:anim>
                                    <p:anim calcmode="lin" valueType="num">
                                      <p:cBhvr>
                                        <p:cTn id="75" dur="1000"/>
                                        <p:tgtEl>
                                          <p:spTgt spid="3">
                                            <p:txEl>
                                              <p:pRg st="3" end="3"/>
                                            </p:txEl>
                                          </p:spTgt>
                                        </p:tgtEl>
                                        <p:attrNameLst>
                                          <p:attrName>ppt_h</p:attrName>
                                        </p:attrNameLst>
                                      </p:cBhvr>
                                      <p:tavLst>
                                        <p:tav tm="0">
                                          <p:val>
                                            <p:strVal val="ppt_h"/>
                                          </p:val>
                                        </p:tav>
                                        <p:tav tm="100000">
                                          <p:val>
                                            <p:fltVal val="0"/>
                                          </p:val>
                                        </p:tav>
                                      </p:tavLst>
                                    </p:anim>
                                    <p:anim calcmode="lin" valueType="num">
                                      <p:cBhvr>
                                        <p:cTn id="76" dur="1000"/>
                                        <p:tgtEl>
                                          <p:spTgt spid="3">
                                            <p:txEl>
                                              <p:pRg st="3" end="3"/>
                                            </p:txEl>
                                          </p:spTgt>
                                        </p:tgtEl>
                                        <p:attrNameLst>
                                          <p:attrName>style.rotation</p:attrName>
                                        </p:attrNameLst>
                                      </p:cBhvr>
                                      <p:tavLst>
                                        <p:tav tm="0">
                                          <p:val>
                                            <p:fltVal val="0"/>
                                          </p:val>
                                        </p:tav>
                                        <p:tav tm="100000">
                                          <p:val>
                                            <p:fltVal val="90"/>
                                          </p:val>
                                        </p:tav>
                                      </p:tavLst>
                                    </p:anim>
                                    <p:animEffect transition="out" filter="fade">
                                      <p:cBhvr>
                                        <p:cTn id="77" dur="1000"/>
                                        <p:tgtEl>
                                          <p:spTgt spid="3">
                                            <p:txEl>
                                              <p:pRg st="3" end="3"/>
                                            </p:txEl>
                                          </p:spTgt>
                                        </p:tgtEl>
                                      </p:cBhvr>
                                    </p:animEffect>
                                    <p:set>
                                      <p:cBhvr>
                                        <p:cTn id="78" dur="1" fill="hold">
                                          <p:stCondLst>
                                            <p:cond delay="999"/>
                                          </p:stCondLst>
                                        </p:cTn>
                                        <p:tgtEl>
                                          <p:spTgt spid="3">
                                            <p:txEl>
                                              <p:pRg st="3" end="3"/>
                                            </p:txEl>
                                          </p:spTgt>
                                        </p:tgtEl>
                                        <p:attrNameLst>
                                          <p:attrName>style.visibility</p:attrName>
                                        </p:attrNameLst>
                                      </p:cBhvr>
                                      <p:to>
                                        <p:strVal val="hidden"/>
                                      </p:to>
                                    </p:set>
                                  </p:childTnLst>
                                </p:cTn>
                              </p:par>
                              <p:par>
                                <p:cTn id="79" presetID="31" presetClass="exit" presetSubtype="0" fill="hold" grpId="1" nodeType="withEffect">
                                  <p:stCondLst>
                                    <p:cond delay="0"/>
                                  </p:stCondLst>
                                  <p:iterate type="lt">
                                    <p:tmPct val="0"/>
                                  </p:iterate>
                                  <p:childTnLst>
                                    <p:anim calcmode="lin" valueType="num">
                                      <p:cBhvr>
                                        <p:cTn id="80" dur="1000"/>
                                        <p:tgtEl>
                                          <p:spTgt spid="3">
                                            <p:txEl>
                                              <p:pRg st="4" end="4"/>
                                            </p:txEl>
                                          </p:spTgt>
                                        </p:tgtEl>
                                        <p:attrNameLst>
                                          <p:attrName>ppt_w</p:attrName>
                                        </p:attrNameLst>
                                      </p:cBhvr>
                                      <p:tavLst>
                                        <p:tav tm="0">
                                          <p:val>
                                            <p:strVal val="ppt_w"/>
                                          </p:val>
                                        </p:tav>
                                        <p:tav tm="100000">
                                          <p:val>
                                            <p:fltVal val="0"/>
                                          </p:val>
                                        </p:tav>
                                      </p:tavLst>
                                    </p:anim>
                                    <p:anim calcmode="lin" valueType="num">
                                      <p:cBhvr>
                                        <p:cTn id="81" dur="1000"/>
                                        <p:tgtEl>
                                          <p:spTgt spid="3">
                                            <p:txEl>
                                              <p:pRg st="4" end="4"/>
                                            </p:txEl>
                                          </p:spTgt>
                                        </p:tgtEl>
                                        <p:attrNameLst>
                                          <p:attrName>ppt_h</p:attrName>
                                        </p:attrNameLst>
                                      </p:cBhvr>
                                      <p:tavLst>
                                        <p:tav tm="0">
                                          <p:val>
                                            <p:strVal val="ppt_h"/>
                                          </p:val>
                                        </p:tav>
                                        <p:tav tm="100000">
                                          <p:val>
                                            <p:fltVal val="0"/>
                                          </p:val>
                                        </p:tav>
                                      </p:tavLst>
                                    </p:anim>
                                    <p:anim calcmode="lin" valueType="num">
                                      <p:cBhvr>
                                        <p:cTn id="82" dur="1000"/>
                                        <p:tgtEl>
                                          <p:spTgt spid="3">
                                            <p:txEl>
                                              <p:pRg st="4" end="4"/>
                                            </p:txEl>
                                          </p:spTgt>
                                        </p:tgtEl>
                                        <p:attrNameLst>
                                          <p:attrName>style.rotation</p:attrName>
                                        </p:attrNameLst>
                                      </p:cBhvr>
                                      <p:tavLst>
                                        <p:tav tm="0">
                                          <p:val>
                                            <p:fltVal val="0"/>
                                          </p:val>
                                        </p:tav>
                                        <p:tav tm="100000">
                                          <p:val>
                                            <p:fltVal val="90"/>
                                          </p:val>
                                        </p:tav>
                                      </p:tavLst>
                                    </p:anim>
                                    <p:animEffect transition="out" filter="fade">
                                      <p:cBhvr>
                                        <p:cTn id="83" dur="1000"/>
                                        <p:tgtEl>
                                          <p:spTgt spid="3">
                                            <p:txEl>
                                              <p:pRg st="4" end="4"/>
                                            </p:txEl>
                                          </p:spTgt>
                                        </p:tgtEl>
                                      </p:cBhvr>
                                    </p:animEffect>
                                    <p:set>
                                      <p:cBhvr>
                                        <p:cTn id="84" dur="1" fill="hold">
                                          <p:stCondLst>
                                            <p:cond delay="999"/>
                                          </p:stCondLst>
                                        </p:cTn>
                                        <p:tgtEl>
                                          <p:spTgt spid="3">
                                            <p:txEl>
                                              <p:pRg st="4" end="4"/>
                                            </p:txEl>
                                          </p:spTgt>
                                        </p:tgtEl>
                                        <p:attrNameLst>
                                          <p:attrName>style.visibility</p:attrName>
                                        </p:attrNameLst>
                                      </p:cBhvr>
                                      <p:to>
                                        <p:strVal val="hidden"/>
                                      </p:to>
                                    </p:set>
                                  </p:childTnLst>
                                </p:cTn>
                              </p:par>
                              <p:par>
                                <p:cTn id="85" presetID="31" presetClass="exit" presetSubtype="0" fill="hold" grpId="1" nodeType="withEffect">
                                  <p:stCondLst>
                                    <p:cond delay="0"/>
                                  </p:stCondLst>
                                  <p:iterate type="lt">
                                    <p:tmPct val="0"/>
                                  </p:iterate>
                                  <p:childTnLst>
                                    <p:anim calcmode="lin" valueType="num">
                                      <p:cBhvr>
                                        <p:cTn id="86" dur="1000"/>
                                        <p:tgtEl>
                                          <p:spTgt spid="3">
                                            <p:txEl>
                                              <p:pRg st="5" end="5"/>
                                            </p:txEl>
                                          </p:spTgt>
                                        </p:tgtEl>
                                        <p:attrNameLst>
                                          <p:attrName>ppt_w</p:attrName>
                                        </p:attrNameLst>
                                      </p:cBhvr>
                                      <p:tavLst>
                                        <p:tav tm="0">
                                          <p:val>
                                            <p:strVal val="ppt_w"/>
                                          </p:val>
                                        </p:tav>
                                        <p:tav tm="100000">
                                          <p:val>
                                            <p:fltVal val="0"/>
                                          </p:val>
                                        </p:tav>
                                      </p:tavLst>
                                    </p:anim>
                                    <p:anim calcmode="lin" valueType="num">
                                      <p:cBhvr>
                                        <p:cTn id="87" dur="1000"/>
                                        <p:tgtEl>
                                          <p:spTgt spid="3">
                                            <p:txEl>
                                              <p:pRg st="5" end="5"/>
                                            </p:txEl>
                                          </p:spTgt>
                                        </p:tgtEl>
                                        <p:attrNameLst>
                                          <p:attrName>ppt_h</p:attrName>
                                        </p:attrNameLst>
                                      </p:cBhvr>
                                      <p:tavLst>
                                        <p:tav tm="0">
                                          <p:val>
                                            <p:strVal val="ppt_h"/>
                                          </p:val>
                                        </p:tav>
                                        <p:tav tm="100000">
                                          <p:val>
                                            <p:fltVal val="0"/>
                                          </p:val>
                                        </p:tav>
                                      </p:tavLst>
                                    </p:anim>
                                    <p:anim calcmode="lin" valueType="num">
                                      <p:cBhvr>
                                        <p:cTn id="88" dur="1000"/>
                                        <p:tgtEl>
                                          <p:spTgt spid="3">
                                            <p:txEl>
                                              <p:pRg st="5" end="5"/>
                                            </p:txEl>
                                          </p:spTgt>
                                        </p:tgtEl>
                                        <p:attrNameLst>
                                          <p:attrName>style.rotation</p:attrName>
                                        </p:attrNameLst>
                                      </p:cBhvr>
                                      <p:tavLst>
                                        <p:tav tm="0">
                                          <p:val>
                                            <p:fltVal val="0"/>
                                          </p:val>
                                        </p:tav>
                                        <p:tav tm="100000">
                                          <p:val>
                                            <p:fltVal val="90"/>
                                          </p:val>
                                        </p:tav>
                                      </p:tavLst>
                                    </p:anim>
                                    <p:animEffect transition="out" filter="fade">
                                      <p:cBhvr>
                                        <p:cTn id="89" dur="1000"/>
                                        <p:tgtEl>
                                          <p:spTgt spid="3">
                                            <p:txEl>
                                              <p:pRg st="5" end="5"/>
                                            </p:txEl>
                                          </p:spTgt>
                                        </p:tgtEl>
                                      </p:cBhvr>
                                    </p:animEffect>
                                    <p:set>
                                      <p:cBhvr>
                                        <p:cTn id="90" dur="1" fill="hold">
                                          <p:stCondLst>
                                            <p:cond delay="999"/>
                                          </p:stCondLst>
                                        </p:cTn>
                                        <p:tgtEl>
                                          <p:spTgt spid="3">
                                            <p:txEl>
                                              <p:pRg st="5" end="5"/>
                                            </p:txEl>
                                          </p:spTgt>
                                        </p:tgtEl>
                                        <p:attrNameLst>
                                          <p:attrName>style.visibility</p:attrName>
                                        </p:attrNameLst>
                                      </p:cBhvr>
                                      <p:to>
                                        <p:strVal val="hidden"/>
                                      </p:to>
                                    </p:set>
                                  </p:childTnLst>
                                </p:cTn>
                              </p:par>
                              <p:par>
                                <p:cTn id="91" presetID="31" presetClass="exit" presetSubtype="0" fill="hold" grpId="1" nodeType="withEffect">
                                  <p:stCondLst>
                                    <p:cond delay="0"/>
                                  </p:stCondLst>
                                  <p:iterate type="lt">
                                    <p:tmPct val="0"/>
                                  </p:iterate>
                                  <p:childTnLst>
                                    <p:anim calcmode="lin" valueType="num">
                                      <p:cBhvr>
                                        <p:cTn id="92" dur="1000"/>
                                        <p:tgtEl>
                                          <p:spTgt spid="2"/>
                                        </p:tgtEl>
                                        <p:attrNameLst>
                                          <p:attrName>ppt_w</p:attrName>
                                        </p:attrNameLst>
                                      </p:cBhvr>
                                      <p:tavLst>
                                        <p:tav tm="0">
                                          <p:val>
                                            <p:strVal val="ppt_w"/>
                                          </p:val>
                                        </p:tav>
                                        <p:tav tm="100000">
                                          <p:val>
                                            <p:fltVal val="0"/>
                                          </p:val>
                                        </p:tav>
                                      </p:tavLst>
                                    </p:anim>
                                    <p:anim calcmode="lin" valueType="num">
                                      <p:cBhvr>
                                        <p:cTn id="93" dur="1000"/>
                                        <p:tgtEl>
                                          <p:spTgt spid="2"/>
                                        </p:tgtEl>
                                        <p:attrNameLst>
                                          <p:attrName>ppt_h</p:attrName>
                                        </p:attrNameLst>
                                      </p:cBhvr>
                                      <p:tavLst>
                                        <p:tav tm="0">
                                          <p:val>
                                            <p:strVal val="ppt_h"/>
                                          </p:val>
                                        </p:tav>
                                        <p:tav tm="100000">
                                          <p:val>
                                            <p:fltVal val="0"/>
                                          </p:val>
                                        </p:tav>
                                      </p:tavLst>
                                    </p:anim>
                                    <p:anim calcmode="lin" valueType="num">
                                      <p:cBhvr>
                                        <p:cTn id="94" dur="1000"/>
                                        <p:tgtEl>
                                          <p:spTgt spid="2"/>
                                        </p:tgtEl>
                                        <p:attrNameLst>
                                          <p:attrName>style.rotation</p:attrName>
                                        </p:attrNameLst>
                                      </p:cBhvr>
                                      <p:tavLst>
                                        <p:tav tm="0">
                                          <p:val>
                                            <p:fltVal val="0"/>
                                          </p:val>
                                        </p:tav>
                                        <p:tav tm="100000">
                                          <p:val>
                                            <p:fltVal val="90"/>
                                          </p:val>
                                        </p:tav>
                                      </p:tavLst>
                                    </p:anim>
                                    <p:animEffect transition="out" filter="fade">
                                      <p:cBhvr>
                                        <p:cTn id="95" dur="1000"/>
                                        <p:tgtEl>
                                          <p:spTgt spid="2"/>
                                        </p:tgtEl>
                                      </p:cBhvr>
                                    </p:animEffect>
                                    <p:set>
                                      <p:cBhvr>
                                        <p:cTn id="96"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uiExpand="1" build="p"/>
      <p:bldP spid="3" grpId="1"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Two-three weeks after/end of first month</a:t>
            </a:r>
            <a:endParaRPr lang="en-US" b="1" dirty="0"/>
          </a:p>
        </p:txBody>
      </p:sp>
      <p:sp>
        <p:nvSpPr>
          <p:cNvPr id="3" name="Content Placeholder 2"/>
          <p:cNvSpPr>
            <a:spLocks noGrp="1"/>
          </p:cNvSpPr>
          <p:nvPr>
            <p:ph idx="1"/>
          </p:nvPr>
        </p:nvSpPr>
        <p:spPr/>
        <p:txBody>
          <a:bodyPr/>
          <a:lstStyle/>
          <a:p>
            <a:pPr>
              <a:buNone/>
            </a:pPr>
            <a:r>
              <a:rPr lang="en-US" dirty="0" smtClean="0"/>
              <a:t>   After that we might need about two weeks to be able to figure out how to get the data from the sensors, since we have to learn about the Bluetooth standard and how to use it to connect to other Bluetooth devices and learn about the wireless standard to send data from the board to a cell phone.</a:t>
            </a:r>
            <a:endParaRPr lang="en-US" dirty="0"/>
          </a:p>
        </p:txBody>
      </p:sp>
    </p:spTree>
    <p:extLst>
      <p:ext uri="{BB962C8B-B14F-4D97-AF65-F5344CB8AC3E}">
        <p14:creationId xmlns:p14="http://schemas.microsoft.com/office/powerpoint/2010/main" val="36471123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Second month</a:t>
            </a:r>
            <a:endParaRPr lang="en-US" b="1" dirty="0"/>
          </a:p>
        </p:txBody>
      </p:sp>
      <p:sp>
        <p:nvSpPr>
          <p:cNvPr id="3" name="Content Placeholder 2"/>
          <p:cNvSpPr>
            <a:spLocks noGrp="1"/>
          </p:cNvSpPr>
          <p:nvPr>
            <p:ph idx="1"/>
          </p:nvPr>
        </p:nvSpPr>
        <p:spPr/>
        <p:txBody>
          <a:bodyPr/>
          <a:lstStyle/>
          <a:p>
            <a:pPr>
              <a:buNone/>
            </a:pPr>
            <a:r>
              <a:rPr lang="en-US" dirty="0" smtClean="0"/>
              <a:t>   After we have learned those things the rest will be easy since all we need to do is a little processing of the data and then forward it to a cell phone or to a server. After we have managed to set up both the wireless communication and the Bluetooth communication we should be able to finish the rest in one or two weeks</a:t>
            </a:r>
            <a:endParaRPr lang="en-US" dirty="0"/>
          </a:p>
        </p:txBody>
      </p:sp>
    </p:spTree>
    <p:extLst>
      <p:ext uri="{BB962C8B-B14F-4D97-AF65-F5344CB8AC3E}">
        <p14:creationId xmlns:p14="http://schemas.microsoft.com/office/powerpoint/2010/main" val="42517605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Total Time</a:t>
            </a:r>
            <a:endParaRPr lang="en-US" b="1" dirty="0"/>
          </a:p>
        </p:txBody>
      </p:sp>
      <p:sp>
        <p:nvSpPr>
          <p:cNvPr id="3" name="Content Placeholder 2"/>
          <p:cNvSpPr>
            <a:spLocks noGrp="1"/>
          </p:cNvSpPr>
          <p:nvPr>
            <p:ph idx="1"/>
          </p:nvPr>
        </p:nvSpPr>
        <p:spPr/>
        <p:txBody>
          <a:bodyPr/>
          <a:lstStyle/>
          <a:p>
            <a:pPr>
              <a:buNone/>
            </a:pPr>
            <a:r>
              <a:rPr lang="en-US" dirty="0" smtClean="0"/>
              <a:t>   In conclusion in might take us about two months to finish this project.</a:t>
            </a:r>
            <a:endParaRPr lang="en-US" dirty="0"/>
          </a:p>
        </p:txBody>
      </p:sp>
    </p:spTree>
    <p:extLst>
      <p:ext uri="{BB962C8B-B14F-4D97-AF65-F5344CB8AC3E}">
        <p14:creationId xmlns:p14="http://schemas.microsoft.com/office/powerpoint/2010/main" val="6802357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Requirements/Setup</a:t>
            </a:r>
            <a:endParaRPr lang="en-US" dirty="0"/>
          </a:p>
        </p:txBody>
      </p:sp>
      <p:sp>
        <p:nvSpPr>
          <p:cNvPr id="3" name="Content Placeholder 2"/>
          <p:cNvSpPr>
            <a:spLocks noGrp="1"/>
          </p:cNvSpPr>
          <p:nvPr>
            <p:ph idx="1"/>
          </p:nvPr>
        </p:nvSpPr>
        <p:spPr/>
        <p:txBody>
          <a:bodyPr/>
          <a:lstStyle/>
          <a:p>
            <a:r>
              <a:rPr lang="en-US" dirty="0" smtClean="0"/>
              <a:t>Patient wears a watch, armband, etc. containing the device</a:t>
            </a:r>
          </a:p>
          <a:p>
            <a:r>
              <a:rPr lang="en-US" dirty="0" smtClean="0"/>
              <a:t>Patient has a smartphone or other similar device</a:t>
            </a:r>
            <a:br>
              <a:rPr lang="en-US" dirty="0" smtClean="0"/>
            </a:br>
            <a:endParaRPr lang="en-US" dirty="0" smtClean="0"/>
          </a:p>
          <a:p>
            <a:r>
              <a:rPr lang="en-US" dirty="0" smtClean="0"/>
              <a:t>That’s the extent of the setup—absolutely nothing else is required</a:t>
            </a:r>
          </a:p>
          <a:p>
            <a:r>
              <a:rPr lang="en-US" dirty="0" smtClean="0"/>
              <a:t>Furthermore, the device is completely hands-free</a:t>
            </a:r>
            <a:endParaRPr lang="en-US" dirty="0"/>
          </a:p>
        </p:txBody>
      </p:sp>
    </p:spTree>
    <p:extLst>
      <p:ext uri="{BB962C8B-B14F-4D97-AF65-F5344CB8AC3E}">
        <p14:creationId xmlns:p14="http://schemas.microsoft.com/office/powerpoint/2010/main" val="20850896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1"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
                                        <p:tgtEl>
                                          <p:spTgt spid="2"/>
                                        </p:tgtEl>
                                        <p:attrNameLst>
                                          <p:attrName>ppt_y</p:attrName>
                                        </p:attrNameLst>
                                      </p:cBhvr>
                                      <p:tavLst>
                                        <p:tav tm="0">
                                          <p:val>
                                            <p:strVal val="#ppt_y+#ppt_h*1.125000"/>
                                          </p:val>
                                        </p:tav>
                                        <p:tav tm="100000">
                                          <p:val>
                                            <p:strVal val="#ppt_y"/>
                                          </p:val>
                                        </p:tav>
                                      </p:tavLst>
                                    </p:anim>
                                    <p:animEffect transition="in" filter="wipe(up)">
                                      <p:cBhvr>
                                        <p:cTn id="8" dur="100"/>
                                        <p:tgtEl>
                                          <p:spTgt spid="2"/>
                                        </p:tgtEl>
                                      </p:cBhvr>
                                    </p:animEffect>
                                  </p:childTnLst>
                                </p:cTn>
                              </p:par>
                            </p:childTnLst>
                          </p:cTn>
                        </p:par>
                        <p:par>
                          <p:cTn id="9" fill="hold">
                            <p:stCondLst>
                              <p:cond delay="320"/>
                            </p:stCondLst>
                            <p:childTnLst>
                              <p:par>
                                <p:cTn id="10" presetID="12" presetClass="entr" presetSubtype="8" fill="hold" grpId="0" nodeType="afterEffect">
                                  <p:stCondLst>
                                    <p:cond delay="1250"/>
                                  </p:stCondLst>
                                  <p:iterate type="lt">
                                    <p:tmPct val="10000"/>
                                  </p:iterate>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100"/>
                                        <p:tgtEl>
                                          <p:spTgt spid="3">
                                            <p:txEl>
                                              <p:pRg st="0" end="0"/>
                                            </p:txEl>
                                          </p:spTgt>
                                        </p:tgtEl>
                                        <p:attrNameLst>
                                          <p:attrName>ppt_x</p:attrName>
                                        </p:attrNameLst>
                                      </p:cBhvr>
                                      <p:tavLst>
                                        <p:tav tm="0">
                                          <p:val>
                                            <p:strVal val="#ppt_x-#ppt_w*1.125000"/>
                                          </p:val>
                                        </p:tav>
                                        <p:tav tm="100000">
                                          <p:val>
                                            <p:strVal val="#ppt_x"/>
                                          </p:val>
                                        </p:tav>
                                      </p:tavLst>
                                    </p:anim>
                                    <p:animEffect transition="in" filter="wipe(right)">
                                      <p:cBhvr>
                                        <p:cTn id="13" dur="100"/>
                                        <p:tgtEl>
                                          <p:spTgt spid="3">
                                            <p:txEl>
                                              <p:pRg st="0" end="0"/>
                                            </p:txEl>
                                          </p:spTgt>
                                        </p:tgtEl>
                                      </p:cBhvr>
                                    </p:animEffect>
                                  </p:childTnLst>
                                </p:cTn>
                              </p:par>
                            </p:childTnLst>
                          </p:cTn>
                        </p:par>
                        <p:par>
                          <p:cTn id="14" fill="hold">
                            <p:stCondLst>
                              <p:cond delay="2160"/>
                            </p:stCondLst>
                            <p:childTnLst>
                              <p:par>
                                <p:cTn id="15" presetID="12" presetClass="entr" presetSubtype="8" fill="hold" grpId="0" nodeType="afterEffect">
                                  <p:stCondLst>
                                    <p:cond delay="1250"/>
                                  </p:stCondLst>
                                  <p:iterate type="lt">
                                    <p:tmPct val="10000"/>
                                  </p:iterate>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100"/>
                                        <p:tgtEl>
                                          <p:spTgt spid="3">
                                            <p:txEl>
                                              <p:pRg st="1" end="1"/>
                                            </p:txEl>
                                          </p:spTgt>
                                        </p:tgtEl>
                                        <p:attrNameLst>
                                          <p:attrName>ppt_x</p:attrName>
                                        </p:attrNameLst>
                                      </p:cBhvr>
                                      <p:tavLst>
                                        <p:tav tm="0">
                                          <p:val>
                                            <p:strVal val="#ppt_x-#ppt_w*1.125000"/>
                                          </p:val>
                                        </p:tav>
                                        <p:tav tm="100000">
                                          <p:val>
                                            <p:strVal val="#ppt_x"/>
                                          </p:val>
                                        </p:tav>
                                      </p:tavLst>
                                    </p:anim>
                                    <p:animEffect transition="in" filter="wipe(right)">
                                      <p:cBhvr>
                                        <p:cTn id="18" dur="100"/>
                                        <p:tgtEl>
                                          <p:spTgt spid="3">
                                            <p:txEl>
                                              <p:pRg st="1" end="1"/>
                                            </p:txEl>
                                          </p:spTgt>
                                        </p:tgtEl>
                                      </p:cBhvr>
                                    </p:animEffect>
                                  </p:childTnLst>
                                </p:cTn>
                              </p:par>
                            </p:childTnLst>
                          </p:cTn>
                        </p:par>
                        <p:par>
                          <p:cTn id="19" fill="hold">
                            <p:stCondLst>
                              <p:cond delay="3910"/>
                            </p:stCondLst>
                            <p:childTnLst>
                              <p:par>
                                <p:cTn id="20" presetID="12" presetClass="entr" presetSubtype="8" fill="hold" grpId="0" nodeType="afterEffect">
                                  <p:stCondLst>
                                    <p:cond delay="1250"/>
                                  </p:stCondLst>
                                  <p:iterate type="lt">
                                    <p:tmPct val="10000"/>
                                  </p:iterate>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100"/>
                                        <p:tgtEl>
                                          <p:spTgt spid="3">
                                            <p:txEl>
                                              <p:pRg st="2" end="2"/>
                                            </p:txEl>
                                          </p:spTgt>
                                        </p:tgtEl>
                                        <p:attrNameLst>
                                          <p:attrName>ppt_x</p:attrName>
                                        </p:attrNameLst>
                                      </p:cBhvr>
                                      <p:tavLst>
                                        <p:tav tm="0">
                                          <p:val>
                                            <p:strVal val="#ppt_x-#ppt_w*1.125000"/>
                                          </p:val>
                                        </p:tav>
                                        <p:tav tm="100000">
                                          <p:val>
                                            <p:strVal val="#ppt_x"/>
                                          </p:val>
                                        </p:tav>
                                      </p:tavLst>
                                    </p:anim>
                                    <p:animEffect transition="in" filter="wipe(right)">
                                      <p:cBhvr>
                                        <p:cTn id="23" dur="100"/>
                                        <p:tgtEl>
                                          <p:spTgt spid="3">
                                            <p:txEl>
                                              <p:pRg st="2" end="2"/>
                                            </p:txEl>
                                          </p:spTgt>
                                        </p:tgtEl>
                                      </p:cBhvr>
                                    </p:animEffect>
                                  </p:childTnLst>
                                </p:cTn>
                              </p:par>
                            </p:childTnLst>
                          </p:cTn>
                        </p:par>
                        <p:par>
                          <p:cTn id="24" fill="hold">
                            <p:stCondLst>
                              <p:cond delay="5820"/>
                            </p:stCondLst>
                            <p:childTnLst>
                              <p:par>
                                <p:cTn id="25" presetID="12" presetClass="entr" presetSubtype="8" fill="hold" grpId="0" nodeType="afterEffect">
                                  <p:stCondLst>
                                    <p:cond delay="1250"/>
                                  </p:stCondLst>
                                  <p:iterate type="lt">
                                    <p:tmPct val="10000"/>
                                  </p:iterate>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100"/>
                                        <p:tgtEl>
                                          <p:spTgt spid="3">
                                            <p:txEl>
                                              <p:pRg st="3" end="3"/>
                                            </p:txEl>
                                          </p:spTgt>
                                        </p:tgtEl>
                                        <p:attrNameLst>
                                          <p:attrName>ppt_x</p:attrName>
                                        </p:attrNameLst>
                                      </p:cBhvr>
                                      <p:tavLst>
                                        <p:tav tm="0">
                                          <p:val>
                                            <p:strVal val="#ppt_x-#ppt_w*1.125000"/>
                                          </p:val>
                                        </p:tav>
                                        <p:tav tm="100000">
                                          <p:val>
                                            <p:strVal val="#ppt_x"/>
                                          </p:val>
                                        </p:tav>
                                      </p:tavLst>
                                    </p:anim>
                                    <p:animEffect transition="in" filter="wipe(right)">
                                      <p:cBhvr>
                                        <p:cTn id="28" dur="1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xit" presetSubtype="4" fill="hold" grpId="0" nodeType="clickEffect">
                                  <p:stCondLst>
                                    <p:cond delay="0"/>
                                  </p:stCondLst>
                                  <p:iterate type="lt">
                                    <p:tmPct val="10000"/>
                                  </p:iterate>
                                  <p:childTnLst>
                                    <p:anim calcmode="lin" valueType="num">
                                      <p:cBhvr additive="base">
                                        <p:cTn id="32" dur="100"/>
                                        <p:tgtEl>
                                          <p:spTgt spid="2"/>
                                        </p:tgtEl>
                                        <p:attrNameLst>
                                          <p:attrName>ppt_y</p:attrName>
                                        </p:attrNameLst>
                                      </p:cBhvr>
                                      <p:tavLst>
                                        <p:tav tm="0">
                                          <p:val>
                                            <p:strVal val="#ppt_y"/>
                                          </p:val>
                                        </p:tav>
                                        <p:tav tm="100000">
                                          <p:val>
                                            <p:strVal val="#ppt_y+#ppt_h*1.125000"/>
                                          </p:val>
                                        </p:tav>
                                      </p:tavLst>
                                    </p:anim>
                                    <p:animEffect transition="out" filter="wipe(down)">
                                      <p:cBhvr>
                                        <p:cTn id="33" dur="100"/>
                                        <p:tgtEl>
                                          <p:spTgt spid="2"/>
                                        </p:tgtEl>
                                      </p:cBhvr>
                                    </p:animEffect>
                                    <p:set>
                                      <p:cBhvr>
                                        <p:cTn id="34" dur="1" fill="hold">
                                          <p:stCondLst>
                                            <p:cond delay="99"/>
                                          </p:stCondLst>
                                        </p:cTn>
                                        <p:tgtEl>
                                          <p:spTgt spid="2"/>
                                        </p:tgtEl>
                                        <p:attrNameLst>
                                          <p:attrName>style.visibility</p:attrName>
                                        </p:attrNameLst>
                                      </p:cBhvr>
                                      <p:to>
                                        <p:strVal val="hidden"/>
                                      </p:to>
                                    </p:set>
                                  </p:childTnLst>
                                </p:cTn>
                              </p:par>
                              <p:par>
                                <p:cTn id="35" presetID="12" presetClass="exit" presetSubtype="4" fill="hold" grpId="1" nodeType="withEffect">
                                  <p:stCondLst>
                                    <p:cond delay="0"/>
                                  </p:stCondLst>
                                  <p:iterate type="lt">
                                    <p:tmPct val="10000"/>
                                  </p:iterate>
                                  <p:childTnLst>
                                    <p:anim calcmode="lin" valueType="num">
                                      <p:cBhvr additive="base">
                                        <p:cTn id="36" dur="100"/>
                                        <p:tgtEl>
                                          <p:spTgt spid="3">
                                            <p:txEl>
                                              <p:pRg st="0" end="0"/>
                                            </p:txEl>
                                          </p:spTgt>
                                        </p:tgtEl>
                                        <p:attrNameLst>
                                          <p:attrName>ppt_y</p:attrName>
                                        </p:attrNameLst>
                                      </p:cBhvr>
                                      <p:tavLst>
                                        <p:tav tm="0">
                                          <p:val>
                                            <p:strVal val="#ppt_y"/>
                                          </p:val>
                                        </p:tav>
                                        <p:tav tm="100000">
                                          <p:val>
                                            <p:strVal val="#ppt_y+#ppt_h*1.125000"/>
                                          </p:val>
                                        </p:tav>
                                      </p:tavLst>
                                    </p:anim>
                                    <p:animEffect transition="out" filter="wipe(down)">
                                      <p:cBhvr>
                                        <p:cTn id="37" dur="100"/>
                                        <p:tgtEl>
                                          <p:spTgt spid="3">
                                            <p:txEl>
                                              <p:pRg st="0" end="0"/>
                                            </p:txEl>
                                          </p:spTgt>
                                        </p:tgtEl>
                                      </p:cBhvr>
                                    </p:animEffect>
                                    <p:set>
                                      <p:cBhvr>
                                        <p:cTn id="38" dur="1" fill="hold">
                                          <p:stCondLst>
                                            <p:cond delay="99"/>
                                          </p:stCondLst>
                                        </p:cTn>
                                        <p:tgtEl>
                                          <p:spTgt spid="3">
                                            <p:txEl>
                                              <p:pRg st="0" end="0"/>
                                            </p:txEl>
                                          </p:spTgt>
                                        </p:tgtEl>
                                        <p:attrNameLst>
                                          <p:attrName>style.visibility</p:attrName>
                                        </p:attrNameLst>
                                      </p:cBhvr>
                                      <p:to>
                                        <p:strVal val="hidden"/>
                                      </p:to>
                                    </p:set>
                                  </p:childTnLst>
                                </p:cTn>
                              </p:par>
                              <p:par>
                                <p:cTn id="39" presetID="12" presetClass="exit" presetSubtype="4" fill="hold" grpId="1" nodeType="withEffect">
                                  <p:stCondLst>
                                    <p:cond delay="0"/>
                                  </p:stCondLst>
                                  <p:iterate type="lt">
                                    <p:tmPct val="10000"/>
                                  </p:iterate>
                                  <p:childTnLst>
                                    <p:anim calcmode="lin" valueType="num">
                                      <p:cBhvr additive="base">
                                        <p:cTn id="40" dur="100"/>
                                        <p:tgtEl>
                                          <p:spTgt spid="3">
                                            <p:txEl>
                                              <p:pRg st="1" end="1"/>
                                            </p:txEl>
                                          </p:spTgt>
                                        </p:tgtEl>
                                        <p:attrNameLst>
                                          <p:attrName>ppt_y</p:attrName>
                                        </p:attrNameLst>
                                      </p:cBhvr>
                                      <p:tavLst>
                                        <p:tav tm="0">
                                          <p:val>
                                            <p:strVal val="#ppt_y"/>
                                          </p:val>
                                        </p:tav>
                                        <p:tav tm="100000">
                                          <p:val>
                                            <p:strVal val="#ppt_y+#ppt_h*1.125000"/>
                                          </p:val>
                                        </p:tav>
                                      </p:tavLst>
                                    </p:anim>
                                    <p:animEffect transition="out" filter="wipe(down)">
                                      <p:cBhvr>
                                        <p:cTn id="41" dur="100"/>
                                        <p:tgtEl>
                                          <p:spTgt spid="3">
                                            <p:txEl>
                                              <p:pRg st="1" end="1"/>
                                            </p:txEl>
                                          </p:spTgt>
                                        </p:tgtEl>
                                      </p:cBhvr>
                                    </p:animEffect>
                                    <p:set>
                                      <p:cBhvr>
                                        <p:cTn id="42" dur="1" fill="hold">
                                          <p:stCondLst>
                                            <p:cond delay="99"/>
                                          </p:stCondLst>
                                        </p:cTn>
                                        <p:tgtEl>
                                          <p:spTgt spid="3">
                                            <p:txEl>
                                              <p:pRg st="1" end="1"/>
                                            </p:txEl>
                                          </p:spTgt>
                                        </p:tgtEl>
                                        <p:attrNameLst>
                                          <p:attrName>style.visibility</p:attrName>
                                        </p:attrNameLst>
                                      </p:cBhvr>
                                      <p:to>
                                        <p:strVal val="hidden"/>
                                      </p:to>
                                    </p:set>
                                  </p:childTnLst>
                                </p:cTn>
                              </p:par>
                              <p:par>
                                <p:cTn id="43" presetID="12" presetClass="exit" presetSubtype="4" fill="hold" grpId="1" nodeType="withEffect">
                                  <p:stCondLst>
                                    <p:cond delay="0"/>
                                  </p:stCondLst>
                                  <p:iterate type="lt">
                                    <p:tmPct val="10000"/>
                                  </p:iterate>
                                  <p:childTnLst>
                                    <p:anim calcmode="lin" valueType="num">
                                      <p:cBhvr additive="base">
                                        <p:cTn id="44" dur="100"/>
                                        <p:tgtEl>
                                          <p:spTgt spid="3">
                                            <p:txEl>
                                              <p:pRg st="2" end="2"/>
                                            </p:txEl>
                                          </p:spTgt>
                                        </p:tgtEl>
                                        <p:attrNameLst>
                                          <p:attrName>ppt_y</p:attrName>
                                        </p:attrNameLst>
                                      </p:cBhvr>
                                      <p:tavLst>
                                        <p:tav tm="0">
                                          <p:val>
                                            <p:strVal val="#ppt_y"/>
                                          </p:val>
                                        </p:tav>
                                        <p:tav tm="100000">
                                          <p:val>
                                            <p:strVal val="#ppt_y+#ppt_h*1.125000"/>
                                          </p:val>
                                        </p:tav>
                                      </p:tavLst>
                                    </p:anim>
                                    <p:animEffect transition="out" filter="wipe(down)">
                                      <p:cBhvr>
                                        <p:cTn id="45" dur="100"/>
                                        <p:tgtEl>
                                          <p:spTgt spid="3">
                                            <p:txEl>
                                              <p:pRg st="2" end="2"/>
                                            </p:txEl>
                                          </p:spTgt>
                                        </p:tgtEl>
                                      </p:cBhvr>
                                    </p:animEffect>
                                    <p:set>
                                      <p:cBhvr>
                                        <p:cTn id="46" dur="1" fill="hold">
                                          <p:stCondLst>
                                            <p:cond delay="99"/>
                                          </p:stCondLst>
                                        </p:cTn>
                                        <p:tgtEl>
                                          <p:spTgt spid="3">
                                            <p:txEl>
                                              <p:pRg st="2" end="2"/>
                                            </p:txEl>
                                          </p:spTgt>
                                        </p:tgtEl>
                                        <p:attrNameLst>
                                          <p:attrName>style.visibility</p:attrName>
                                        </p:attrNameLst>
                                      </p:cBhvr>
                                      <p:to>
                                        <p:strVal val="hidden"/>
                                      </p:to>
                                    </p:set>
                                  </p:childTnLst>
                                </p:cTn>
                              </p:par>
                              <p:par>
                                <p:cTn id="47" presetID="12" presetClass="exit" presetSubtype="4" fill="hold" grpId="1" nodeType="withEffect">
                                  <p:stCondLst>
                                    <p:cond delay="0"/>
                                  </p:stCondLst>
                                  <p:iterate type="lt">
                                    <p:tmPct val="10000"/>
                                  </p:iterate>
                                  <p:childTnLst>
                                    <p:anim calcmode="lin" valueType="num">
                                      <p:cBhvr additive="base">
                                        <p:cTn id="48" dur="100"/>
                                        <p:tgtEl>
                                          <p:spTgt spid="3">
                                            <p:txEl>
                                              <p:pRg st="3" end="3"/>
                                            </p:txEl>
                                          </p:spTgt>
                                        </p:tgtEl>
                                        <p:attrNameLst>
                                          <p:attrName>ppt_y</p:attrName>
                                        </p:attrNameLst>
                                      </p:cBhvr>
                                      <p:tavLst>
                                        <p:tav tm="0">
                                          <p:val>
                                            <p:strVal val="#ppt_y"/>
                                          </p:val>
                                        </p:tav>
                                        <p:tav tm="100000">
                                          <p:val>
                                            <p:strVal val="#ppt_y+#ppt_h*1.125000"/>
                                          </p:val>
                                        </p:tav>
                                      </p:tavLst>
                                    </p:anim>
                                    <p:animEffect transition="out" filter="wipe(down)">
                                      <p:cBhvr>
                                        <p:cTn id="49" dur="100"/>
                                        <p:tgtEl>
                                          <p:spTgt spid="3">
                                            <p:txEl>
                                              <p:pRg st="3" end="3"/>
                                            </p:txEl>
                                          </p:spTgt>
                                        </p:tgtEl>
                                      </p:cBhvr>
                                    </p:animEffect>
                                    <p:set>
                                      <p:cBhvr>
                                        <p:cTn id="50" dur="1" fill="hold">
                                          <p:stCondLst>
                                            <p:cond delay="99"/>
                                          </p:stCondLst>
                                        </p:cTn>
                                        <p:tgtEl>
                                          <p:spTgt spid="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uiExpand="1" build="p"/>
      <p:bldP spid="3" grpId="1"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Uses</a:t>
            </a:r>
            <a:endParaRPr lang="en-US" dirty="0"/>
          </a:p>
        </p:txBody>
      </p:sp>
      <p:sp>
        <p:nvSpPr>
          <p:cNvPr id="3" name="Content Placeholder 2"/>
          <p:cNvSpPr>
            <a:spLocks noGrp="1"/>
          </p:cNvSpPr>
          <p:nvPr>
            <p:ph idx="1"/>
          </p:nvPr>
        </p:nvSpPr>
        <p:spPr/>
        <p:txBody>
          <a:bodyPr/>
          <a:lstStyle/>
          <a:p>
            <a:r>
              <a:rPr lang="en-US" dirty="0" smtClean="0"/>
              <a:t>We expect this device to have three major uses by doctors:</a:t>
            </a:r>
            <a:br>
              <a:rPr lang="en-US" dirty="0" smtClean="0"/>
            </a:br>
            <a:endParaRPr lang="en-US" dirty="0" smtClean="0"/>
          </a:p>
          <a:p>
            <a:pPr marL="550926" indent="-514350">
              <a:buFont typeface="+mj-lt"/>
              <a:buAutoNum type="arabicPeriod"/>
            </a:pPr>
            <a:r>
              <a:rPr lang="en-US" dirty="0" smtClean="0"/>
              <a:t>Fall detection</a:t>
            </a:r>
          </a:p>
          <a:p>
            <a:pPr marL="550926" indent="-514350">
              <a:buFont typeface="+mj-lt"/>
              <a:buAutoNum type="arabicPeriod"/>
            </a:pPr>
            <a:r>
              <a:rPr lang="en-US" dirty="0"/>
              <a:t>Activity and exercise monitoring</a:t>
            </a:r>
          </a:p>
          <a:p>
            <a:pPr marL="550926" indent="-514350">
              <a:buFont typeface="+mj-lt"/>
              <a:buAutoNum type="arabicPeriod"/>
            </a:pPr>
            <a:r>
              <a:rPr lang="en-US" dirty="0" smtClean="0"/>
              <a:t>Temperature monitoring</a:t>
            </a:r>
            <a:br>
              <a:rPr lang="en-US" dirty="0" smtClean="0"/>
            </a:br>
            <a:endParaRPr lang="en-US" dirty="0" smtClean="0"/>
          </a:p>
          <a:p>
            <a:endParaRPr lang="en-US" dirty="0"/>
          </a:p>
        </p:txBody>
      </p:sp>
    </p:spTree>
    <p:extLst>
      <p:ext uri="{BB962C8B-B14F-4D97-AF65-F5344CB8AC3E}">
        <p14:creationId xmlns:p14="http://schemas.microsoft.com/office/powerpoint/2010/main" val="97987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iterate type="lt">
                                    <p:tmPct val="3000"/>
                                  </p:iterate>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par>
                          <p:cTn id="8" fill="hold">
                            <p:stCondLst>
                              <p:cond delay="650"/>
                            </p:stCondLst>
                            <p:childTnLst>
                              <p:par>
                                <p:cTn id="9" presetID="4" presetClass="entr" presetSubtype="32" fill="hold" grpId="0" nodeType="afterEffect">
                                  <p:stCondLst>
                                    <p:cond delay="0"/>
                                  </p:stCondLst>
                                  <p:iterate type="lt">
                                    <p:tmPct val="3000"/>
                                  </p:iterate>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ox(out)">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iterate type="lt">
                                    <p:tmPct val="3000"/>
                                  </p:iterate>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ox(out)">
                                      <p:cBhvr>
                                        <p:cTn id="16" dur="500"/>
                                        <p:tgtEl>
                                          <p:spTgt spid="3">
                                            <p:txEl>
                                              <p:pRg st="1" end="1"/>
                                            </p:txEl>
                                          </p:spTgt>
                                        </p:tgtEl>
                                      </p:cBhvr>
                                    </p:animEffect>
                                  </p:childTnLst>
                                </p:cTn>
                              </p:par>
                            </p:childTnLst>
                          </p:cTn>
                        </p:par>
                        <p:par>
                          <p:cTn id="17" fill="hold">
                            <p:stCondLst>
                              <p:cond delay="680"/>
                            </p:stCondLst>
                            <p:childTnLst>
                              <p:par>
                                <p:cTn id="18" presetID="4" presetClass="entr" presetSubtype="32" fill="hold" grpId="0" nodeType="afterEffect">
                                  <p:stCondLst>
                                    <p:cond delay="1000"/>
                                  </p:stCondLst>
                                  <p:iterate type="lt">
                                    <p:tmPct val="3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ox(out)">
                                      <p:cBhvr>
                                        <p:cTn id="20" dur="500"/>
                                        <p:tgtEl>
                                          <p:spTgt spid="3">
                                            <p:txEl>
                                              <p:pRg st="2" end="2"/>
                                            </p:txEl>
                                          </p:spTgt>
                                        </p:tgtEl>
                                      </p:cBhvr>
                                    </p:animEffect>
                                  </p:childTnLst>
                                </p:cTn>
                              </p:par>
                            </p:childTnLst>
                          </p:cTn>
                        </p:par>
                        <p:par>
                          <p:cTn id="21" fill="hold">
                            <p:stCondLst>
                              <p:cond delay="2600"/>
                            </p:stCondLst>
                            <p:childTnLst>
                              <p:par>
                                <p:cTn id="22" presetID="4" presetClass="entr" presetSubtype="32" fill="hold" grpId="0" nodeType="afterEffect">
                                  <p:stCondLst>
                                    <p:cond delay="1000"/>
                                  </p:stCondLst>
                                  <p:iterate type="lt">
                                    <p:tmPct val="3000"/>
                                  </p:iterate>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ox(out)">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xit" presetSubtype="16" fill="hold" grpId="1" nodeType="clickEffect">
                                  <p:stCondLst>
                                    <p:cond delay="0"/>
                                  </p:stCondLst>
                                  <p:iterate type="lt">
                                    <p:tmPct val="3000"/>
                                  </p:iterate>
                                  <p:childTnLst>
                                    <p:animEffect transition="out" filter="box(in)">
                                      <p:cBhvr>
                                        <p:cTn id="28" dur="500"/>
                                        <p:tgtEl>
                                          <p:spTgt spid="2"/>
                                        </p:tgtEl>
                                      </p:cBhvr>
                                    </p:animEffect>
                                    <p:set>
                                      <p:cBhvr>
                                        <p:cTn id="29" dur="1" fill="hold">
                                          <p:stCondLst>
                                            <p:cond delay="499"/>
                                          </p:stCondLst>
                                        </p:cTn>
                                        <p:tgtEl>
                                          <p:spTgt spid="2"/>
                                        </p:tgtEl>
                                        <p:attrNameLst>
                                          <p:attrName>style.visibility</p:attrName>
                                        </p:attrNameLst>
                                      </p:cBhvr>
                                      <p:to>
                                        <p:strVal val="hidden"/>
                                      </p:to>
                                    </p:set>
                                  </p:childTnLst>
                                </p:cTn>
                              </p:par>
                              <p:par>
                                <p:cTn id="30" presetID="4" presetClass="exit" presetSubtype="16" fill="hold" grpId="1" nodeType="withEffect">
                                  <p:stCondLst>
                                    <p:cond delay="0"/>
                                  </p:stCondLst>
                                  <p:iterate type="lt">
                                    <p:tmPct val="1000"/>
                                  </p:iterate>
                                  <p:childTnLst>
                                    <p:animEffect transition="out" filter="box(in)">
                                      <p:cBhvr>
                                        <p:cTn id="31" dur="500"/>
                                        <p:tgtEl>
                                          <p:spTgt spid="3">
                                            <p:txEl>
                                              <p:pRg st="0" end="0"/>
                                            </p:txEl>
                                          </p:spTgt>
                                        </p:tgtEl>
                                      </p:cBhvr>
                                    </p:animEffect>
                                    <p:set>
                                      <p:cBhvr>
                                        <p:cTn id="32" dur="1" fill="hold">
                                          <p:stCondLst>
                                            <p:cond delay="499"/>
                                          </p:stCondLst>
                                        </p:cTn>
                                        <p:tgtEl>
                                          <p:spTgt spid="3">
                                            <p:txEl>
                                              <p:pRg st="0" end="0"/>
                                            </p:txEl>
                                          </p:spTgt>
                                        </p:tgtEl>
                                        <p:attrNameLst>
                                          <p:attrName>style.visibility</p:attrName>
                                        </p:attrNameLst>
                                      </p:cBhvr>
                                      <p:to>
                                        <p:strVal val="hidden"/>
                                      </p:to>
                                    </p:set>
                                  </p:childTnLst>
                                </p:cTn>
                              </p:par>
                              <p:par>
                                <p:cTn id="33" presetID="4" presetClass="exit" presetSubtype="16" fill="hold" grpId="1" nodeType="withEffect">
                                  <p:stCondLst>
                                    <p:cond delay="0"/>
                                  </p:stCondLst>
                                  <p:iterate type="lt">
                                    <p:tmPct val="3000"/>
                                  </p:iterate>
                                  <p:childTnLst>
                                    <p:animEffect transition="out" filter="box(in)">
                                      <p:cBhvr>
                                        <p:cTn id="34" dur="500"/>
                                        <p:tgtEl>
                                          <p:spTgt spid="3">
                                            <p:txEl>
                                              <p:pRg st="1" end="1"/>
                                            </p:txEl>
                                          </p:spTgt>
                                        </p:tgtEl>
                                      </p:cBhvr>
                                    </p:animEffect>
                                    <p:set>
                                      <p:cBhvr>
                                        <p:cTn id="35" dur="1" fill="hold">
                                          <p:stCondLst>
                                            <p:cond delay="499"/>
                                          </p:stCondLst>
                                        </p:cTn>
                                        <p:tgtEl>
                                          <p:spTgt spid="3">
                                            <p:txEl>
                                              <p:pRg st="1" end="1"/>
                                            </p:txEl>
                                          </p:spTgt>
                                        </p:tgtEl>
                                        <p:attrNameLst>
                                          <p:attrName>style.visibility</p:attrName>
                                        </p:attrNameLst>
                                      </p:cBhvr>
                                      <p:to>
                                        <p:strVal val="hidden"/>
                                      </p:to>
                                    </p:set>
                                  </p:childTnLst>
                                </p:cTn>
                              </p:par>
                              <p:par>
                                <p:cTn id="36" presetID="4" presetClass="exit" presetSubtype="16" fill="hold" grpId="1" nodeType="withEffect">
                                  <p:stCondLst>
                                    <p:cond delay="0"/>
                                  </p:stCondLst>
                                  <p:iterate type="lt">
                                    <p:tmPct val="3000"/>
                                  </p:iterate>
                                  <p:childTnLst>
                                    <p:animEffect transition="out" filter="box(in)">
                                      <p:cBhvr>
                                        <p:cTn id="37" dur="500"/>
                                        <p:tgtEl>
                                          <p:spTgt spid="3">
                                            <p:txEl>
                                              <p:pRg st="2" end="2"/>
                                            </p:txEl>
                                          </p:spTgt>
                                        </p:tgtEl>
                                      </p:cBhvr>
                                    </p:animEffect>
                                    <p:set>
                                      <p:cBhvr>
                                        <p:cTn id="38" dur="1" fill="hold">
                                          <p:stCondLst>
                                            <p:cond delay="499"/>
                                          </p:stCondLst>
                                        </p:cTn>
                                        <p:tgtEl>
                                          <p:spTgt spid="3">
                                            <p:txEl>
                                              <p:pRg st="2" end="2"/>
                                            </p:txEl>
                                          </p:spTgt>
                                        </p:tgtEl>
                                        <p:attrNameLst>
                                          <p:attrName>style.visibility</p:attrName>
                                        </p:attrNameLst>
                                      </p:cBhvr>
                                      <p:to>
                                        <p:strVal val="hidden"/>
                                      </p:to>
                                    </p:set>
                                  </p:childTnLst>
                                </p:cTn>
                              </p:par>
                              <p:par>
                                <p:cTn id="39" presetID="4" presetClass="exit" presetSubtype="16" fill="hold" grpId="1" nodeType="withEffect">
                                  <p:stCondLst>
                                    <p:cond delay="0"/>
                                  </p:stCondLst>
                                  <p:iterate type="lt">
                                    <p:tmPct val="3000"/>
                                  </p:iterate>
                                  <p:childTnLst>
                                    <p:animEffect transition="out" filter="box(in)">
                                      <p:cBhvr>
                                        <p:cTn id="40" dur="500"/>
                                        <p:tgtEl>
                                          <p:spTgt spid="3">
                                            <p:txEl>
                                              <p:pRg st="3" end="3"/>
                                            </p:txEl>
                                          </p:spTgt>
                                        </p:tgtEl>
                                      </p:cBhvr>
                                    </p:animEffect>
                                    <p:set>
                                      <p:cBhvr>
                                        <p:cTn id="41"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uiExpand="1" build="p"/>
      <p:bldP spid="3" grpId="1"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 Detection</a:t>
            </a:r>
            <a:endParaRPr lang="en-US" dirty="0"/>
          </a:p>
        </p:txBody>
      </p:sp>
      <p:sp>
        <p:nvSpPr>
          <p:cNvPr id="3" name="Content Placeholder 2"/>
          <p:cNvSpPr>
            <a:spLocks noGrp="1"/>
          </p:cNvSpPr>
          <p:nvPr>
            <p:ph idx="1"/>
          </p:nvPr>
        </p:nvSpPr>
        <p:spPr>
          <a:xfrm>
            <a:off x="457200" y="1600200"/>
            <a:ext cx="7467600" cy="5257800"/>
          </a:xfrm>
        </p:spPr>
        <p:txBody>
          <a:bodyPr>
            <a:normAutofit/>
          </a:bodyPr>
          <a:lstStyle/>
          <a:p>
            <a:r>
              <a:rPr lang="en-US" dirty="0"/>
              <a:t>The device contains a motion </a:t>
            </a:r>
            <a:r>
              <a:rPr lang="en-US" dirty="0" smtClean="0"/>
              <a:t>sensor</a:t>
            </a:r>
          </a:p>
          <a:p>
            <a:r>
              <a:rPr lang="en-US" dirty="0" smtClean="0"/>
              <a:t>With this, we can detect if a patient has fallen down for any reason</a:t>
            </a:r>
          </a:p>
          <a:p>
            <a:r>
              <a:rPr lang="en-US" dirty="0" smtClean="0"/>
              <a:t>A very useful feature due to the inherent danger of falling, especially for medical patients</a:t>
            </a:r>
          </a:p>
          <a:p>
            <a:r>
              <a:rPr lang="en-US" dirty="0" smtClean="0"/>
              <a:t>This kind of data is immediately sent to the cloud, which the hospital can use with its medical records to determine the appropriate action to take</a:t>
            </a:r>
          </a:p>
          <a:p>
            <a:endParaRPr lang="en-US" dirty="0"/>
          </a:p>
        </p:txBody>
      </p:sp>
    </p:spTree>
    <p:extLst>
      <p:ext uri="{BB962C8B-B14F-4D97-AF65-F5344CB8AC3E}">
        <p14:creationId xmlns:p14="http://schemas.microsoft.com/office/powerpoint/2010/main" val="122968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20000"/>
                                  </p:iterate>
                                  <p:childTnLst>
                                    <p:set>
                                      <p:cBhvr>
                                        <p:cTn id="6" dur="1" fill="hold">
                                          <p:stCondLst>
                                            <p:cond delay="0"/>
                                          </p:stCondLst>
                                        </p:cTn>
                                        <p:tgtEl>
                                          <p:spTgt spid="2"/>
                                        </p:tgtEl>
                                        <p:attrNameLst>
                                          <p:attrName>style.visibility</p:attrName>
                                        </p:attrNameLst>
                                      </p:cBhvr>
                                      <p:to>
                                        <p:strVal val="visible"/>
                                      </p:to>
                                    </p:set>
                                    <p:anim calcmode="lin" valueType="num">
                                      <p:cBhvr>
                                        <p:cTn id="7" dur="2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200" fill="hold"/>
                                        <p:tgtEl>
                                          <p:spTgt spid="2"/>
                                        </p:tgtEl>
                                        <p:attrNameLst>
                                          <p:attrName>ppt_y</p:attrName>
                                        </p:attrNameLst>
                                      </p:cBhvr>
                                      <p:tavLst>
                                        <p:tav tm="0">
                                          <p:val>
                                            <p:strVal val="#ppt_y"/>
                                          </p:val>
                                        </p:tav>
                                        <p:tav tm="100000">
                                          <p:val>
                                            <p:strVal val="#ppt_y"/>
                                          </p:val>
                                        </p:tav>
                                      </p:tavLst>
                                    </p:anim>
                                    <p:anim calcmode="lin" valueType="num">
                                      <p:cBhvr>
                                        <p:cTn id="9" dur="2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2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 tmFilter="0,0; .5, 1; 1, 1"/>
                                        <p:tgtEl>
                                          <p:spTgt spid="2"/>
                                        </p:tgtEl>
                                      </p:cBhvr>
                                    </p:animEffect>
                                  </p:childTnLst>
                                </p:cTn>
                              </p:par>
                            </p:childTnLst>
                          </p:cTn>
                        </p:par>
                        <p:par>
                          <p:cTn id="12" fill="hold">
                            <p:stCondLst>
                              <p:cond delay="680"/>
                            </p:stCondLst>
                            <p:childTnLst>
                              <p:par>
                                <p:cTn id="13" presetID="41" presetClass="entr" presetSubtype="0" fill="hold" grpId="0" nodeType="afterEffect">
                                  <p:stCondLst>
                                    <p:cond delay="1250"/>
                                  </p:stCondLst>
                                  <p:iterate type="lt">
                                    <p:tmPct val="2000"/>
                                  </p:iterate>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7"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3">
                                            <p:txEl>
                                              <p:pRg st="0" end="0"/>
                                            </p:txEl>
                                          </p:spTgt>
                                        </p:tgtEl>
                                      </p:cBhvr>
                                    </p:animEffect>
                                  </p:childTnLst>
                                </p:cTn>
                              </p:par>
                            </p:childTnLst>
                          </p:cTn>
                        </p:par>
                        <p:par>
                          <p:cTn id="20" fill="hold">
                            <p:stCondLst>
                              <p:cond delay="2720"/>
                            </p:stCondLst>
                            <p:childTnLst>
                              <p:par>
                                <p:cTn id="21" presetID="41" presetClass="entr" presetSubtype="0" fill="hold" grpId="0" nodeType="afterEffect">
                                  <p:stCondLst>
                                    <p:cond delay="1250"/>
                                  </p:stCondLst>
                                  <p:iterate type="lt">
                                    <p:tmPct val="2000"/>
                                  </p:iterate>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p:cTn id="23"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25"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3">
                                            <p:txEl>
                                              <p:pRg st="1" end="1"/>
                                            </p:txEl>
                                          </p:spTgt>
                                        </p:tgtEl>
                                      </p:cBhvr>
                                    </p:animEffect>
                                  </p:childTnLst>
                                </p:cTn>
                              </p:par>
                            </p:childTnLst>
                          </p:cTn>
                        </p:par>
                        <p:par>
                          <p:cTn id="28" fill="hold">
                            <p:stCondLst>
                              <p:cond delay="5010"/>
                            </p:stCondLst>
                            <p:childTnLst>
                              <p:par>
                                <p:cTn id="29" presetID="41" presetClass="entr" presetSubtype="0" fill="hold" grpId="0" nodeType="afterEffect">
                                  <p:stCondLst>
                                    <p:cond delay="1250"/>
                                  </p:stCondLst>
                                  <p:iterate type="lt">
                                    <p:tmPct val="2000"/>
                                  </p:iterate>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33"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3">
                                            <p:txEl>
                                              <p:pRg st="2" end="2"/>
                                            </p:txEl>
                                          </p:spTgt>
                                        </p:tgtEl>
                                      </p:cBhvr>
                                    </p:animEffect>
                                  </p:childTnLst>
                                </p:cTn>
                              </p:par>
                            </p:childTnLst>
                          </p:cTn>
                        </p:par>
                        <p:par>
                          <p:cTn id="36" fill="hold">
                            <p:stCondLst>
                              <p:cond delay="7530"/>
                            </p:stCondLst>
                            <p:childTnLst>
                              <p:par>
                                <p:cTn id="37" presetID="41" presetClass="entr" presetSubtype="0" fill="hold" grpId="0" nodeType="afterEffect">
                                  <p:stCondLst>
                                    <p:cond delay="1250"/>
                                  </p:stCondLst>
                                  <p:iterate type="lt">
                                    <p:tmPct val="2000"/>
                                  </p:iterate>
                                  <p:childTnLst>
                                    <p:set>
                                      <p:cBhvr>
                                        <p:cTn id="38" dur="1" fill="hold">
                                          <p:stCondLst>
                                            <p:cond delay="0"/>
                                          </p:stCondLst>
                                        </p:cTn>
                                        <p:tgtEl>
                                          <p:spTgt spid="3">
                                            <p:txEl>
                                              <p:pRg st="3" end="3"/>
                                            </p:txEl>
                                          </p:spTgt>
                                        </p:tgtEl>
                                        <p:attrNameLst>
                                          <p:attrName>style.visibility</p:attrName>
                                        </p:attrNameLst>
                                      </p:cBhvr>
                                      <p:to>
                                        <p:strVal val="visible"/>
                                      </p:to>
                                    </p:set>
                                    <p:anim calcmode="lin" valueType="num">
                                      <p:cBhvr>
                                        <p:cTn id="39"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41"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Monitoring</a:t>
            </a:r>
            <a:endParaRPr lang="en-US" dirty="0"/>
          </a:p>
        </p:txBody>
      </p:sp>
      <p:sp>
        <p:nvSpPr>
          <p:cNvPr id="3" name="Content Placeholder 2"/>
          <p:cNvSpPr>
            <a:spLocks noGrp="1"/>
          </p:cNvSpPr>
          <p:nvPr>
            <p:ph idx="1"/>
          </p:nvPr>
        </p:nvSpPr>
        <p:spPr>
          <a:xfrm>
            <a:off x="457200" y="1600200"/>
            <a:ext cx="7467600" cy="5257800"/>
          </a:xfrm>
        </p:spPr>
        <p:txBody>
          <a:bodyPr>
            <a:normAutofit/>
          </a:bodyPr>
          <a:lstStyle/>
          <a:p>
            <a:r>
              <a:rPr lang="en-US" dirty="0" smtClean="0"/>
              <a:t>With the motion sensor from the last section, attached to a patient’s arm and gives you what acts as a pedometer</a:t>
            </a:r>
          </a:p>
          <a:p>
            <a:r>
              <a:rPr lang="en-US" dirty="0" smtClean="0"/>
              <a:t>Doctors can use this to ensure a patient is not getting too much or too little exercise</a:t>
            </a:r>
          </a:p>
          <a:p>
            <a:r>
              <a:rPr lang="en-US" dirty="0" smtClean="0"/>
              <a:t>This data is stored on the user’s phone, since it is usually not critical</a:t>
            </a:r>
          </a:p>
          <a:p>
            <a:r>
              <a:rPr lang="en-US" dirty="0" smtClean="0"/>
              <a:t>The doctor can review it when necessary</a:t>
            </a:r>
            <a:endParaRPr lang="en-US" dirty="0"/>
          </a:p>
        </p:txBody>
      </p:sp>
    </p:spTree>
    <p:extLst>
      <p:ext uri="{BB962C8B-B14F-4D97-AF65-F5344CB8AC3E}">
        <p14:creationId xmlns:p14="http://schemas.microsoft.com/office/powerpoint/2010/main" val="244998307"/>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iterate type="lt">
                                    <p:tmPct val="2000"/>
                                  </p:iterate>
                                  <p:childTnLst>
                                    <p:set>
                                      <p:cBhvr>
                                        <p:cTn id="6" dur="1" fill="hold">
                                          <p:stCondLst>
                                            <p:cond delay="0"/>
                                          </p:stCondLst>
                                        </p:cTn>
                                        <p:tgtEl>
                                          <p:spTgt spid="3">
                                            <p:txEl>
                                              <p:pRg st="0" end="0"/>
                                            </p:txEl>
                                          </p:spTgt>
                                        </p:tgtEl>
                                        <p:attrNameLst>
                                          <p:attrName>style.visibility</p:attrName>
                                        </p:attrNameLst>
                                      </p:cBhvr>
                                      <p:to>
                                        <p:strVal val="visible"/>
                                      </p:to>
                                    </p:set>
                                    <p:animScale>
                                      <p:cBhvr>
                                        <p:cTn id="7" dur="5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500" decel="50000" fill="hold">
                                          <p:stCondLst>
                                            <p:cond delay="0"/>
                                          </p:stCondLst>
                                        </p:cTn>
                                        <p:tgtEl>
                                          <p:spTgt spid="3">
                                            <p:txEl>
                                              <p:pRg st="0" end="0"/>
                                            </p:txEl>
                                          </p:spTgt>
                                        </p:tgtEl>
                                        <p:attrNameLst>
                                          <p:attrName>ppt_x</p:attrName>
                                          <p:attrName>ppt_y</p:attrName>
                                        </p:attrNameLst>
                                      </p:cBhvr>
                                    </p:animMotion>
                                    <p:animEffect transition="in" filter="fade">
                                      <p:cBhvr>
                                        <p:cTn id="9" dur="500"/>
                                        <p:tgtEl>
                                          <p:spTgt spid="3">
                                            <p:txEl>
                                              <p:pRg st="0" end="0"/>
                                            </p:txEl>
                                          </p:spTgt>
                                        </p:tgtEl>
                                      </p:cBhvr>
                                    </p:animEffect>
                                  </p:childTnLst>
                                </p:cTn>
                              </p:par>
                            </p:childTnLst>
                          </p:cTn>
                        </p:par>
                        <p:par>
                          <p:cTn id="10" fill="hold">
                            <p:stCondLst>
                              <p:cond delay="1410"/>
                            </p:stCondLst>
                            <p:childTnLst>
                              <p:par>
                                <p:cTn id="11" presetID="52" presetClass="entr" presetSubtype="0" fill="hold" grpId="0" nodeType="afterEffect">
                                  <p:stCondLst>
                                    <p:cond delay="1250"/>
                                  </p:stCondLst>
                                  <p:iterate type="lt">
                                    <p:tmPct val="2000"/>
                                  </p:iterate>
                                  <p:childTnLst>
                                    <p:set>
                                      <p:cBhvr>
                                        <p:cTn id="12" dur="1" fill="hold">
                                          <p:stCondLst>
                                            <p:cond delay="0"/>
                                          </p:stCondLst>
                                        </p:cTn>
                                        <p:tgtEl>
                                          <p:spTgt spid="3">
                                            <p:txEl>
                                              <p:pRg st="1" end="1"/>
                                            </p:txEl>
                                          </p:spTgt>
                                        </p:tgtEl>
                                        <p:attrNameLst>
                                          <p:attrName>style.visibility</p:attrName>
                                        </p:attrNameLst>
                                      </p:cBhvr>
                                      <p:to>
                                        <p:strVal val="visible"/>
                                      </p:to>
                                    </p:set>
                                    <p:animScale>
                                      <p:cBhvr>
                                        <p:cTn id="13" dur="5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500" decel="50000" fill="hold">
                                          <p:stCondLst>
                                            <p:cond delay="0"/>
                                          </p:stCondLst>
                                        </p:cTn>
                                        <p:tgtEl>
                                          <p:spTgt spid="3">
                                            <p:txEl>
                                              <p:pRg st="1" end="1"/>
                                            </p:txEl>
                                          </p:spTgt>
                                        </p:tgtEl>
                                        <p:attrNameLst>
                                          <p:attrName>ppt_x</p:attrName>
                                          <p:attrName>ppt_y</p:attrName>
                                        </p:attrNameLst>
                                      </p:cBhvr>
                                    </p:animMotion>
                                    <p:animEffect transition="in" filter="fade">
                                      <p:cBhvr>
                                        <p:cTn id="15" dur="500"/>
                                        <p:tgtEl>
                                          <p:spTgt spid="3">
                                            <p:txEl>
                                              <p:pRg st="1" end="1"/>
                                            </p:txEl>
                                          </p:spTgt>
                                        </p:tgtEl>
                                      </p:cBhvr>
                                    </p:animEffect>
                                  </p:childTnLst>
                                </p:cTn>
                              </p:par>
                            </p:childTnLst>
                          </p:cTn>
                        </p:par>
                        <p:par>
                          <p:cTn id="16" fill="hold">
                            <p:stCondLst>
                              <p:cond delay="3860"/>
                            </p:stCondLst>
                            <p:childTnLst>
                              <p:par>
                                <p:cTn id="17" presetID="52" presetClass="entr" presetSubtype="0" fill="hold" grpId="0" nodeType="afterEffect">
                                  <p:stCondLst>
                                    <p:cond delay="1250"/>
                                  </p:stCondLst>
                                  <p:iterate type="lt">
                                    <p:tmPct val="2000"/>
                                  </p:iterate>
                                  <p:childTnLst>
                                    <p:set>
                                      <p:cBhvr>
                                        <p:cTn id="18" dur="1" fill="hold">
                                          <p:stCondLst>
                                            <p:cond delay="0"/>
                                          </p:stCondLst>
                                        </p:cTn>
                                        <p:tgtEl>
                                          <p:spTgt spid="3">
                                            <p:txEl>
                                              <p:pRg st="2" end="2"/>
                                            </p:txEl>
                                          </p:spTgt>
                                        </p:tgtEl>
                                        <p:attrNameLst>
                                          <p:attrName>style.visibility</p:attrName>
                                        </p:attrNameLst>
                                      </p:cBhvr>
                                      <p:to>
                                        <p:strVal val="visible"/>
                                      </p:to>
                                    </p:set>
                                    <p:animScale>
                                      <p:cBhvr>
                                        <p:cTn id="19" dur="5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500" decel="50000" fill="hold">
                                          <p:stCondLst>
                                            <p:cond delay="0"/>
                                          </p:stCondLst>
                                        </p:cTn>
                                        <p:tgtEl>
                                          <p:spTgt spid="3">
                                            <p:txEl>
                                              <p:pRg st="2" end="2"/>
                                            </p:txEl>
                                          </p:spTgt>
                                        </p:tgtEl>
                                        <p:attrNameLst>
                                          <p:attrName>ppt_x</p:attrName>
                                          <p:attrName>ppt_y</p:attrName>
                                        </p:attrNameLst>
                                      </p:cBhvr>
                                    </p:animMotion>
                                    <p:animEffect transition="in" filter="fade">
                                      <p:cBhvr>
                                        <p:cTn id="21" dur="500"/>
                                        <p:tgtEl>
                                          <p:spTgt spid="3">
                                            <p:txEl>
                                              <p:pRg st="2" end="2"/>
                                            </p:txEl>
                                          </p:spTgt>
                                        </p:tgtEl>
                                      </p:cBhvr>
                                    </p:animEffect>
                                  </p:childTnLst>
                                </p:cTn>
                              </p:par>
                            </p:childTnLst>
                          </p:cTn>
                        </p:par>
                        <p:par>
                          <p:cTn id="22" fill="hold">
                            <p:stCondLst>
                              <p:cond delay="6200"/>
                            </p:stCondLst>
                            <p:childTnLst>
                              <p:par>
                                <p:cTn id="23" presetID="52" presetClass="entr" presetSubtype="0" fill="hold" grpId="0" nodeType="afterEffect">
                                  <p:stCondLst>
                                    <p:cond delay="1250"/>
                                  </p:stCondLst>
                                  <p:iterate type="lt">
                                    <p:tmPct val="2000"/>
                                  </p:iterate>
                                  <p:childTnLst>
                                    <p:set>
                                      <p:cBhvr>
                                        <p:cTn id="24" dur="1" fill="hold">
                                          <p:stCondLst>
                                            <p:cond delay="0"/>
                                          </p:stCondLst>
                                        </p:cTn>
                                        <p:tgtEl>
                                          <p:spTgt spid="3">
                                            <p:txEl>
                                              <p:pRg st="3" end="3"/>
                                            </p:txEl>
                                          </p:spTgt>
                                        </p:tgtEl>
                                        <p:attrNameLst>
                                          <p:attrName>style.visibility</p:attrName>
                                        </p:attrNameLst>
                                      </p:cBhvr>
                                      <p:to>
                                        <p:strVal val="visible"/>
                                      </p:to>
                                    </p:set>
                                    <p:animScale>
                                      <p:cBhvr>
                                        <p:cTn id="25" dur="5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500" decel="50000" fill="hold">
                                          <p:stCondLst>
                                            <p:cond delay="0"/>
                                          </p:stCondLst>
                                        </p:cTn>
                                        <p:tgtEl>
                                          <p:spTgt spid="3">
                                            <p:txEl>
                                              <p:pRg st="3" end="3"/>
                                            </p:txEl>
                                          </p:spTgt>
                                        </p:tgtEl>
                                        <p:attrNameLst>
                                          <p:attrName>ppt_x</p:attrName>
                                          <p:attrName>ppt_y</p:attrName>
                                        </p:attrNameLst>
                                      </p:cBhvr>
                                    </p:animMotion>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Temperature Monitoring</a:t>
            </a:r>
            <a:endParaRPr lang="en-US" dirty="0"/>
          </a:p>
        </p:txBody>
      </p:sp>
      <p:sp>
        <p:nvSpPr>
          <p:cNvPr id="3" name="Content Placeholder 2"/>
          <p:cNvSpPr>
            <a:spLocks noGrp="1"/>
          </p:cNvSpPr>
          <p:nvPr>
            <p:ph idx="1"/>
          </p:nvPr>
        </p:nvSpPr>
        <p:spPr/>
        <p:txBody>
          <a:bodyPr/>
          <a:lstStyle/>
          <a:p>
            <a:r>
              <a:rPr lang="en-US" dirty="0" smtClean="0"/>
              <a:t>The device can also measure a patient’s temperature</a:t>
            </a:r>
          </a:p>
          <a:p>
            <a:r>
              <a:rPr lang="en-US" dirty="0" smtClean="0"/>
              <a:t>If the patient begins to experience hyperthermia or hypothermia, they can be immediately notified</a:t>
            </a:r>
          </a:p>
          <a:p>
            <a:r>
              <a:rPr lang="en-US" dirty="0" smtClean="0"/>
              <a:t>Naturally, their doctor can also use this to measure their temperature normally as well, in case the temperature only fluctuates slightly</a:t>
            </a:r>
            <a:endParaRPr lang="en-US" dirty="0"/>
          </a:p>
        </p:txBody>
      </p:sp>
    </p:spTree>
    <p:extLst>
      <p:ext uri="{BB962C8B-B14F-4D97-AF65-F5344CB8AC3E}">
        <p14:creationId xmlns:p14="http://schemas.microsoft.com/office/powerpoint/2010/main" val="173347590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iterate type="lt">
                                    <p:tmPct val="1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500"/>
                                        <p:tgtEl>
                                          <p:spTgt spid="3">
                                            <p:txEl>
                                              <p:pRg st="0" end="0"/>
                                            </p:txEl>
                                          </p:spTgt>
                                        </p:tgtEl>
                                      </p:cBhvr>
                                    </p:animEffect>
                                  </p:childTnLst>
                                </p:cTn>
                              </p:par>
                            </p:childTnLst>
                          </p:cTn>
                        </p:par>
                        <p:par>
                          <p:cTn id="10" fill="hold">
                            <p:stCondLst>
                              <p:cond delay="715"/>
                            </p:stCondLst>
                            <p:childTnLst>
                              <p:par>
                                <p:cTn id="11" presetID="55" presetClass="entr" presetSubtype="0" fill="hold" grpId="0" nodeType="afterEffect">
                                  <p:stCondLst>
                                    <p:cond delay="1250"/>
                                  </p:stCondLst>
                                  <p:iterate type="lt">
                                    <p:tmPct val="1000"/>
                                  </p:iterate>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4" dur="5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5" dur="500"/>
                                        <p:tgtEl>
                                          <p:spTgt spid="3">
                                            <p:txEl>
                                              <p:pRg st="1" end="1"/>
                                            </p:txEl>
                                          </p:spTgt>
                                        </p:tgtEl>
                                      </p:cBhvr>
                                    </p:animEffect>
                                  </p:childTnLst>
                                </p:cTn>
                              </p:par>
                            </p:childTnLst>
                          </p:cTn>
                        </p:par>
                        <p:par>
                          <p:cTn id="16" fill="hold">
                            <p:stCondLst>
                              <p:cond delay="2880"/>
                            </p:stCondLst>
                            <p:childTnLst>
                              <p:par>
                                <p:cTn id="17" presetID="55" presetClass="entr" presetSubtype="0" fill="hold" grpId="0" nodeType="afterEffect">
                                  <p:stCondLst>
                                    <p:cond delay="1250"/>
                                  </p:stCondLst>
                                  <p:iterate type="lt">
                                    <p:tmPct val="1000"/>
                                  </p:iterate>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0" dur="5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 by Others</a:t>
            </a:r>
            <a:endParaRPr lang="en-US" dirty="0"/>
          </a:p>
        </p:txBody>
      </p:sp>
      <p:sp>
        <p:nvSpPr>
          <p:cNvPr id="3" name="Content Placeholder 2"/>
          <p:cNvSpPr>
            <a:spLocks noGrp="1"/>
          </p:cNvSpPr>
          <p:nvPr>
            <p:ph idx="1"/>
          </p:nvPr>
        </p:nvSpPr>
        <p:spPr/>
        <p:txBody>
          <a:bodyPr/>
          <a:lstStyle/>
          <a:p>
            <a:r>
              <a:rPr lang="en-US" dirty="0" err="1" smtClean="0"/>
              <a:t>Jovanov</a:t>
            </a:r>
            <a:r>
              <a:rPr lang="en-US" dirty="0" smtClean="0"/>
              <a:t> et al. mention potential problems with medical motion sensing</a:t>
            </a:r>
          </a:p>
          <a:p>
            <a:r>
              <a:rPr lang="en-US" dirty="0" smtClean="0"/>
              <a:t>Such a device, he says, would fall victim to two problems:</a:t>
            </a:r>
          </a:p>
          <a:p>
            <a:r>
              <a:rPr lang="en-US" dirty="0" smtClean="0"/>
              <a:t>Either it would require intrusive wiring,</a:t>
            </a:r>
          </a:p>
          <a:p>
            <a:r>
              <a:rPr lang="en-US" dirty="0" smtClean="0"/>
              <a:t>Or it would require wireless communication, which is vulnerable to interference.</a:t>
            </a:r>
            <a:endParaRPr lang="en-US" dirty="0"/>
          </a:p>
        </p:txBody>
      </p:sp>
    </p:spTree>
    <p:extLst>
      <p:ext uri="{BB962C8B-B14F-4D97-AF65-F5344CB8AC3E}">
        <p14:creationId xmlns:p14="http://schemas.microsoft.com/office/powerpoint/2010/main" val="685849386"/>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
                                  </p:iterate>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591"/>
                            </p:stCondLst>
                            <p:childTnLst>
                              <p:par>
                                <p:cTn id="8" presetID="1" presetClass="entr" presetSubtype="0" fill="hold" grpId="0" nodeType="afterEffect">
                                  <p:stCondLst>
                                    <p:cond delay="1250"/>
                                  </p:stCondLst>
                                  <p:iterate type="lt">
                                    <p:tmAbs val="10"/>
                                  </p:iterate>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2312"/>
                            </p:stCondLst>
                            <p:childTnLst>
                              <p:par>
                                <p:cTn id="11" presetID="1" presetClass="entr" presetSubtype="0" fill="hold" grpId="0" nodeType="afterEffect">
                                  <p:stCondLst>
                                    <p:cond delay="1250"/>
                                  </p:stCondLst>
                                  <p:iterate type="lt">
                                    <p:tmAbs val="10"/>
                                  </p:iterate>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3913"/>
                            </p:stCondLst>
                            <p:childTnLst>
                              <p:par>
                                <p:cTn id="14" presetID="1" presetClass="entr" presetSubtype="0" fill="hold" grpId="0" nodeType="afterEffect">
                                  <p:stCondLst>
                                    <p:cond delay="1250"/>
                                  </p:stCondLst>
                                  <p:iterate type="lt">
                                    <p:tmAbs val="10"/>
                                  </p:iterate>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327</TotalTime>
  <Words>1290</Words>
  <Application>Microsoft Office PowerPoint</Application>
  <PresentationFormat>On-screen Show (4:3)</PresentationFormat>
  <Paragraphs>105</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Technic</vt:lpstr>
      <vt:lpstr>Medical Monitor Proposal</vt:lpstr>
      <vt:lpstr>What does it do?</vt:lpstr>
      <vt:lpstr>What makes it tick?</vt:lpstr>
      <vt:lpstr>Basic Requirements/Setup</vt:lpstr>
      <vt:lpstr>Example Uses</vt:lpstr>
      <vt:lpstr>Fall Detection</vt:lpstr>
      <vt:lpstr>Exercise Monitoring</vt:lpstr>
      <vt:lpstr>Temperature Monitoring</vt:lpstr>
      <vt:lpstr>Related Work by Others</vt:lpstr>
      <vt:lpstr>Related Work by Others</vt:lpstr>
      <vt:lpstr>Related Work by Others</vt:lpstr>
      <vt:lpstr>Proposed Approach</vt:lpstr>
      <vt:lpstr>PowerPoint Presentation</vt:lpstr>
      <vt:lpstr>PowerPoint Presentation</vt:lpstr>
      <vt:lpstr>Bluetooth communication between sensors and microcontroller </vt:lpstr>
      <vt:lpstr>PowerPoint Presentation</vt:lpstr>
      <vt:lpstr>PowerPoint Presentation</vt:lpstr>
      <vt:lpstr> Forwarding data to cell-phone</vt:lpstr>
      <vt:lpstr>PowerPoint Presentation</vt:lpstr>
      <vt:lpstr>PowerPoint Presentation</vt:lpstr>
      <vt:lpstr>Connecting to servers in the cloud </vt:lpstr>
      <vt:lpstr>Next steps</vt:lpstr>
      <vt:lpstr>Evaluation</vt:lpstr>
      <vt:lpstr>Evaluation levels</vt:lpstr>
      <vt:lpstr>Data Transmission</vt:lpstr>
      <vt:lpstr>Fall Detection</vt:lpstr>
      <vt:lpstr>Efficiency</vt:lpstr>
      <vt:lpstr>Rough Timeline</vt:lpstr>
      <vt:lpstr>First two weeks</vt:lpstr>
      <vt:lpstr>Two-three weeks after/end of first month</vt:lpstr>
      <vt:lpstr>Second month</vt:lpstr>
      <vt:lpstr>Total Time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Szekely, Matthew W</dc:creator>
  <cp:lastModifiedBy>Szekely, Matthew W</cp:lastModifiedBy>
  <cp:revision>22</cp:revision>
  <dcterms:created xsi:type="dcterms:W3CDTF">2014-02-12T23:55:15Z</dcterms:created>
  <dcterms:modified xsi:type="dcterms:W3CDTF">2014-02-13T05:22:48Z</dcterms:modified>
</cp:coreProperties>
</file>