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24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240"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c00617efe7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c00617efe7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c00617efe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c00617efe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c00617efe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c00617efe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c00617efe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c00617efe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c00617efe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c00617efe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00617efe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c00617efe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c00617efe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c00617efe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12.png"/><Relationship Id="rId7" Type="http://schemas.openxmlformats.org/officeDocument/2006/relationships/image" Target="../media/image10.png"/><Relationship Id="rId8"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259700"/>
            <a:ext cx="8520600" cy="2052600"/>
          </a:xfrm>
          <a:prstGeom prst="rect">
            <a:avLst/>
          </a:prstGeom>
          <a:solidFill>
            <a:schemeClr val="lt2"/>
          </a:solidFill>
        </p:spPr>
        <p:txBody>
          <a:bodyPr anchorCtr="0" anchor="b" bIns="91425" lIns="91425" spcFirstLastPara="1" rIns="91425" wrap="square" tIns="91425">
            <a:normAutofit/>
          </a:bodyPr>
          <a:lstStyle/>
          <a:p>
            <a:pPr indent="0" lvl="0" marL="0" rtl="0" algn="ctr">
              <a:spcBef>
                <a:spcPts val="0"/>
              </a:spcBef>
              <a:spcAft>
                <a:spcPts val="0"/>
              </a:spcAft>
              <a:buNone/>
            </a:pPr>
            <a:r>
              <a:rPr lang="en"/>
              <a:t>Big Mountain Ticket Price Analysis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ctrTitle"/>
          </p:nvPr>
        </p:nvSpPr>
        <p:spPr>
          <a:xfrm>
            <a:off x="98425" y="263925"/>
            <a:ext cx="8520600" cy="1599300"/>
          </a:xfrm>
          <a:prstGeom prst="rect">
            <a:avLst/>
          </a:prstGeom>
          <a:solidFill>
            <a:schemeClr val="lt2"/>
          </a:solidFill>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 sz="2400" u="sng"/>
              <a:t>PROBLEM STATEMENT</a:t>
            </a:r>
            <a:r>
              <a:rPr lang="en" sz="2400"/>
              <a:t>:</a:t>
            </a:r>
            <a:endParaRPr sz="2400"/>
          </a:p>
          <a:p>
            <a:pPr indent="0" lvl="0" marL="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rPr lang="en" sz="2000"/>
              <a:t>What opportunities exist for Big Mountain to increase revenue by $1,540,000 increase in expenses this season through cost cutting or increasing ticket prices?</a:t>
            </a:r>
            <a:endParaRPr sz="2000"/>
          </a:p>
          <a:p>
            <a:pPr indent="0" lvl="0" marL="0" rtl="0" algn="l">
              <a:lnSpc>
                <a:spcPct val="115000"/>
              </a:lnSpc>
              <a:spcBef>
                <a:spcPts val="0"/>
              </a:spcBef>
              <a:spcAft>
                <a:spcPts val="0"/>
              </a:spcAft>
              <a:buNone/>
            </a:pPr>
            <a:r>
              <a:t/>
            </a:r>
            <a:endParaRPr sz="900"/>
          </a:p>
          <a:p>
            <a:pPr indent="0" lvl="0" marL="0" rtl="0" algn="l">
              <a:lnSpc>
                <a:spcPct val="115000"/>
              </a:lnSpc>
              <a:spcBef>
                <a:spcPts val="0"/>
              </a:spcBef>
              <a:spcAft>
                <a:spcPts val="0"/>
              </a:spcAft>
              <a:buNone/>
            </a:pPr>
            <a:r>
              <a:t/>
            </a:r>
            <a:endParaRPr sz="1200"/>
          </a:p>
        </p:txBody>
      </p:sp>
      <p:sp>
        <p:nvSpPr>
          <p:cNvPr id="60" name="Google Shape;60;p14"/>
          <p:cNvSpPr txBox="1"/>
          <p:nvPr/>
        </p:nvSpPr>
        <p:spPr>
          <a:xfrm>
            <a:off x="98425" y="2086000"/>
            <a:ext cx="8520600" cy="26481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en" sz="1600" u="sng">
                <a:solidFill>
                  <a:schemeClr val="dk1"/>
                </a:solidFill>
              </a:rPr>
              <a:t>CONTEXT:</a:t>
            </a:r>
            <a:endParaRPr b="1" sz="1300" u="sng">
              <a:solidFill>
                <a:schemeClr val="dk1"/>
              </a:solidFill>
            </a:endParaRPr>
          </a:p>
          <a:p>
            <a:pPr indent="0" lvl="0" marL="0" marR="0" rtl="0" algn="l">
              <a:lnSpc>
                <a:spcPct val="115000"/>
              </a:lnSpc>
              <a:spcBef>
                <a:spcPts val="0"/>
              </a:spcBef>
              <a:spcAft>
                <a:spcPts val="0"/>
              </a:spcAft>
              <a:buNone/>
            </a:pPr>
            <a:r>
              <a:t/>
            </a:r>
            <a:endParaRPr b="1" sz="1300" u="sng">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Big Mountain Resort has recently installed an additional chair lift that increases operating costs by $1,540,000 this season. Our pricing strategy has been to charge a premium above the average price of resorts in our market segment. There's a suspicion that Big Mountain is not capitalizing on its facilities as much as it could. Basing our pricing on just the market average does not provide the business with a good sense of how important some facilities are compared to others hampering investment strategy. We are looking for guidance on how to select a better value for our ticket price. We are also considering a number of changes that we hope will either cut costs without undermining the ticket price or will support an even higher ticket price.</a:t>
            </a:r>
            <a:endParaRPr>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ctrTitle"/>
          </p:nvPr>
        </p:nvSpPr>
        <p:spPr>
          <a:xfrm>
            <a:off x="261075" y="228125"/>
            <a:ext cx="8520600" cy="1189500"/>
          </a:xfrm>
          <a:prstGeom prst="rect">
            <a:avLst/>
          </a:prstGeom>
          <a:solidFill>
            <a:schemeClr val="lt2"/>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1750" u="sng"/>
              <a:t>RECOMMENDATION:</a:t>
            </a:r>
            <a:endParaRPr sz="1750" u="sng"/>
          </a:p>
          <a:p>
            <a:pPr indent="0" lvl="0" marL="0" rtl="0" algn="l">
              <a:spcBef>
                <a:spcPts val="0"/>
              </a:spcBef>
              <a:spcAft>
                <a:spcPts val="0"/>
              </a:spcAft>
              <a:buNone/>
            </a:pPr>
            <a:r>
              <a:t/>
            </a:r>
            <a:endParaRPr sz="900"/>
          </a:p>
          <a:p>
            <a:pPr indent="0" lvl="0" marL="0" rtl="0" algn="l">
              <a:lnSpc>
                <a:spcPct val="115000"/>
              </a:lnSpc>
              <a:spcBef>
                <a:spcPts val="0"/>
              </a:spcBef>
              <a:spcAft>
                <a:spcPts val="0"/>
              </a:spcAft>
              <a:buNone/>
            </a:pPr>
            <a:r>
              <a:rPr lang="en" sz="1300"/>
              <a:t>A minimum ticket price increase of $0.88 is required to cover the operating cost ($1.54 million) of the new chair lift while the pricing </a:t>
            </a:r>
            <a:r>
              <a:rPr lang="en" sz="1300"/>
              <a:t>model suggests that a ticket price of $95.87 could be supported. I recommend a ticket price increase between $1 and $15.</a:t>
            </a:r>
            <a:endParaRPr sz="1300"/>
          </a:p>
          <a:p>
            <a:pPr indent="0" lvl="0" marL="0" rtl="0" algn="l">
              <a:lnSpc>
                <a:spcPct val="115000"/>
              </a:lnSpc>
              <a:spcBef>
                <a:spcPts val="1000"/>
              </a:spcBef>
              <a:spcAft>
                <a:spcPts val="0"/>
              </a:spcAft>
              <a:buNone/>
            </a:pPr>
            <a:r>
              <a:t/>
            </a:r>
            <a:endParaRPr sz="1300">
              <a:highlight>
                <a:srgbClr val="FFFFFF"/>
              </a:highlight>
            </a:endParaRPr>
          </a:p>
          <a:p>
            <a:pPr indent="0" lvl="0" marL="0" rtl="0" algn="l">
              <a:lnSpc>
                <a:spcPct val="115000"/>
              </a:lnSpc>
              <a:spcBef>
                <a:spcPts val="1000"/>
              </a:spcBef>
              <a:spcAft>
                <a:spcPts val="0"/>
              </a:spcAft>
              <a:buNone/>
            </a:pPr>
            <a:r>
              <a:t/>
            </a:r>
            <a:endParaRPr b="1" sz="1300" u="sng">
              <a:highlight>
                <a:srgbClr val="FFFFFF"/>
              </a:highlight>
            </a:endParaRPr>
          </a:p>
          <a:p>
            <a:pPr indent="0" lvl="0" marL="0" rtl="0" algn="l">
              <a:lnSpc>
                <a:spcPct val="115000"/>
              </a:lnSpc>
              <a:spcBef>
                <a:spcPts val="1000"/>
              </a:spcBef>
              <a:spcAft>
                <a:spcPts val="1000"/>
              </a:spcAft>
              <a:buClr>
                <a:schemeClr val="dk1"/>
              </a:buClr>
              <a:buSzPct val="91666"/>
              <a:buFont typeface="Arial"/>
              <a:buNone/>
            </a:pPr>
            <a:r>
              <a:t/>
            </a:r>
            <a:endParaRPr sz="1200">
              <a:highlight>
                <a:srgbClr val="FFFFFF"/>
              </a:highlight>
            </a:endParaRPr>
          </a:p>
        </p:txBody>
      </p:sp>
      <p:sp>
        <p:nvSpPr>
          <p:cNvPr id="66" name="Google Shape;66;p15"/>
          <p:cNvSpPr txBox="1"/>
          <p:nvPr/>
        </p:nvSpPr>
        <p:spPr>
          <a:xfrm>
            <a:off x="261075" y="1670825"/>
            <a:ext cx="8520600" cy="20934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u="sng">
                <a:solidFill>
                  <a:schemeClr val="dk1"/>
                </a:solidFill>
              </a:rPr>
              <a:t>KEY FINDINGS:</a:t>
            </a:r>
            <a:endParaRPr b="1" sz="1600" u="sng">
              <a:solidFill>
                <a:schemeClr val="dk1"/>
              </a:solidFill>
            </a:endParaRPr>
          </a:p>
          <a:p>
            <a:pPr indent="0" lvl="0" marL="0" rtl="0" algn="l">
              <a:spcBef>
                <a:spcPts val="0"/>
              </a:spcBef>
              <a:spcAft>
                <a:spcPts val="0"/>
              </a:spcAft>
              <a:buNone/>
            </a:pPr>
            <a:r>
              <a:t/>
            </a:r>
            <a:endParaRPr b="1" sz="1200" u="sng">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The analysis revealed a potential underpricing of tickets at Big Mountain Resort.</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Fast Quads, # of runs, snow making coverage, and vertical drop are significant predictors of ticket price.</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The random forest model performed the best out of all methods applied in this analysis with a mean CV score of 0.70 and standard deviation of 0.064.</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Resorts in Montana share the same weekend and weekday ticket prices.</a:t>
            </a:r>
            <a:endParaRPr sz="1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6"/>
          <p:cNvPicPr preferRelativeResize="0"/>
          <p:nvPr/>
        </p:nvPicPr>
        <p:blipFill>
          <a:blip r:embed="rId3">
            <a:alphaModFix/>
          </a:blip>
          <a:stretch>
            <a:fillRect/>
          </a:stretch>
        </p:blipFill>
        <p:spPr>
          <a:xfrm>
            <a:off x="3934075" y="759475"/>
            <a:ext cx="4794252" cy="4275574"/>
          </a:xfrm>
          <a:prstGeom prst="rect">
            <a:avLst/>
          </a:prstGeom>
          <a:noFill/>
          <a:ln>
            <a:noFill/>
          </a:ln>
        </p:spPr>
      </p:pic>
      <p:sp>
        <p:nvSpPr>
          <p:cNvPr id="72" name="Google Shape;72;p16"/>
          <p:cNvSpPr txBox="1"/>
          <p:nvPr>
            <p:ph type="ctrTitle"/>
          </p:nvPr>
        </p:nvSpPr>
        <p:spPr>
          <a:xfrm>
            <a:off x="271825" y="153125"/>
            <a:ext cx="8520600" cy="495000"/>
          </a:xfrm>
          <a:prstGeom prst="rect">
            <a:avLst/>
          </a:prstGeom>
          <a:solidFill>
            <a:schemeClr val="lt2"/>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2044"/>
              <a:t>MODELING RESULTS &amp; ANALYSIS</a:t>
            </a:r>
            <a:endParaRPr b="1" sz="2044"/>
          </a:p>
          <a:p>
            <a:pPr indent="0" lvl="0" marL="0" rtl="0" algn="l">
              <a:spcBef>
                <a:spcPts val="0"/>
              </a:spcBef>
              <a:spcAft>
                <a:spcPts val="0"/>
              </a:spcAft>
              <a:buNone/>
            </a:pPr>
            <a:r>
              <a:t/>
            </a:r>
            <a:endParaRPr sz="900">
              <a:solidFill>
                <a:schemeClr val="dk2"/>
              </a:solidFill>
              <a:latin typeface="Calibri"/>
              <a:ea typeface="Calibri"/>
              <a:cs typeface="Calibri"/>
              <a:sym typeface="Calibri"/>
            </a:endParaRPr>
          </a:p>
          <a:p>
            <a:pPr indent="0" lvl="0" marL="0" rtl="0" algn="l">
              <a:spcBef>
                <a:spcPts val="0"/>
              </a:spcBef>
              <a:spcAft>
                <a:spcPts val="0"/>
              </a:spcAft>
              <a:buNone/>
            </a:pPr>
            <a:r>
              <a:t/>
            </a:r>
            <a:endParaRPr/>
          </a:p>
        </p:txBody>
      </p:sp>
      <p:pic>
        <p:nvPicPr>
          <p:cNvPr id="73" name="Google Shape;73;p16"/>
          <p:cNvPicPr preferRelativeResize="0"/>
          <p:nvPr/>
        </p:nvPicPr>
        <p:blipFill>
          <a:blip r:embed="rId4">
            <a:alphaModFix/>
          </a:blip>
          <a:stretch>
            <a:fillRect/>
          </a:stretch>
        </p:blipFill>
        <p:spPr>
          <a:xfrm>
            <a:off x="486576" y="1053525"/>
            <a:ext cx="2743202" cy="1828801"/>
          </a:xfrm>
          <a:prstGeom prst="rect">
            <a:avLst/>
          </a:prstGeom>
          <a:noFill/>
          <a:ln>
            <a:noFill/>
          </a:ln>
        </p:spPr>
      </p:pic>
      <p:pic>
        <p:nvPicPr>
          <p:cNvPr id="74" name="Google Shape;74;p16"/>
          <p:cNvPicPr preferRelativeResize="0"/>
          <p:nvPr/>
        </p:nvPicPr>
        <p:blipFill>
          <a:blip r:embed="rId5">
            <a:alphaModFix/>
          </a:blip>
          <a:stretch>
            <a:fillRect/>
          </a:stretch>
        </p:blipFill>
        <p:spPr>
          <a:xfrm>
            <a:off x="486575" y="3169950"/>
            <a:ext cx="2743199" cy="18287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ctrTitle"/>
          </p:nvPr>
        </p:nvSpPr>
        <p:spPr>
          <a:xfrm>
            <a:off x="311700" y="172150"/>
            <a:ext cx="8520600" cy="489900"/>
          </a:xfrm>
          <a:prstGeom prst="rect">
            <a:avLst/>
          </a:prstGeom>
          <a:solidFill>
            <a:schemeClr val="lt2"/>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2044"/>
              <a:t>MODELING RESULTS &amp; ANALYSIS</a:t>
            </a:r>
            <a:endParaRPr b="1" sz="2044"/>
          </a:p>
          <a:p>
            <a:pPr indent="0" lvl="0" marL="0" rtl="0" algn="ctr">
              <a:spcBef>
                <a:spcPts val="0"/>
              </a:spcBef>
              <a:spcAft>
                <a:spcPts val="0"/>
              </a:spcAft>
              <a:buNone/>
            </a:pPr>
            <a:r>
              <a:t/>
            </a:r>
            <a:endParaRPr sz="900">
              <a:solidFill>
                <a:schemeClr val="dk2"/>
              </a:solidFill>
              <a:latin typeface="Calibri"/>
              <a:ea typeface="Calibri"/>
              <a:cs typeface="Calibri"/>
              <a:sym typeface="Calibri"/>
            </a:endParaRPr>
          </a:p>
          <a:p>
            <a:pPr indent="0" lvl="0" marL="0" rtl="0" algn="ctr">
              <a:spcBef>
                <a:spcPts val="0"/>
              </a:spcBef>
              <a:spcAft>
                <a:spcPts val="0"/>
              </a:spcAft>
              <a:buNone/>
            </a:pPr>
            <a:r>
              <a:rPr lang="en"/>
              <a:t>	</a:t>
            </a:r>
            <a:endParaRPr/>
          </a:p>
        </p:txBody>
      </p:sp>
      <p:pic>
        <p:nvPicPr>
          <p:cNvPr id="80" name="Google Shape;80;p17"/>
          <p:cNvPicPr preferRelativeResize="0"/>
          <p:nvPr/>
        </p:nvPicPr>
        <p:blipFill>
          <a:blip r:embed="rId3">
            <a:alphaModFix/>
          </a:blip>
          <a:stretch>
            <a:fillRect/>
          </a:stretch>
        </p:blipFill>
        <p:spPr>
          <a:xfrm>
            <a:off x="182275" y="715475"/>
            <a:ext cx="3826749" cy="3094650"/>
          </a:xfrm>
          <a:prstGeom prst="rect">
            <a:avLst/>
          </a:prstGeom>
          <a:noFill/>
          <a:ln>
            <a:noFill/>
          </a:ln>
        </p:spPr>
      </p:pic>
      <p:pic>
        <p:nvPicPr>
          <p:cNvPr id="81" name="Google Shape;81;p17"/>
          <p:cNvPicPr preferRelativeResize="0"/>
          <p:nvPr/>
        </p:nvPicPr>
        <p:blipFill>
          <a:blip r:embed="rId4">
            <a:alphaModFix/>
          </a:blip>
          <a:stretch>
            <a:fillRect/>
          </a:stretch>
        </p:blipFill>
        <p:spPr>
          <a:xfrm>
            <a:off x="4653600" y="2945150"/>
            <a:ext cx="4114798" cy="2157985"/>
          </a:xfrm>
          <a:prstGeom prst="rect">
            <a:avLst/>
          </a:prstGeom>
          <a:noFill/>
          <a:ln>
            <a:noFill/>
          </a:ln>
        </p:spPr>
      </p:pic>
      <p:sp>
        <p:nvSpPr>
          <p:cNvPr id="82" name="Google Shape;82;p17"/>
          <p:cNvSpPr txBox="1"/>
          <p:nvPr/>
        </p:nvSpPr>
        <p:spPr>
          <a:xfrm>
            <a:off x="4860600" y="856075"/>
            <a:ext cx="3826800" cy="20319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u="sng">
                <a:solidFill>
                  <a:schemeClr val="dk1"/>
                </a:solidFill>
              </a:rPr>
              <a:t>Top Features Determined by Linear Regression:</a:t>
            </a:r>
            <a:endParaRPr b="1" sz="1200" u="sng">
              <a:solidFill>
                <a:schemeClr val="dk1"/>
              </a:solidFill>
            </a:endParaRPr>
          </a:p>
          <a:p>
            <a:pPr indent="0" lvl="0" marL="0" rtl="0" algn="ctr">
              <a:spcBef>
                <a:spcPts val="0"/>
              </a:spcBef>
              <a:spcAft>
                <a:spcPts val="0"/>
              </a:spcAft>
              <a:buNone/>
            </a:pPr>
            <a:r>
              <a:t/>
            </a:r>
            <a:endParaRPr sz="1200">
              <a:solidFill>
                <a:schemeClr val="dk1"/>
              </a:solidFill>
              <a:highlight>
                <a:srgbClr val="FFFFFF"/>
              </a:highlight>
            </a:endParaRPr>
          </a:p>
          <a:p>
            <a:pPr indent="0" lvl="0" marL="0" rtl="0" algn="ctr">
              <a:spcBef>
                <a:spcPts val="0"/>
              </a:spcBef>
              <a:spcAft>
                <a:spcPts val="0"/>
              </a:spcAft>
              <a:buNone/>
            </a:pPr>
            <a:r>
              <a:rPr lang="en" sz="1200">
                <a:solidFill>
                  <a:schemeClr val="dk1"/>
                </a:solidFill>
              </a:rPr>
              <a:t>Vertical drop              	10.767857</a:t>
            </a:r>
            <a:endParaRPr sz="1200">
              <a:solidFill>
                <a:schemeClr val="dk1"/>
              </a:solidFill>
            </a:endParaRPr>
          </a:p>
          <a:p>
            <a:pPr indent="0" lvl="0" marL="0" rtl="0" algn="ctr">
              <a:spcBef>
                <a:spcPts val="0"/>
              </a:spcBef>
              <a:spcAft>
                <a:spcPts val="0"/>
              </a:spcAft>
              <a:buNone/>
            </a:pPr>
            <a:r>
              <a:rPr lang="en" sz="1200">
                <a:solidFill>
                  <a:schemeClr val="dk1"/>
                </a:solidFill>
              </a:rPr>
              <a:t>Snow making area     	6.290074</a:t>
            </a:r>
            <a:endParaRPr sz="1200">
              <a:solidFill>
                <a:schemeClr val="dk1"/>
              </a:solidFill>
            </a:endParaRPr>
          </a:p>
          <a:p>
            <a:pPr indent="0" lvl="0" marL="0" rtl="0" algn="ctr">
              <a:spcBef>
                <a:spcPts val="0"/>
              </a:spcBef>
              <a:spcAft>
                <a:spcPts val="0"/>
              </a:spcAft>
              <a:buNone/>
            </a:pPr>
            <a:r>
              <a:rPr lang="en" sz="1200">
                <a:solidFill>
                  <a:schemeClr val="dk1"/>
                </a:solidFill>
              </a:rPr>
              <a:t>Total chairs                 	5.794156</a:t>
            </a:r>
            <a:endParaRPr sz="1200">
              <a:solidFill>
                <a:schemeClr val="dk1"/>
              </a:solidFill>
            </a:endParaRPr>
          </a:p>
          <a:p>
            <a:pPr indent="0" lvl="0" marL="0" rtl="0" algn="ctr">
              <a:spcBef>
                <a:spcPts val="0"/>
              </a:spcBef>
              <a:spcAft>
                <a:spcPts val="0"/>
              </a:spcAft>
              <a:buNone/>
            </a:pPr>
            <a:r>
              <a:rPr lang="en" sz="1200">
                <a:solidFill>
                  <a:schemeClr val="dk1"/>
                </a:solidFill>
              </a:rPr>
              <a:t>Fast quads                 	5.745626</a:t>
            </a:r>
            <a:endParaRPr sz="1200">
              <a:solidFill>
                <a:schemeClr val="dk1"/>
              </a:solidFill>
            </a:endParaRPr>
          </a:p>
          <a:p>
            <a:pPr indent="0" lvl="0" marL="0" rtl="0" algn="ctr">
              <a:spcBef>
                <a:spcPts val="0"/>
              </a:spcBef>
              <a:spcAft>
                <a:spcPts val="0"/>
              </a:spcAft>
              <a:buNone/>
            </a:pPr>
            <a:r>
              <a:rPr lang="en" sz="1200">
                <a:solidFill>
                  <a:schemeClr val="dk1"/>
                </a:solidFill>
              </a:rPr>
              <a:t>Runs                           	5.370555</a:t>
            </a:r>
            <a:endParaRPr sz="1200">
              <a:solidFill>
                <a:schemeClr val="dk1"/>
              </a:solidFill>
            </a:endParaRPr>
          </a:p>
          <a:p>
            <a:pPr indent="0" lvl="0" marL="0" rtl="0" algn="ctr">
              <a:spcBef>
                <a:spcPts val="0"/>
              </a:spcBef>
              <a:spcAft>
                <a:spcPts val="0"/>
              </a:spcAft>
              <a:buNone/>
            </a:pPr>
            <a:r>
              <a:rPr lang="en" sz="1200">
                <a:solidFill>
                  <a:schemeClr val="dk1"/>
                </a:solidFill>
              </a:rPr>
              <a:t>Longest run</a:t>
            </a:r>
            <a:r>
              <a:rPr lang="en" sz="1200">
                <a:solidFill>
                  <a:schemeClr val="dk1"/>
                </a:solidFill>
              </a:rPr>
              <a:t>                 	0.181814</a:t>
            </a:r>
            <a:endParaRPr sz="1200">
              <a:solidFill>
                <a:schemeClr val="dk1"/>
              </a:solidFill>
            </a:endParaRPr>
          </a:p>
          <a:p>
            <a:pPr indent="0" lvl="0" marL="0" rtl="0" algn="ctr">
              <a:spcBef>
                <a:spcPts val="0"/>
              </a:spcBef>
              <a:spcAft>
                <a:spcPts val="0"/>
              </a:spcAft>
              <a:buNone/>
            </a:pPr>
            <a:r>
              <a:rPr lang="en" sz="1200">
                <a:solidFill>
                  <a:schemeClr val="dk1"/>
                </a:solidFill>
              </a:rPr>
              <a:t>Trams                         	-4.142024</a:t>
            </a:r>
            <a:endParaRPr sz="1200">
              <a:solidFill>
                <a:schemeClr val="dk1"/>
              </a:solidFill>
            </a:endParaRPr>
          </a:p>
          <a:p>
            <a:pPr indent="0" lvl="0" marL="0" rtl="0" algn="ctr">
              <a:lnSpc>
                <a:spcPct val="115000"/>
              </a:lnSpc>
              <a:spcBef>
                <a:spcPts val="0"/>
              </a:spcBef>
              <a:spcAft>
                <a:spcPts val="0"/>
              </a:spcAft>
              <a:buNone/>
            </a:pPr>
            <a:r>
              <a:rPr lang="en" sz="1200">
                <a:solidFill>
                  <a:schemeClr val="dk1"/>
                </a:solidFill>
              </a:rPr>
              <a:t>Skiable terrain            	-5.249780</a:t>
            </a:r>
            <a:endParaRPr sz="1200">
              <a:solidFill>
                <a:schemeClr val="dk1"/>
              </a:solidFill>
            </a:endParaRPr>
          </a:p>
        </p:txBody>
      </p:sp>
      <p:sp>
        <p:nvSpPr>
          <p:cNvPr id="83" name="Google Shape;83;p17"/>
          <p:cNvSpPr txBox="1"/>
          <p:nvPr/>
        </p:nvSpPr>
        <p:spPr>
          <a:xfrm>
            <a:off x="92250" y="3810125"/>
            <a:ext cx="4323900" cy="1293000"/>
          </a:xfrm>
          <a:prstGeom prst="rect">
            <a:avLst/>
          </a:prstGeom>
          <a:solidFill>
            <a:schemeClr val="lt2"/>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rPr>
              <a:t>Above:</a:t>
            </a:r>
            <a:r>
              <a:rPr lang="en" sz="1200">
                <a:solidFill>
                  <a:schemeClr val="dk1"/>
                </a:solidFill>
              </a:rPr>
              <a:t> Top features determined by the random forest regression.</a:t>
            </a:r>
            <a:endParaRPr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rPr b="1" lang="en" sz="1200">
                <a:solidFill>
                  <a:schemeClr val="dk1"/>
                </a:solidFill>
              </a:rPr>
              <a:t>Right:</a:t>
            </a:r>
            <a:r>
              <a:rPr lang="en" sz="1200">
                <a:solidFill>
                  <a:schemeClr val="dk1"/>
                </a:solidFill>
              </a:rPr>
              <a:t> CV score showing enough data has been gathered for the analysis as the scores levels out after a sample size of 40-50.</a:t>
            </a:r>
            <a:endParaRPr sz="12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ctrTitle"/>
          </p:nvPr>
        </p:nvSpPr>
        <p:spPr>
          <a:xfrm>
            <a:off x="271825" y="153125"/>
            <a:ext cx="8520600" cy="577500"/>
          </a:xfrm>
          <a:prstGeom prst="rect">
            <a:avLst/>
          </a:prstGeom>
          <a:solidFill>
            <a:schemeClr val="lt2"/>
          </a:solidFill>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53804"/>
              <a:buFont typeface="Arial"/>
              <a:buNone/>
            </a:pPr>
            <a:r>
              <a:rPr b="1" lang="en" sz="2044"/>
              <a:t>MODELING RESULTS &amp; ANALYSIS</a:t>
            </a:r>
            <a:endParaRPr b="1" sz="2044"/>
          </a:p>
          <a:p>
            <a:pPr indent="0" lvl="0" marL="0" rtl="0" algn="l">
              <a:spcBef>
                <a:spcPts val="0"/>
              </a:spcBef>
              <a:spcAft>
                <a:spcPts val="0"/>
              </a:spcAft>
              <a:buClr>
                <a:schemeClr val="dk1"/>
              </a:buClr>
              <a:buSzPct val="122222"/>
              <a:buFont typeface="Arial"/>
              <a:buNone/>
            </a:pPr>
            <a:r>
              <a:t/>
            </a:r>
            <a:endParaRPr sz="900">
              <a:solidFill>
                <a:schemeClr val="dk2"/>
              </a:solidFill>
              <a:latin typeface="Calibri"/>
              <a:ea typeface="Calibri"/>
              <a:cs typeface="Calibri"/>
              <a:sym typeface="Calibri"/>
            </a:endParaRPr>
          </a:p>
          <a:p>
            <a:pPr indent="0" lvl="0" marL="0" rtl="0" algn="l">
              <a:spcBef>
                <a:spcPts val="0"/>
              </a:spcBef>
              <a:spcAft>
                <a:spcPts val="0"/>
              </a:spcAft>
              <a:buClr>
                <a:schemeClr val="dk1"/>
              </a:buClr>
              <a:buSzPts val="990"/>
              <a:buFont typeface="Arial"/>
              <a:buNone/>
            </a:pPr>
            <a:r>
              <a:t/>
            </a:r>
            <a:endParaRPr/>
          </a:p>
        </p:txBody>
      </p:sp>
      <p:pic>
        <p:nvPicPr>
          <p:cNvPr id="89" name="Google Shape;89;p18"/>
          <p:cNvPicPr preferRelativeResize="0"/>
          <p:nvPr/>
        </p:nvPicPr>
        <p:blipFill>
          <a:blip r:embed="rId3">
            <a:alphaModFix/>
          </a:blip>
          <a:stretch>
            <a:fillRect/>
          </a:stretch>
        </p:blipFill>
        <p:spPr>
          <a:xfrm>
            <a:off x="41025" y="1043225"/>
            <a:ext cx="2743201" cy="1828799"/>
          </a:xfrm>
          <a:prstGeom prst="rect">
            <a:avLst/>
          </a:prstGeom>
          <a:noFill/>
          <a:ln>
            <a:noFill/>
          </a:ln>
        </p:spPr>
      </p:pic>
      <p:pic>
        <p:nvPicPr>
          <p:cNvPr id="90" name="Google Shape;90;p18"/>
          <p:cNvPicPr preferRelativeResize="0"/>
          <p:nvPr/>
        </p:nvPicPr>
        <p:blipFill>
          <a:blip r:embed="rId4">
            <a:alphaModFix/>
          </a:blip>
          <a:stretch>
            <a:fillRect/>
          </a:stretch>
        </p:blipFill>
        <p:spPr>
          <a:xfrm>
            <a:off x="3190037" y="1043225"/>
            <a:ext cx="2743202" cy="1828799"/>
          </a:xfrm>
          <a:prstGeom prst="rect">
            <a:avLst/>
          </a:prstGeom>
          <a:noFill/>
          <a:ln>
            <a:noFill/>
          </a:ln>
        </p:spPr>
      </p:pic>
      <p:pic>
        <p:nvPicPr>
          <p:cNvPr id="91" name="Google Shape;91;p18"/>
          <p:cNvPicPr preferRelativeResize="0"/>
          <p:nvPr/>
        </p:nvPicPr>
        <p:blipFill>
          <a:blip r:embed="rId5">
            <a:alphaModFix/>
          </a:blip>
          <a:stretch>
            <a:fillRect/>
          </a:stretch>
        </p:blipFill>
        <p:spPr>
          <a:xfrm>
            <a:off x="6339049" y="1043225"/>
            <a:ext cx="2743202" cy="1828799"/>
          </a:xfrm>
          <a:prstGeom prst="rect">
            <a:avLst/>
          </a:prstGeom>
          <a:noFill/>
          <a:ln>
            <a:noFill/>
          </a:ln>
        </p:spPr>
      </p:pic>
      <p:pic>
        <p:nvPicPr>
          <p:cNvPr id="92" name="Google Shape;92;p18"/>
          <p:cNvPicPr preferRelativeResize="0"/>
          <p:nvPr/>
        </p:nvPicPr>
        <p:blipFill>
          <a:blip r:embed="rId6">
            <a:alphaModFix/>
          </a:blip>
          <a:stretch>
            <a:fillRect/>
          </a:stretch>
        </p:blipFill>
        <p:spPr>
          <a:xfrm>
            <a:off x="61750" y="3134000"/>
            <a:ext cx="2743199" cy="1828800"/>
          </a:xfrm>
          <a:prstGeom prst="rect">
            <a:avLst/>
          </a:prstGeom>
          <a:noFill/>
          <a:ln>
            <a:noFill/>
          </a:ln>
        </p:spPr>
      </p:pic>
      <p:pic>
        <p:nvPicPr>
          <p:cNvPr id="93" name="Google Shape;93;p18"/>
          <p:cNvPicPr preferRelativeResize="0"/>
          <p:nvPr/>
        </p:nvPicPr>
        <p:blipFill>
          <a:blip r:embed="rId7">
            <a:alphaModFix/>
          </a:blip>
          <a:stretch>
            <a:fillRect/>
          </a:stretch>
        </p:blipFill>
        <p:spPr>
          <a:xfrm>
            <a:off x="3200402" y="3184625"/>
            <a:ext cx="2743199" cy="1828799"/>
          </a:xfrm>
          <a:prstGeom prst="rect">
            <a:avLst/>
          </a:prstGeom>
          <a:noFill/>
          <a:ln>
            <a:noFill/>
          </a:ln>
        </p:spPr>
      </p:pic>
      <p:pic>
        <p:nvPicPr>
          <p:cNvPr id="94" name="Google Shape;94;p18"/>
          <p:cNvPicPr preferRelativeResize="0"/>
          <p:nvPr/>
        </p:nvPicPr>
        <p:blipFill>
          <a:blip r:embed="rId8">
            <a:alphaModFix/>
          </a:blip>
          <a:stretch>
            <a:fillRect/>
          </a:stretch>
        </p:blipFill>
        <p:spPr>
          <a:xfrm>
            <a:off x="6339051" y="3184625"/>
            <a:ext cx="2743201" cy="1828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ctrTitle"/>
          </p:nvPr>
        </p:nvSpPr>
        <p:spPr>
          <a:xfrm>
            <a:off x="0" y="57150"/>
            <a:ext cx="4389000" cy="2514600"/>
          </a:xfrm>
          <a:prstGeom prst="rect">
            <a:avLst/>
          </a:prstGeom>
          <a:solidFill>
            <a:schemeClr val="lt2"/>
          </a:solidFill>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None/>
            </a:pPr>
            <a:r>
              <a:rPr b="1" lang="en" sz="1800" u="sng"/>
              <a:t>Scenario 1</a:t>
            </a:r>
            <a:endParaRPr sz="1050"/>
          </a:p>
          <a:p>
            <a:pPr indent="0" lvl="0" marL="0" marR="0" rtl="0" algn="l">
              <a:lnSpc>
                <a:spcPct val="100000"/>
              </a:lnSpc>
              <a:spcBef>
                <a:spcPts val="0"/>
              </a:spcBef>
              <a:spcAft>
                <a:spcPts val="0"/>
              </a:spcAft>
              <a:buNone/>
            </a:pPr>
            <a:r>
              <a:t/>
            </a:r>
            <a:endParaRPr sz="1050">
              <a:latin typeface="Calibri"/>
              <a:ea typeface="Calibri"/>
              <a:cs typeface="Calibri"/>
              <a:sym typeface="Calibri"/>
            </a:endParaRPr>
          </a:p>
          <a:p>
            <a:pPr indent="0" lvl="0" marL="0" marR="0" rtl="0" algn="l">
              <a:lnSpc>
                <a:spcPct val="100000"/>
              </a:lnSpc>
              <a:spcBef>
                <a:spcPts val="0"/>
              </a:spcBef>
              <a:spcAft>
                <a:spcPts val="0"/>
              </a:spcAft>
              <a:buNone/>
            </a:pPr>
            <a:r>
              <a:rPr lang="en" sz="1200"/>
              <a:t>Permanently closing down up to 10 of the least used runs.</a:t>
            </a:r>
            <a:endParaRPr sz="1200"/>
          </a:p>
        </p:txBody>
      </p:sp>
      <p:sp>
        <p:nvSpPr>
          <p:cNvPr id="100" name="Google Shape;100;p19"/>
          <p:cNvSpPr txBox="1"/>
          <p:nvPr>
            <p:ph type="ctrTitle"/>
          </p:nvPr>
        </p:nvSpPr>
        <p:spPr>
          <a:xfrm>
            <a:off x="4572012" y="57150"/>
            <a:ext cx="4389000" cy="2514600"/>
          </a:xfrm>
          <a:prstGeom prst="rect">
            <a:avLst/>
          </a:prstGeom>
          <a:solidFill>
            <a:schemeClr val="lt2"/>
          </a:solidFill>
        </p:spPr>
        <p:txBody>
          <a:bodyPr anchorCtr="0" anchor="t" bIns="91425" lIns="91425" spcFirstLastPara="1" rIns="91425" wrap="square" tIns="91425">
            <a:normAutofit/>
          </a:bodyPr>
          <a:lstStyle/>
          <a:p>
            <a:pPr indent="0" lvl="0" marL="0" rtl="0" algn="ctr">
              <a:spcBef>
                <a:spcPts val="0"/>
              </a:spcBef>
              <a:spcAft>
                <a:spcPts val="0"/>
              </a:spcAft>
              <a:buNone/>
            </a:pPr>
            <a:r>
              <a:rPr b="1" lang="en" sz="1800" u="sng"/>
              <a:t>Scenario 2</a:t>
            </a:r>
            <a:endParaRPr b="1" sz="1800" u="sng"/>
          </a:p>
          <a:p>
            <a:pPr indent="0" lvl="0" marL="0" rtl="0" algn="l">
              <a:spcBef>
                <a:spcPts val="0"/>
              </a:spcBef>
              <a:spcAft>
                <a:spcPts val="0"/>
              </a:spcAft>
              <a:buNone/>
            </a:pPr>
            <a:r>
              <a:t/>
            </a:r>
            <a:endParaRPr sz="1050">
              <a:highlight>
                <a:srgbClr val="FFFFFF"/>
              </a:highlight>
            </a:endParaRPr>
          </a:p>
          <a:p>
            <a:pPr indent="0" lvl="0" marL="0" marR="0" rtl="0" algn="l">
              <a:lnSpc>
                <a:spcPct val="100000"/>
              </a:lnSpc>
              <a:spcBef>
                <a:spcPts val="0"/>
              </a:spcBef>
              <a:spcAft>
                <a:spcPts val="0"/>
              </a:spcAft>
              <a:buNone/>
            </a:pPr>
            <a:r>
              <a:rPr lang="en" sz="1200"/>
              <a:t>Big Mountain is adding a run, increasing the vertical drop by 150 feet, and installing an additional chair lift.</a:t>
            </a:r>
            <a:endParaRPr sz="1200"/>
          </a:p>
          <a:p>
            <a:pPr indent="0" lvl="0" marL="0" rtl="0" algn="l">
              <a:spcBef>
                <a:spcPts val="0"/>
              </a:spcBef>
              <a:spcAft>
                <a:spcPts val="0"/>
              </a:spcAft>
              <a:buNone/>
            </a:pPr>
            <a:r>
              <a:t/>
            </a:r>
            <a:endParaRPr sz="1050">
              <a:highlight>
                <a:srgbClr val="FFFFFF"/>
              </a:highlight>
            </a:endParaRPr>
          </a:p>
          <a:p>
            <a:pPr indent="0" lvl="0" marL="0" rtl="0" algn="l">
              <a:spcBef>
                <a:spcPts val="0"/>
              </a:spcBef>
              <a:spcAft>
                <a:spcPts val="0"/>
              </a:spcAft>
              <a:buNone/>
            </a:pPr>
            <a:r>
              <a:t/>
            </a:r>
            <a:endParaRPr b="1" sz="1200" u="sng">
              <a:highlight>
                <a:srgbClr val="FFFFFF"/>
              </a:highlight>
              <a:latin typeface="Calibri"/>
              <a:ea typeface="Calibri"/>
              <a:cs typeface="Calibri"/>
              <a:sym typeface="Calibri"/>
            </a:endParaRPr>
          </a:p>
          <a:p>
            <a:pPr indent="0" lvl="0" marL="0" rtl="0" algn="l">
              <a:spcBef>
                <a:spcPts val="0"/>
              </a:spcBef>
              <a:spcAft>
                <a:spcPts val="0"/>
              </a:spcAft>
              <a:buNone/>
            </a:pPr>
            <a:r>
              <a:rPr b="1" lang="en" sz="1300" u="sng"/>
              <a:t>RESULT:</a:t>
            </a:r>
            <a:endParaRPr b="1" sz="1300" u="sng">
              <a:highlight>
                <a:srgbClr val="FFFFFF"/>
              </a:highlight>
            </a:endParaRPr>
          </a:p>
          <a:p>
            <a:pPr indent="0" lvl="0" marL="0" rtl="0" algn="l">
              <a:spcBef>
                <a:spcPts val="0"/>
              </a:spcBef>
              <a:spcAft>
                <a:spcPts val="0"/>
              </a:spcAft>
              <a:buNone/>
            </a:pPr>
            <a:r>
              <a:t/>
            </a:r>
            <a:endParaRPr sz="1000">
              <a:highlight>
                <a:srgbClr val="FFFFFF"/>
              </a:highlight>
            </a:endParaRPr>
          </a:p>
          <a:p>
            <a:pPr indent="0" lvl="0" marL="0" rtl="0" algn="l">
              <a:spcBef>
                <a:spcPts val="0"/>
              </a:spcBef>
              <a:spcAft>
                <a:spcPts val="0"/>
              </a:spcAft>
              <a:buNone/>
            </a:pPr>
            <a:r>
              <a:rPr lang="en" sz="1200"/>
              <a:t>This scenario increases support for ticket price by </a:t>
            </a:r>
            <a:r>
              <a:rPr b="1" lang="en" sz="1200"/>
              <a:t>$8.61</a:t>
            </a:r>
            <a:endParaRPr b="1" sz="1200"/>
          </a:p>
          <a:p>
            <a:pPr indent="0" lvl="0" marL="0" rtl="0" algn="l">
              <a:lnSpc>
                <a:spcPct val="115000"/>
              </a:lnSpc>
              <a:spcBef>
                <a:spcPts val="0"/>
              </a:spcBef>
              <a:spcAft>
                <a:spcPts val="0"/>
              </a:spcAft>
              <a:buNone/>
            </a:pPr>
            <a:r>
              <a:rPr lang="en" sz="1200"/>
              <a:t>Over the season, this could be expected to amount to </a:t>
            </a:r>
            <a:r>
              <a:rPr b="1" lang="en" sz="1200"/>
              <a:t>$15,065,471</a:t>
            </a:r>
            <a:r>
              <a:rPr lang="en" sz="1200"/>
              <a:t>.</a:t>
            </a:r>
            <a:endParaRPr sz="1200"/>
          </a:p>
          <a:p>
            <a:pPr indent="0" lvl="0" marL="0" rtl="0" algn="l">
              <a:spcBef>
                <a:spcPts val="0"/>
              </a:spcBef>
              <a:spcAft>
                <a:spcPts val="0"/>
              </a:spcAft>
              <a:buNone/>
            </a:pPr>
            <a:r>
              <a:t/>
            </a:r>
            <a:endParaRPr sz="1050" u="sng">
              <a:highlight>
                <a:srgbClr val="FFFFFF"/>
              </a:highlight>
            </a:endParaRPr>
          </a:p>
        </p:txBody>
      </p:sp>
      <p:sp>
        <p:nvSpPr>
          <p:cNvPr id="101" name="Google Shape;101;p19"/>
          <p:cNvSpPr txBox="1"/>
          <p:nvPr>
            <p:ph type="ctrTitle"/>
          </p:nvPr>
        </p:nvSpPr>
        <p:spPr>
          <a:xfrm>
            <a:off x="4571999" y="2628900"/>
            <a:ext cx="4389000" cy="2514600"/>
          </a:xfrm>
          <a:prstGeom prst="rect">
            <a:avLst/>
          </a:prstGeom>
          <a:solidFill>
            <a:schemeClr val="lt2"/>
          </a:solidFill>
        </p:spPr>
        <p:txBody>
          <a:bodyPr anchorCtr="0" anchor="t" bIns="91425" lIns="114300" spcFirstLastPara="1" rIns="91425" wrap="square" tIns="91425">
            <a:normAutofit fontScale="90000"/>
          </a:bodyPr>
          <a:lstStyle/>
          <a:p>
            <a:pPr indent="0" lvl="0" marL="0" rtl="0" algn="ctr">
              <a:spcBef>
                <a:spcPts val="0"/>
              </a:spcBef>
              <a:spcAft>
                <a:spcPts val="0"/>
              </a:spcAft>
              <a:buNone/>
            </a:pPr>
            <a:r>
              <a:rPr b="1" lang="en" sz="1800" u="sng"/>
              <a:t>Scenario 4</a:t>
            </a:r>
            <a:endParaRPr sz="1800" u="sng"/>
          </a:p>
          <a:p>
            <a:pPr indent="0" lvl="0" marL="0" rtl="0" algn="l">
              <a:lnSpc>
                <a:spcPct val="115000"/>
              </a:lnSpc>
              <a:spcBef>
                <a:spcPts val="1100"/>
              </a:spcBef>
              <a:spcAft>
                <a:spcPts val="0"/>
              </a:spcAft>
              <a:buNone/>
            </a:pPr>
            <a:r>
              <a:rPr lang="en" sz="1300"/>
              <a:t>Increase the longest run by 0.2 mile to boast 3.5 miles length, requiring an additional snow making coverage of 4 acres.</a:t>
            </a:r>
            <a:endParaRPr sz="1300">
              <a:highlight>
                <a:srgbClr val="FFFFFF"/>
              </a:highlight>
            </a:endParaRPr>
          </a:p>
          <a:p>
            <a:pPr indent="0" lvl="0" marL="0" rtl="0" algn="l">
              <a:spcBef>
                <a:spcPts val="1100"/>
              </a:spcBef>
              <a:spcAft>
                <a:spcPts val="0"/>
              </a:spcAft>
              <a:buNone/>
            </a:pPr>
            <a:r>
              <a:t/>
            </a:r>
            <a:endParaRPr b="1" sz="1200" u="sng">
              <a:latin typeface="Calibri"/>
              <a:ea typeface="Calibri"/>
              <a:cs typeface="Calibri"/>
              <a:sym typeface="Calibri"/>
            </a:endParaRPr>
          </a:p>
          <a:p>
            <a:pPr indent="0" lvl="0" marL="0" rtl="0" algn="l">
              <a:spcBef>
                <a:spcPts val="0"/>
              </a:spcBef>
              <a:spcAft>
                <a:spcPts val="0"/>
              </a:spcAft>
              <a:buNone/>
            </a:pPr>
            <a:r>
              <a:rPr b="1" lang="en" sz="1400" u="sng"/>
              <a:t>RESULT</a:t>
            </a:r>
            <a:r>
              <a:rPr b="1" lang="en" sz="1400"/>
              <a:t>:</a:t>
            </a:r>
            <a:endParaRPr sz="1400" u="sng"/>
          </a:p>
          <a:p>
            <a:pPr indent="0" lvl="0" marL="0" rtl="0" algn="l">
              <a:spcBef>
                <a:spcPts val="0"/>
              </a:spcBef>
              <a:spcAft>
                <a:spcPts val="0"/>
              </a:spcAft>
              <a:buNone/>
            </a:pPr>
            <a:r>
              <a:t/>
            </a:r>
            <a:endParaRPr sz="1200" u="sng">
              <a:latin typeface="Calibri"/>
              <a:ea typeface="Calibri"/>
              <a:cs typeface="Calibri"/>
              <a:sym typeface="Calibri"/>
            </a:endParaRPr>
          </a:p>
          <a:p>
            <a:pPr indent="0" lvl="0" marL="0" rtl="0" algn="l">
              <a:spcBef>
                <a:spcPts val="0"/>
              </a:spcBef>
              <a:spcAft>
                <a:spcPts val="0"/>
              </a:spcAft>
              <a:buNone/>
            </a:pPr>
            <a:r>
              <a:rPr lang="en" sz="1300"/>
              <a:t>No difference whatsoever. Although the longest run feature was used in the linear model, the random forest model (the one we chose because of its better performance) only has longest run way down in the feature importance list.</a:t>
            </a:r>
            <a:endParaRPr sz="1300"/>
          </a:p>
        </p:txBody>
      </p:sp>
      <p:sp>
        <p:nvSpPr>
          <p:cNvPr id="102" name="Google Shape;102;p19"/>
          <p:cNvSpPr txBox="1"/>
          <p:nvPr>
            <p:ph type="ctrTitle"/>
          </p:nvPr>
        </p:nvSpPr>
        <p:spPr>
          <a:xfrm>
            <a:off x="4" y="2628900"/>
            <a:ext cx="4389000" cy="2514600"/>
          </a:xfrm>
          <a:prstGeom prst="rect">
            <a:avLst/>
          </a:prstGeom>
          <a:solidFill>
            <a:schemeClr val="lt2"/>
          </a:solidFill>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2022" u="sng"/>
              <a:t>Scenario 3</a:t>
            </a:r>
            <a:endParaRPr b="1" sz="2022" u="sng"/>
          </a:p>
          <a:p>
            <a:pPr indent="0" lvl="0" marL="0" rtl="0" algn="l">
              <a:spcBef>
                <a:spcPts val="0"/>
              </a:spcBef>
              <a:spcAft>
                <a:spcPts val="0"/>
              </a:spcAft>
              <a:buNone/>
            </a:pPr>
            <a:r>
              <a:t/>
            </a:r>
            <a:endParaRPr sz="1050">
              <a:highlight>
                <a:srgbClr val="FFFFFF"/>
              </a:highlight>
            </a:endParaRPr>
          </a:p>
          <a:p>
            <a:pPr indent="0" lvl="0" marL="0" rtl="0" algn="l">
              <a:spcBef>
                <a:spcPts val="0"/>
              </a:spcBef>
              <a:spcAft>
                <a:spcPts val="0"/>
              </a:spcAft>
              <a:buNone/>
            </a:pPr>
            <a:r>
              <a:rPr lang="en" sz="1300"/>
              <a:t>Big Mountain is adding a run, increasing the vertical drop by 150 feet, installing an additional chair lift, and adding 2 acres of snow making.</a:t>
            </a:r>
            <a:endParaRPr sz="1300">
              <a:highlight>
                <a:srgbClr val="FFFFFF"/>
              </a:highlight>
            </a:endParaRPr>
          </a:p>
          <a:p>
            <a:pPr indent="0" lvl="0" marL="0" rtl="0" algn="l">
              <a:spcBef>
                <a:spcPts val="0"/>
              </a:spcBef>
              <a:spcAft>
                <a:spcPts val="0"/>
              </a:spcAft>
              <a:buNone/>
            </a:pPr>
            <a:r>
              <a:t/>
            </a:r>
            <a:endParaRPr sz="1050">
              <a:highlight>
                <a:srgbClr val="FFFFFF"/>
              </a:highlight>
            </a:endParaRPr>
          </a:p>
          <a:p>
            <a:pPr indent="0" lvl="0" marL="0" rtl="0" algn="l">
              <a:spcBef>
                <a:spcPts val="0"/>
              </a:spcBef>
              <a:spcAft>
                <a:spcPts val="0"/>
              </a:spcAft>
              <a:buNone/>
            </a:pPr>
            <a:r>
              <a:t/>
            </a:r>
            <a:endParaRPr b="1" sz="1200" u="sng">
              <a:highlight>
                <a:srgbClr val="FFFFFF"/>
              </a:highlight>
              <a:latin typeface="Calibri"/>
              <a:ea typeface="Calibri"/>
              <a:cs typeface="Calibri"/>
              <a:sym typeface="Calibri"/>
            </a:endParaRPr>
          </a:p>
          <a:p>
            <a:pPr indent="0" lvl="0" marL="0" rtl="0" algn="l">
              <a:spcBef>
                <a:spcPts val="0"/>
              </a:spcBef>
              <a:spcAft>
                <a:spcPts val="0"/>
              </a:spcAft>
              <a:buNone/>
            </a:pPr>
            <a:r>
              <a:rPr b="1" lang="en" sz="1400" u="sng"/>
              <a:t>RESULT:</a:t>
            </a:r>
            <a:endParaRPr sz="1400" u="sng">
              <a:highlight>
                <a:srgbClr val="FFFFFF"/>
              </a:highlight>
              <a:latin typeface="Calibri"/>
              <a:ea typeface="Calibri"/>
              <a:cs typeface="Calibri"/>
              <a:sym typeface="Calibri"/>
            </a:endParaRPr>
          </a:p>
          <a:p>
            <a:pPr indent="0" lvl="0" marL="0" rtl="0" algn="l">
              <a:lnSpc>
                <a:spcPct val="115000"/>
              </a:lnSpc>
              <a:spcBef>
                <a:spcPts val="0"/>
              </a:spcBef>
              <a:spcAft>
                <a:spcPts val="0"/>
              </a:spcAft>
              <a:buNone/>
            </a:pPr>
            <a:r>
              <a:t/>
            </a:r>
            <a:endParaRPr sz="1000">
              <a:highlight>
                <a:srgbClr val="FFFFFF"/>
              </a:highlight>
            </a:endParaRPr>
          </a:p>
          <a:p>
            <a:pPr indent="0" lvl="0" marL="0" rtl="0" algn="l">
              <a:lnSpc>
                <a:spcPct val="115000"/>
              </a:lnSpc>
              <a:spcBef>
                <a:spcPts val="0"/>
              </a:spcBef>
              <a:spcAft>
                <a:spcPts val="0"/>
              </a:spcAft>
              <a:buNone/>
            </a:pPr>
            <a:r>
              <a:rPr lang="en" sz="1300"/>
              <a:t>This scenario increases support for ticket price by </a:t>
            </a:r>
            <a:r>
              <a:rPr b="1" lang="en" sz="1300"/>
              <a:t>$9.90</a:t>
            </a:r>
            <a:endParaRPr b="1" sz="1300"/>
          </a:p>
          <a:p>
            <a:pPr indent="0" lvl="0" marL="0" rtl="0" algn="l">
              <a:lnSpc>
                <a:spcPct val="115000"/>
              </a:lnSpc>
              <a:spcBef>
                <a:spcPts val="0"/>
              </a:spcBef>
              <a:spcAft>
                <a:spcPts val="0"/>
              </a:spcAft>
              <a:buNone/>
            </a:pPr>
            <a:r>
              <a:rPr lang="en" sz="1300"/>
              <a:t>Over the season, this could be expected to amount to </a:t>
            </a:r>
            <a:r>
              <a:rPr b="1" lang="en" sz="1300"/>
              <a:t>$17,322,717</a:t>
            </a:r>
            <a:r>
              <a:rPr lang="en" sz="1300"/>
              <a:t>.</a:t>
            </a:r>
            <a:endParaRPr sz="1300">
              <a:highlight>
                <a:srgbClr val="FFFFFF"/>
              </a:highlight>
            </a:endParaRPr>
          </a:p>
          <a:p>
            <a:pPr indent="0" lvl="0" marL="0" rtl="0" algn="l">
              <a:lnSpc>
                <a:spcPct val="115000"/>
              </a:lnSpc>
              <a:spcBef>
                <a:spcPts val="0"/>
              </a:spcBef>
              <a:spcAft>
                <a:spcPts val="0"/>
              </a:spcAft>
              <a:buNone/>
            </a:pPr>
            <a:r>
              <a:t/>
            </a:r>
            <a:endParaRPr sz="1000">
              <a:highlight>
                <a:srgbClr val="FFFFFF"/>
              </a:highlight>
            </a:endParaRPr>
          </a:p>
        </p:txBody>
      </p:sp>
      <p:pic>
        <p:nvPicPr>
          <p:cNvPr id="103" name="Google Shape;103;p19"/>
          <p:cNvPicPr preferRelativeResize="0"/>
          <p:nvPr/>
        </p:nvPicPr>
        <p:blipFill>
          <a:blip r:embed="rId3">
            <a:alphaModFix/>
          </a:blip>
          <a:stretch>
            <a:fillRect/>
          </a:stretch>
        </p:blipFill>
        <p:spPr>
          <a:xfrm>
            <a:off x="556925" y="826876"/>
            <a:ext cx="3107088" cy="1653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ctrTitle"/>
          </p:nvPr>
        </p:nvSpPr>
        <p:spPr>
          <a:xfrm>
            <a:off x="311700" y="167375"/>
            <a:ext cx="8520600" cy="531300"/>
          </a:xfrm>
          <a:prstGeom prst="rect">
            <a:avLst/>
          </a:prstGeom>
          <a:solidFill>
            <a:schemeClr val="lt2"/>
          </a:solidFill>
        </p:spPr>
        <p:txBody>
          <a:bodyPr anchorCtr="0" anchor="t" bIns="91425" lIns="91425" spcFirstLastPara="1" rIns="91425" wrap="square" tIns="91425">
            <a:normAutofit/>
          </a:bodyPr>
          <a:lstStyle/>
          <a:p>
            <a:pPr indent="0" lvl="0" marL="0" rtl="0" algn="ctr">
              <a:spcBef>
                <a:spcPts val="0"/>
              </a:spcBef>
              <a:spcAft>
                <a:spcPts val="0"/>
              </a:spcAft>
              <a:buNone/>
            </a:pPr>
            <a:r>
              <a:rPr b="1" lang="en" sz="1800"/>
              <a:t>Summary &amp; Conclusion</a:t>
            </a:r>
            <a:endParaRPr b="1" sz="1800"/>
          </a:p>
        </p:txBody>
      </p:sp>
      <p:sp>
        <p:nvSpPr>
          <p:cNvPr id="109" name="Google Shape;109;p20"/>
          <p:cNvSpPr txBox="1"/>
          <p:nvPr/>
        </p:nvSpPr>
        <p:spPr>
          <a:xfrm>
            <a:off x="311750" y="982250"/>
            <a:ext cx="8520600" cy="2031900"/>
          </a:xfrm>
          <a:prstGeom prst="rect">
            <a:avLst/>
          </a:prstGeom>
          <a:solidFill>
            <a:schemeClr val="lt2"/>
          </a:solid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Char char="●"/>
            </a:pPr>
            <a:r>
              <a:rPr lang="en" sz="1200">
                <a:solidFill>
                  <a:schemeClr val="dk1"/>
                </a:solidFill>
              </a:rPr>
              <a:t>We ne</a:t>
            </a:r>
            <a:r>
              <a:rPr lang="en" sz="1200">
                <a:solidFill>
                  <a:schemeClr val="dk1"/>
                </a:solidFill>
              </a:rPr>
              <a:t>ed to increase ticket price by at least $0.88 to recoup $1.54 million assuming 350,000 skiers this season on average purchasing 5 day passes.</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Big Mountain ranks fairly high on many of the league charts of facilities offered. This along with the modeling results suggest a price increase is warranted.</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The random forest model is currently the best method for predicting ticket price.</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The addition of operating costs and visitor satisfaction scores in future models could help refine the model to be more effective with predictions.</a:t>
            </a:r>
            <a:endParaRPr sz="12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