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3.xml" ContentType="application/vnd.openxmlformats-officedocument.drawingml.chart+xml"/>
  <Override PartName="/ppt/theme/themeOverride1.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2" Type="http://schemas.openxmlformats.org/officeDocument/2006/relationships/oleObject" Target="file:///D:\Delaware\Courses\Geol%20428-628\Images\Water%20Charts1.xls"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6.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3"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(scatter)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2700" cap="rnd">
              <a:solidFill>
                <a:schemeClr val="tx1"/>
              </a:solidFill>
              <a:round/>
            </a:ln>
            <a:effectLst/>
          </c:spPr>
          <c:marker>
            <c:symbol val="square"/>
            <c:size val="5"/>
            <c:spPr>
              <a:solidFill>
                <a:srgbClr val="00B0F0"/>
              </a:solidFill>
              <a:ln w="9525">
                <a:noFill/>
              </a:ln>
              <a:effectLst/>
            </c:spPr>
          </c:marker>
          <c:xVal>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xVal>
          <c:y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yVal>
          <c:smooth val="0"/>
          <c:extLst>
            <c:ext xmlns:c16="http://schemas.microsoft.com/office/drawing/2014/chart" uri="{C3380CC4-5D6E-409C-BE32-E72D297353CC}">
              <c16:uniqueId val="{00000000-0A91-490E-840F-AA8F5F2BD8C5}"/>
            </c:ext>
          </c:extLst>
        </c:ser>
        <c:dLbls>
          <c:showLegendKey val="0"/>
          <c:showVal val="0"/>
          <c:showCatName val="0"/>
          <c:showSerName val="0"/>
          <c:showPercent val="0"/>
          <c:showBubbleSize val="0"/>
        </c:dLbls>
        <c:axId val="427438768"/>
        <c:axId val="427434504"/>
      </c:scatterChart>
      <c:val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crossBetween val="midCat"/>
      </c:val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2700" cap="rnd">
              <a:solidFill>
                <a:schemeClr val="tx1"/>
              </a:solidFill>
              <a:round/>
            </a:ln>
            <a:effectLst/>
          </c:spPr>
          <c:marker>
            <c:symbol val="square"/>
            <c:size val="5"/>
            <c:spPr>
              <a:solidFill>
                <a:srgbClr val="00B0F0"/>
              </a:solidFill>
              <a:ln w="9525">
                <a:no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val>
          <c:smooth val="0"/>
          <c:extLst>
            <c:ext xmlns:c16="http://schemas.microsoft.com/office/drawing/2014/chart" uri="{C3380CC4-5D6E-409C-BE32-E72D297353CC}">
              <c16:uniqueId val="{00000000-0934-4E7C-BD24-3C304C145204}"/>
            </c:ext>
          </c:extLst>
        </c:ser>
        <c:dLbls>
          <c:showLegendKey val="0"/>
          <c:showVal val="0"/>
          <c:showCatName val="0"/>
          <c:showSerName val="0"/>
          <c:showPercent val="0"/>
          <c:showBubbleSize val="0"/>
        </c:dLbls>
        <c:marker val="1"/>
        <c:smooth val="0"/>
        <c:axId val="427438768"/>
        <c:axId val="427434504"/>
      </c:lineChart>
      <c:cat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auto val="1"/>
        <c:lblAlgn val="ctr"/>
        <c:lblOffset val="100"/>
        <c:noMultiLvlLbl val="0"/>
      </c:cat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 and Temp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precip (cm)</c:v>
                </c:pt>
              </c:strCache>
            </c:strRef>
          </c:tx>
          <c:spPr>
            <a:ln w="12700" cap="rnd">
              <a:solidFill>
                <a:schemeClr val="accent1"/>
              </a:solidFill>
              <a:round/>
            </a:ln>
            <a:effectLst/>
          </c:spPr>
          <c:marker>
            <c:symbol val="square"/>
            <c:size val="5"/>
            <c:spPr>
              <a:solidFill>
                <a:srgbClr val="00B0F0"/>
              </a:solidFill>
              <a:ln w="9525">
                <a:solidFill>
                  <a:schemeClr val="accent1"/>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val>
          <c:smooth val="0"/>
          <c:extLst>
            <c:ext xmlns:c16="http://schemas.microsoft.com/office/drawing/2014/chart" uri="{C3380CC4-5D6E-409C-BE32-E72D297353CC}">
              <c16:uniqueId val="{00000000-23B4-423C-B41B-686630E5AEE9}"/>
            </c:ext>
          </c:extLst>
        </c:ser>
        <c:dLbls>
          <c:showLegendKey val="0"/>
          <c:showVal val="0"/>
          <c:showCatName val="0"/>
          <c:showSerName val="0"/>
          <c:showPercent val="0"/>
          <c:showBubbleSize val="0"/>
        </c:dLbls>
        <c:marker val="1"/>
        <c:smooth val="0"/>
        <c:axId val="431129736"/>
        <c:axId val="431134984"/>
      </c:lineChart>
      <c:lineChart>
        <c:grouping val="standard"/>
        <c:varyColors val="0"/>
        <c:ser>
          <c:idx val="1"/>
          <c:order val="1"/>
          <c:tx>
            <c:strRef>
              <c:f>Sheet1!$C$1</c:f>
              <c:strCache>
                <c:ptCount val="1"/>
                <c:pt idx="0">
                  <c:v>mean temp (f)</c:v>
                </c:pt>
              </c:strCache>
            </c:strRef>
          </c:tx>
          <c:spPr>
            <a:ln w="12700" cap="rnd">
              <a:solidFill>
                <a:schemeClr val="accent2"/>
              </a:solidFill>
              <a:round/>
            </a:ln>
            <a:effectLst/>
          </c:spPr>
          <c:marker>
            <c:symbol val="triangle"/>
            <c:size val="5"/>
            <c:spPr>
              <a:solidFill>
                <a:schemeClr val="accent2"/>
              </a:solidFill>
              <a:ln w="9525">
                <a:solidFill>
                  <a:schemeClr val="accent2"/>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22</c:v>
                </c:pt>
                <c:pt idx="1">
                  <c:v>25</c:v>
                </c:pt>
                <c:pt idx="2">
                  <c:v>34</c:v>
                </c:pt>
                <c:pt idx="3">
                  <c:v>50</c:v>
                </c:pt>
                <c:pt idx="4">
                  <c:v>52</c:v>
                </c:pt>
                <c:pt idx="5">
                  <c:v>63</c:v>
                </c:pt>
                <c:pt idx="6">
                  <c:v>72</c:v>
                </c:pt>
                <c:pt idx="7">
                  <c:v>76</c:v>
                </c:pt>
                <c:pt idx="9">
                  <c:v>57</c:v>
                </c:pt>
                <c:pt idx="10">
                  <c:v>50</c:v>
                </c:pt>
                <c:pt idx="11">
                  <c:v>38</c:v>
                </c:pt>
              </c:numCache>
            </c:numRef>
          </c:val>
          <c:smooth val="0"/>
          <c:extLst>
            <c:ext xmlns:c16="http://schemas.microsoft.com/office/drawing/2014/chart" uri="{C3380CC4-5D6E-409C-BE32-E72D297353CC}">
              <c16:uniqueId val="{00000001-23B4-423C-B41B-686630E5AEE9}"/>
            </c:ext>
          </c:extLst>
        </c:ser>
        <c:dLbls>
          <c:showLegendKey val="0"/>
          <c:showVal val="0"/>
          <c:showCatName val="0"/>
          <c:showSerName val="0"/>
          <c:showPercent val="0"/>
          <c:showBubbleSize val="0"/>
        </c:dLbls>
        <c:marker val="1"/>
        <c:smooth val="0"/>
        <c:axId val="562180000"/>
        <c:axId val="562183608"/>
      </c:lineChart>
      <c:catAx>
        <c:axId val="431129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134984"/>
        <c:crosses val="autoZero"/>
        <c:auto val="1"/>
        <c:lblAlgn val="ctr"/>
        <c:lblOffset val="100"/>
        <c:noMultiLvlLbl val="0"/>
      </c:catAx>
      <c:valAx>
        <c:axId val="431134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129736"/>
        <c:crosses val="autoZero"/>
        <c:crossBetween val="between"/>
      </c:valAx>
      <c:valAx>
        <c:axId val="56218360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Temp (f)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180000"/>
        <c:crosses val="max"/>
        <c:crossBetween val="between"/>
      </c:valAx>
      <c:catAx>
        <c:axId val="562180000"/>
        <c:scaling>
          <c:orientation val="minMax"/>
        </c:scaling>
        <c:delete val="1"/>
        <c:axPos val="b"/>
        <c:numFmt formatCode="General" sourceLinked="1"/>
        <c:majorTickMark val="out"/>
        <c:minorTickMark val="none"/>
        <c:tickLblPos val="nextTo"/>
        <c:crossAx val="562183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 vs Temp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Sheet1!$C$1</c:f>
              <c:strCache>
                <c:ptCount val="1"/>
                <c:pt idx="0">
                  <c:v>mean temp (f)</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forward val="1"/>
            <c:backward val="10"/>
            <c:dispRSqr val="1"/>
            <c:dispEq val="1"/>
            <c:trendlineLbl>
              <c:layout>
                <c:manualLayout>
                  <c:x val="-0.26083395833285838"/>
                  <c:y val="-6.7335390946502052E-2"/>
                </c:manualLayout>
              </c:layout>
              <c:numFmt formatCode="General" sourceLinked="0"/>
              <c:spPr>
                <a:solidFill>
                  <a:schemeClr val="bg1">
                    <a:lumMod val="95000"/>
                  </a:schemeClr>
                </a:solidFill>
                <a:ln>
                  <a:solidFill>
                    <a:schemeClr val="accent1"/>
                  </a:solidFill>
                </a:ln>
                <a:effectLst/>
              </c:spPr>
              <c:txPr>
                <a:bodyPr rot="0" spcFirstLastPara="1" vertOverflow="ellipsis" vert="horz" wrap="square" anchor="ctr" anchorCtr="0"/>
                <a:lstStyle/>
                <a:p>
                  <a:pPr>
                    <a:defRPr sz="1100" b="0" i="0" u="none" strike="noStrike" kern="1200" baseline="0">
                      <a:solidFill>
                        <a:schemeClr val="tx1">
                          <a:lumMod val="65000"/>
                          <a:lumOff val="35000"/>
                        </a:schemeClr>
                      </a:solidFill>
                      <a:latin typeface="+mn-lt"/>
                      <a:ea typeface="+mn-ea"/>
                      <a:cs typeface="+mn-cs"/>
                    </a:defRPr>
                  </a:pPr>
                  <a:endParaRPr lang="en-US"/>
                </a:p>
              </c:txPr>
            </c:trendlineLbl>
          </c:trendline>
          <c:x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xVal>
          <c:yVal>
            <c:numRef>
              <c:f>Sheet1!$C$2:$C$13</c:f>
              <c:numCache>
                <c:formatCode>General</c:formatCode>
                <c:ptCount val="12"/>
                <c:pt idx="0">
                  <c:v>22</c:v>
                </c:pt>
                <c:pt idx="1">
                  <c:v>25</c:v>
                </c:pt>
                <c:pt idx="2">
                  <c:v>34</c:v>
                </c:pt>
                <c:pt idx="3">
                  <c:v>50</c:v>
                </c:pt>
                <c:pt idx="4">
                  <c:v>52</c:v>
                </c:pt>
                <c:pt idx="5">
                  <c:v>63</c:v>
                </c:pt>
                <c:pt idx="6">
                  <c:v>72</c:v>
                </c:pt>
                <c:pt idx="7">
                  <c:v>76</c:v>
                </c:pt>
                <c:pt idx="9">
                  <c:v>57</c:v>
                </c:pt>
                <c:pt idx="10">
                  <c:v>50</c:v>
                </c:pt>
                <c:pt idx="11">
                  <c:v>38</c:v>
                </c:pt>
              </c:numCache>
            </c:numRef>
          </c:yVal>
          <c:smooth val="0"/>
          <c:extLst>
            <c:ext xmlns:c16="http://schemas.microsoft.com/office/drawing/2014/chart" uri="{C3380CC4-5D6E-409C-BE32-E72D297353CC}">
              <c16:uniqueId val="{00000001-83C2-42A4-8B6D-BFCFF00FF555}"/>
            </c:ext>
          </c:extLst>
        </c:ser>
        <c:dLbls>
          <c:showLegendKey val="0"/>
          <c:showVal val="0"/>
          <c:showCatName val="0"/>
          <c:showSerName val="0"/>
          <c:showPercent val="0"/>
          <c:showBubbleSize val="0"/>
        </c:dLbls>
        <c:axId val="561742120"/>
        <c:axId val="561748352"/>
      </c:scatterChart>
      <c:valAx>
        <c:axId val="56174212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 (cm)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748352"/>
        <c:crosses val="autoZero"/>
        <c:crossBetween val="midCat"/>
      </c:valAx>
      <c:valAx>
        <c:axId val="561748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Temp (f)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174212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a:pPr>
            <a:r>
              <a:rPr lang="en-US"/>
              <a:t>World Water [1000 km3]</a:t>
            </a:r>
          </a:p>
        </c:rich>
      </c:tx>
      <c:layout>
        <c:manualLayout>
          <c:xMode val="edge"/>
          <c:yMode val="edge"/>
          <c:x val="0.35598011287550363"/>
          <c:y val="6.7605633802817477E-2"/>
        </c:manualLayout>
      </c:layout>
      <c:overlay val="0"/>
    </c:title>
    <c:autoTitleDeleted val="0"/>
    <c:plotArea>
      <c:layout>
        <c:manualLayout>
          <c:layoutTarget val="inner"/>
          <c:xMode val="edge"/>
          <c:yMode val="edge"/>
          <c:x val="5.566907442354883E-3"/>
          <c:y val="0.16353337306940263"/>
          <c:w val="0.83459621266350936"/>
          <c:h val="0.74458010477773395"/>
        </c:manualLayout>
      </c:layout>
      <c:ofPieChart>
        <c:ofPieType val="pie"/>
        <c:varyColors val="1"/>
        <c:ser>
          <c:idx val="0"/>
          <c:order val="0"/>
          <c:tx>
            <c:strRef>
              <c:f>'World water content'!$B$1</c:f>
              <c:strCache>
                <c:ptCount val="1"/>
                <c:pt idx="0">
                  <c:v>World Water [1000 km3]</c:v>
                </c:pt>
              </c:strCache>
            </c:strRef>
          </c:tx>
          <c:spPr>
            <a:ln w="3175" cap="sq">
              <a:noFill/>
              <a:bevel/>
            </a:ln>
            <a:effectLst>
              <a:outerShdw blurRad="63500" sx="102000" sy="102000" algn="ctr" rotWithShape="0">
                <a:prstClr val="black">
                  <a:alpha val="40000"/>
                </a:prstClr>
              </a:outerShdw>
            </a:effectLst>
            <a:scene3d>
              <a:camera prst="orthographicFront"/>
              <a:lightRig rig="threePt" dir="t"/>
            </a:scene3d>
            <a:sp3d>
              <a:bevelT/>
            </a:sp3d>
          </c:spPr>
          <c:dLbls>
            <c:dLbl>
              <c:idx val="0"/>
              <c:layout>
                <c:manualLayout>
                  <c:x val="8.0381192020418935E-2"/>
                  <c:y val="-0.11894406625466647"/>
                </c:manualLayout>
              </c:layout>
              <c:tx>
                <c:rich>
                  <a:bodyPr/>
                  <a:lstStyle/>
                  <a:p>
                    <a:r>
                      <a:rPr lang="en-US"/>
                      <a:t>Saline </a:t>
                    </a:r>
                    <a:r>
                      <a:rPr lang="en-US" dirty="0"/>
                      <a:t>water</a:t>
                    </a:r>
                    <a:r>
                      <a:rPr lang="en-US"/>
                      <a:t>
97.5%</a:t>
                    </a:r>
                    <a:endParaRPr lang="en-US" dirty="0"/>
                  </a:p>
                </c:rich>
              </c:tx>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F127-4ABF-880E-AD697B7CE633}"/>
                </c:ext>
              </c:extLst>
            </c:dLbl>
            <c:dLbl>
              <c:idx val="1"/>
              <c:tx>
                <c:rich>
                  <a:bodyPr/>
                  <a:lstStyle/>
                  <a:p>
                    <a:r>
                      <a:rPr lang="en-US" dirty="0"/>
                      <a:t>Glaciers, permanent </a:t>
                    </a:r>
                    <a:r>
                      <a:rPr lang="en-US" dirty="0" err="1"/>
                      <a:t>snowcover</a:t>
                    </a:r>
                    <a:r>
                      <a:rPr lang="en-US" dirty="0"/>
                      <a:t> </a:t>
                    </a:r>
                    <a:r>
                      <a:rPr lang="en-US"/>
                      <a:t>
1.7%</a:t>
                    </a:r>
                    <a:endParaRPr lang="en-US" dirty="0"/>
                  </a:p>
                </c:rich>
              </c:tx>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127-4ABF-880E-AD697B7CE633}"/>
                </c:ext>
              </c:extLst>
            </c:dLbl>
            <c:dLbl>
              <c:idx val="2"/>
              <c:tx>
                <c:rich>
                  <a:bodyPr/>
                  <a:lstStyle/>
                  <a:p>
                    <a:r>
                      <a:rPr lang="en-US" dirty="0"/>
                      <a:t>Fresh groundwater</a:t>
                    </a:r>
                    <a:r>
                      <a:rPr lang="en-US"/>
                      <a:t>
0.8%</a:t>
                    </a:r>
                    <a:endParaRPr lang="en-US" dirty="0"/>
                  </a:p>
                </c:rich>
              </c:tx>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F127-4ABF-880E-AD697B7CE633}"/>
                </c:ext>
              </c:extLst>
            </c:dLbl>
            <c:dLbl>
              <c:idx val="3"/>
              <c:tx>
                <c:rich>
                  <a:bodyPr/>
                  <a:lstStyle/>
                  <a:p>
                    <a:r>
                      <a:rPr lang="en-US" dirty="0"/>
                      <a:t>Ground ice, permafrost</a:t>
                    </a:r>
                    <a:r>
                      <a:rPr lang="en-US"/>
                      <a:t>
0.02%</a:t>
                    </a:r>
                    <a:endParaRPr lang="en-US" dirty="0"/>
                  </a:p>
                </c:rich>
              </c:tx>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127-4ABF-880E-AD697B7CE633}"/>
                </c:ext>
              </c:extLst>
            </c:dLbl>
            <c:dLbl>
              <c:idx val="6"/>
              <c:layout>
                <c:manualLayout>
                  <c:x val="3.3780965735447483E-3"/>
                  <c:y val="-0.1640076773349067"/>
                </c:manualLayout>
              </c:layout>
              <c:tx>
                <c:rich>
                  <a:bodyPr/>
                  <a:lstStyle/>
                  <a:p>
                    <a:r>
                      <a:rPr lang="en-US" dirty="0"/>
                      <a:t>Fresh</a:t>
                    </a:r>
                    <a:endParaRPr lang="en-US" baseline="0" dirty="0"/>
                  </a:p>
                  <a:p>
                    <a:r>
                      <a:rPr lang="en-US" baseline="0" dirty="0"/>
                      <a:t>water</a:t>
                    </a:r>
                    <a:r>
                      <a:rPr lang="en-US" dirty="0"/>
                      <a:t>
2.5%</a:t>
                    </a:r>
                  </a:p>
                </c:rich>
              </c:tx>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F127-4ABF-880E-AD697B7CE633}"/>
                </c:ext>
              </c:extLst>
            </c:dLbl>
            <c:numFmt formatCode="0.000%" sourceLinked="0"/>
            <c:spPr>
              <a:ln cap="rnd">
                <a:noFill/>
                <a:bevel/>
              </a:ln>
              <a:scene3d>
                <a:camera prst="orthographicFront"/>
                <a:lightRig rig="threePt" dir="t"/>
              </a:scene3d>
              <a:sp3d>
                <a:bevelT/>
              </a:sp3d>
            </c:spPr>
            <c:dLblPos val="bestFit"/>
            <c:showLegendKey val="0"/>
            <c:showVal val="0"/>
            <c:showCatName val="1"/>
            <c:showSerName val="0"/>
            <c:showPercent val="1"/>
            <c:showBubbleSize val="0"/>
            <c:showLeaderLines val="1"/>
            <c:extLst>
              <c:ext xmlns:c15="http://schemas.microsoft.com/office/drawing/2012/chart" uri="{CE6537A1-D6FC-4f65-9D91-7224C49458BB}"/>
            </c:extLst>
          </c:dLbls>
          <c:cat>
            <c:strRef>
              <c:f>'World water content'!$A$2:$A$7</c:f>
              <c:strCache>
                <c:ptCount val="6"/>
                <c:pt idx="0">
                  <c:v>Saline water</c:v>
                </c:pt>
                <c:pt idx="1">
                  <c:v>Glaciers, permanent snowcover </c:v>
                </c:pt>
                <c:pt idx="2">
                  <c:v>Fresh groundwater</c:v>
                </c:pt>
                <c:pt idx="3">
                  <c:v>Ground ice, permafrost</c:v>
                </c:pt>
                <c:pt idx="4">
                  <c:v>Freshwater lakes</c:v>
                </c:pt>
                <c:pt idx="5">
                  <c:v>other</c:v>
                </c:pt>
              </c:strCache>
            </c:strRef>
          </c:cat>
          <c:val>
            <c:numRef>
              <c:f>'World water content'!$B$2:$B$7</c:f>
              <c:numCache>
                <c:formatCode>_(* #,##0_);_(* \(#,##0\);_(* "-"??_);_(@_)</c:formatCode>
                <c:ptCount val="6"/>
                <c:pt idx="0">
                  <c:v>1350955</c:v>
                </c:pt>
                <c:pt idx="1">
                  <c:v>24064</c:v>
                </c:pt>
                <c:pt idx="2">
                  <c:v>10530</c:v>
                </c:pt>
                <c:pt idx="3">
                  <c:v>300</c:v>
                </c:pt>
                <c:pt idx="4">
                  <c:v>91</c:v>
                </c:pt>
                <c:pt idx="5">
                  <c:v>44</c:v>
                </c:pt>
              </c:numCache>
            </c:numRef>
          </c:val>
          <c:extLst>
            <c:ext xmlns:c16="http://schemas.microsoft.com/office/drawing/2014/chart" uri="{C3380CC4-5D6E-409C-BE32-E72D297353CC}">
              <c16:uniqueId val="{00000005-F127-4ABF-880E-AD697B7CE633}"/>
            </c:ext>
          </c:extLst>
        </c:ser>
        <c:dLbls>
          <c:showLegendKey val="0"/>
          <c:showVal val="0"/>
          <c:showCatName val="1"/>
          <c:showSerName val="0"/>
          <c:showPercent val="1"/>
          <c:showBubbleSize val="0"/>
          <c:showLeaderLines val="1"/>
        </c:dLbls>
        <c:gapWidth val="75"/>
        <c:splitType val="pos"/>
        <c:splitPos val="5"/>
        <c:secondPieSize val="129"/>
        <c:serLines/>
      </c:ofPieChart>
      <c:spPr>
        <a:noFill/>
        <a:ln w="25400">
          <a:noFill/>
        </a:ln>
      </c:spPr>
    </c:plotArea>
    <c:plotVisOnly val="1"/>
    <c:dispBlanksAs val="zero"/>
    <c:showDLblsOverMax val="0"/>
  </c:chart>
  <c:txPr>
    <a:bodyPr/>
    <a:lstStyle/>
    <a:p>
      <a:pPr>
        <a:defRPr sz="1600" b="1"/>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2700" cap="rnd">
              <a:solidFill>
                <a:schemeClr val="tx1"/>
              </a:solidFill>
              <a:round/>
            </a:ln>
            <a:effectLst/>
          </c:spPr>
          <c:marker>
            <c:symbol val="square"/>
            <c:size val="5"/>
            <c:spPr>
              <a:solidFill>
                <a:srgbClr val="00B0F0"/>
              </a:solidFill>
              <a:ln w="9525">
                <a:no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val>
          <c:smooth val="0"/>
          <c:extLst>
            <c:ext xmlns:c16="http://schemas.microsoft.com/office/drawing/2014/chart" uri="{C3380CC4-5D6E-409C-BE32-E72D297353CC}">
              <c16:uniqueId val="{00000000-0934-4E7C-BD24-3C304C145204}"/>
            </c:ext>
          </c:extLst>
        </c:ser>
        <c:dLbls>
          <c:showLegendKey val="0"/>
          <c:showVal val="0"/>
          <c:showCatName val="0"/>
          <c:showSerName val="0"/>
          <c:showPercent val="0"/>
          <c:showBubbleSize val="0"/>
        </c:dLbls>
        <c:marker val="1"/>
        <c:smooth val="0"/>
        <c:axId val="427438768"/>
        <c:axId val="427434504"/>
      </c:lineChart>
      <c:cat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auto val="1"/>
        <c:lblAlgn val="ctr"/>
        <c:lblOffset val="100"/>
        <c:noMultiLvlLbl val="0"/>
      </c:cat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(scatter)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2700" cap="rnd">
              <a:solidFill>
                <a:schemeClr val="tx1"/>
              </a:solidFill>
              <a:round/>
            </a:ln>
            <a:effectLst/>
          </c:spPr>
          <c:marker>
            <c:symbol val="square"/>
            <c:size val="5"/>
            <c:spPr>
              <a:solidFill>
                <a:srgbClr val="00B0F0"/>
              </a:solidFill>
              <a:ln w="9525">
                <a:noFill/>
              </a:ln>
              <a:effectLst/>
            </c:spPr>
          </c:marker>
          <c:xVal>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xVal>
          <c:y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yVal>
          <c:smooth val="0"/>
          <c:extLst>
            <c:ext xmlns:c16="http://schemas.microsoft.com/office/drawing/2014/chart" uri="{C3380CC4-5D6E-409C-BE32-E72D297353CC}">
              <c16:uniqueId val="{00000000-0A91-490E-840F-AA8F5F2BD8C5}"/>
            </c:ext>
          </c:extLst>
        </c:ser>
        <c:dLbls>
          <c:showLegendKey val="0"/>
          <c:showVal val="0"/>
          <c:showCatName val="0"/>
          <c:showSerName val="0"/>
          <c:showPercent val="0"/>
          <c:showBubbleSize val="0"/>
        </c:dLbls>
        <c:axId val="427438768"/>
        <c:axId val="427434504"/>
      </c:scatterChart>
      <c:val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crossBetween val="midCat"/>
      </c:val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2700" cap="rnd">
              <a:solidFill>
                <a:schemeClr val="tx1"/>
              </a:solidFill>
              <a:round/>
            </a:ln>
            <a:effectLst/>
          </c:spPr>
          <c:marker>
            <c:symbol val="square"/>
            <c:size val="5"/>
            <c:spPr>
              <a:solidFill>
                <a:srgbClr val="00B0F0"/>
              </a:solidFill>
              <a:ln w="9525">
                <a:no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val>
          <c:smooth val="0"/>
          <c:extLst>
            <c:ext xmlns:c16="http://schemas.microsoft.com/office/drawing/2014/chart" uri="{C3380CC4-5D6E-409C-BE32-E72D297353CC}">
              <c16:uniqueId val="{00000000-0934-4E7C-BD24-3C304C145204}"/>
            </c:ext>
          </c:extLst>
        </c:ser>
        <c:dLbls>
          <c:showLegendKey val="0"/>
          <c:showVal val="0"/>
          <c:showCatName val="0"/>
          <c:showSerName val="0"/>
          <c:showPercent val="0"/>
          <c:showBubbleSize val="0"/>
        </c:dLbls>
        <c:marker val="1"/>
        <c:smooth val="0"/>
        <c:axId val="427438768"/>
        <c:axId val="427434504"/>
      </c:lineChart>
      <c:cat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auto val="1"/>
        <c:lblAlgn val="ctr"/>
        <c:lblOffset val="100"/>
        <c:noMultiLvlLbl val="0"/>
      </c:cat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(scatter)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2700" cap="rnd">
              <a:solidFill>
                <a:schemeClr val="tx1"/>
              </a:solidFill>
              <a:round/>
            </a:ln>
            <a:effectLst/>
          </c:spPr>
          <c:marker>
            <c:symbol val="square"/>
            <c:size val="5"/>
            <c:spPr>
              <a:solidFill>
                <a:srgbClr val="00B0F0"/>
              </a:solidFill>
              <a:ln w="9525">
                <a:noFill/>
              </a:ln>
              <a:effectLst/>
            </c:spPr>
          </c:marker>
          <c:xVal>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xVal>
          <c:y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yVal>
          <c:smooth val="1"/>
          <c:extLst>
            <c:ext xmlns:c16="http://schemas.microsoft.com/office/drawing/2014/chart" uri="{C3380CC4-5D6E-409C-BE32-E72D297353CC}">
              <c16:uniqueId val="{00000000-F4F8-40E1-8DC4-EC948D5B72AD}"/>
            </c:ext>
          </c:extLst>
        </c:ser>
        <c:dLbls>
          <c:showLegendKey val="0"/>
          <c:showVal val="0"/>
          <c:showCatName val="0"/>
          <c:showSerName val="0"/>
          <c:showPercent val="0"/>
          <c:showBubbleSize val="0"/>
        </c:dLbls>
        <c:axId val="427438768"/>
        <c:axId val="427434504"/>
      </c:scatterChart>
      <c:val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crossBetween val="midCat"/>
      </c:val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(scatter)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2700" cap="rnd">
              <a:solidFill>
                <a:schemeClr val="tx1"/>
              </a:solidFill>
              <a:round/>
            </a:ln>
            <a:effectLst/>
          </c:spPr>
          <c:marker>
            <c:symbol val="square"/>
            <c:size val="5"/>
            <c:spPr>
              <a:solidFill>
                <a:srgbClr val="00B0F0"/>
              </a:solidFill>
              <a:ln w="9525">
                <a:noFill/>
              </a:ln>
              <a:effectLst/>
            </c:spPr>
          </c:marker>
          <c:xVal>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xVal>
          <c:y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yVal>
          <c:smooth val="0"/>
          <c:extLst>
            <c:ext xmlns:c16="http://schemas.microsoft.com/office/drawing/2014/chart" uri="{C3380CC4-5D6E-409C-BE32-E72D297353CC}">
              <c16:uniqueId val="{00000000-0A91-490E-840F-AA8F5F2BD8C5}"/>
            </c:ext>
          </c:extLst>
        </c:ser>
        <c:dLbls>
          <c:showLegendKey val="0"/>
          <c:showVal val="0"/>
          <c:showCatName val="0"/>
          <c:showSerName val="0"/>
          <c:showPercent val="0"/>
          <c:showBubbleSize val="0"/>
        </c:dLbls>
        <c:axId val="427438768"/>
        <c:axId val="427434504"/>
      </c:scatterChart>
      <c:val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crossBetween val="midCat"/>
      </c:val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12700" cap="rnd">
              <a:solidFill>
                <a:schemeClr val="tx1"/>
              </a:solidFill>
              <a:round/>
            </a:ln>
            <a:effectLst/>
          </c:spPr>
          <c:marker>
            <c:symbol val="square"/>
            <c:size val="5"/>
            <c:spPr>
              <a:solidFill>
                <a:srgbClr val="00B0F0"/>
              </a:solidFill>
              <a:ln w="9525">
                <a:no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val>
          <c:smooth val="0"/>
          <c:extLst>
            <c:ext xmlns:c16="http://schemas.microsoft.com/office/drawing/2014/chart" uri="{C3380CC4-5D6E-409C-BE32-E72D297353CC}">
              <c16:uniqueId val="{00000000-0934-4E7C-BD24-3C304C145204}"/>
            </c:ext>
          </c:extLst>
        </c:ser>
        <c:dLbls>
          <c:showLegendKey val="0"/>
          <c:showVal val="0"/>
          <c:showCatName val="0"/>
          <c:showSerName val="0"/>
          <c:showPercent val="0"/>
          <c:showBubbleSize val="0"/>
        </c:dLbls>
        <c:marker val="1"/>
        <c:smooth val="0"/>
        <c:axId val="427438768"/>
        <c:axId val="427434504"/>
      </c:lineChart>
      <c:cat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auto val="1"/>
        <c:lblAlgn val="ctr"/>
        <c:lblOffset val="100"/>
        <c:noMultiLvlLbl val="0"/>
      </c:cat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 and Temp (line)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precip (cm)</c:v>
                </c:pt>
              </c:strCache>
            </c:strRef>
          </c:tx>
          <c:spPr>
            <a:ln w="12700" cap="rnd">
              <a:solidFill>
                <a:schemeClr val="accent1"/>
              </a:solidFill>
              <a:round/>
            </a:ln>
            <a:effectLst/>
          </c:spPr>
          <c:marker>
            <c:symbol val="square"/>
            <c:size val="5"/>
            <c:spPr>
              <a:solidFill>
                <a:srgbClr val="00B0F0"/>
              </a:solidFill>
              <a:ln w="9525">
                <a:solidFill>
                  <a:schemeClr val="accent1"/>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val>
          <c:smooth val="0"/>
          <c:extLst>
            <c:ext xmlns:c16="http://schemas.microsoft.com/office/drawing/2014/chart" uri="{C3380CC4-5D6E-409C-BE32-E72D297353CC}">
              <c16:uniqueId val="{00000000-23B4-423C-B41B-686630E5AEE9}"/>
            </c:ext>
          </c:extLst>
        </c:ser>
        <c:dLbls>
          <c:showLegendKey val="0"/>
          <c:showVal val="0"/>
          <c:showCatName val="0"/>
          <c:showSerName val="0"/>
          <c:showPercent val="0"/>
          <c:showBubbleSize val="0"/>
        </c:dLbls>
        <c:marker val="1"/>
        <c:smooth val="0"/>
        <c:axId val="431129736"/>
        <c:axId val="431134984"/>
      </c:lineChart>
      <c:lineChart>
        <c:grouping val="standard"/>
        <c:varyColors val="0"/>
        <c:ser>
          <c:idx val="1"/>
          <c:order val="1"/>
          <c:tx>
            <c:strRef>
              <c:f>Sheet1!$C$1</c:f>
              <c:strCache>
                <c:ptCount val="1"/>
                <c:pt idx="0">
                  <c:v>mean temp (f)</c:v>
                </c:pt>
              </c:strCache>
            </c:strRef>
          </c:tx>
          <c:spPr>
            <a:ln w="12700" cap="rnd">
              <a:solidFill>
                <a:schemeClr val="accent2"/>
              </a:solidFill>
              <a:round/>
            </a:ln>
            <a:effectLst/>
          </c:spPr>
          <c:marker>
            <c:symbol val="triangle"/>
            <c:size val="5"/>
            <c:spPr>
              <a:solidFill>
                <a:schemeClr val="accent2"/>
              </a:solidFill>
              <a:ln w="9525">
                <a:solidFill>
                  <a:schemeClr val="accent2"/>
                </a:solidFill>
              </a:ln>
              <a:effectLst/>
            </c:spPr>
          </c:marke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22</c:v>
                </c:pt>
                <c:pt idx="1">
                  <c:v>25</c:v>
                </c:pt>
                <c:pt idx="2">
                  <c:v>34</c:v>
                </c:pt>
                <c:pt idx="3">
                  <c:v>50</c:v>
                </c:pt>
                <c:pt idx="4">
                  <c:v>52</c:v>
                </c:pt>
                <c:pt idx="5">
                  <c:v>63</c:v>
                </c:pt>
                <c:pt idx="6">
                  <c:v>72</c:v>
                </c:pt>
                <c:pt idx="7">
                  <c:v>76</c:v>
                </c:pt>
                <c:pt idx="9">
                  <c:v>57</c:v>
                </c:pt>
                <c:pt idx="10">
                  <c:v>50</c:v>
                </c:pt>
                <c:pt idx="11">
                  <c:v>38</c:v>
                </c:pt>
              </c:numCache>
            </c:numRef>
          </c:val>
          <c:smooth val="0"/>
          <c:extLst>
            <c:ext xmlns:c16="http://schemas.microsoft.com/office/drawing/2014/chart" uri="{C3380CC4-5D6E-409C-BE32-E72D297353CC}">
              <c16:uniqueId val="{00000001-23B4-423C-B41B-686630E5AEE9}"/>
            </c:ext>
          </c:extLst>
        </c:ser>
        <c:dLbls>
          <c:showLegendKey val="0"/>
          <c:showVal val="0"/>
          <c:showCatName val="0"/>
          <c:showSerName val="0"/>
          <c:showPercent val="0"/>
          <c:showBubbleSize val="0"/>
        </c:dLbls>
        <c:marker val="1"/>
        <c:smooth val="0"/>
        <c:axId val="562180000"/>
        <c:axId val="562183608"/>
      </c:lineChart>
      <c:catAx>
        <c:axId val="431129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134984"/>
        <c:crosses val="autoZero"/>
        <c:auto val="1"/>
        <c:lblAlgn val="ctr"/>
        <c:lblOffset val="100"/>
        <c:noMultiLvlLbl val="0"/>
      </c:catAx>
      <c:valAx>
        <c:axId val="431134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129736"/>
        <c:crosses val="autoZero"/>
        <c:crossBetween val="between"/>
      </c:valAx>
      <c:valAx>
        <c:axId val="56218360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Mean Temp (f)</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2180000"/>
        <c:crosses val="max"/>
        <c:crossBetween val="between"/>
      </c:valAx>
      <c:catAx>
        <c:axId val="562180000"/>
        <c:scaling>
          <c:orientation val="minMax"/>
        </c:scaling>
        <c:delete val="1"/>
        <c:axPos val="b"/>
        <c:numFmt formatCode="General" sourceLinked="1"/>
        <c:majorTickMark val="out"/>
        <c:minorTickMark val="none"/>
        <c:tickLblPos val="nextTo"/>
        <c:crossAx val="562183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Monthly Precipitation (scatter)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2700" cap="rnd">
              <a:solidFill>
                <a:schemeClr val="tx1"/>
              </a:solidFill>
              <a:round/>
            </a:ln>
            <a:effectLst/>
          </c:spPr>
          <c:marker>
            <c:symbol val="square"/>
            <c:size val="5"/>
            <c:spPr>
              <a:solidFill>
                <a:srgbClr val="00B0F0"/>
              </a:solidFill>
              <a:ln w="9525">
                <a:noFill/>
              </a:ln>
              <a:effectLst/>
            </c:spPr>
          </c:marker>
          <c:xVal>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xVal>
          <c:yVal>
            <c:numRef>
              <c:f>Sheet1!$B$2:$B$13</c:f>
              <c:numCache>
                <c:formatCode>General</c:formatCode>
                <c:ptCount val="12"/>
                <c:pt idx="0">
                  <c:v>12</c:v>
                </c:pt>
                <c:pt idx="1">
                  <c:v>13</c:v>
                </c:pt>
                <c:pt idx="2">
                  <c:v>11</c:v>
                </c:pt>
                <c:pt idx="3">
                  <c:v>15</c:v>
                </c:pt>
                <c:pt idx="4">
                  <c:v>20</c:v>
                </c:pt>
                <c:pt idx="5">
                  <c:v>25</c:v>
                </c:pt>
                <c:pt idx="6">
                  <c:v>25</c:v>
                </c:pt>
                <c:pt idx="7">
                  <c:v>17</c:v>
                </c:pt>
                <c:pt idx="8">
                  <c:v>23</c:v>
                </c:pt>
                <c:pt idx="9">
                  <c:v>18</c:v>
                </c:pt>
                <c:pt idx="10">
                  <c:v>17</c:v>
                </c:pt>
                <c:pt idx="11">
                  <c:v>13</c:v>
                </c:pt>
              </c:numCache>
            </c:numRef>
          </c:yVal>
          <c:smooth val="0"/>
          <c:extLst>
            <c:ext xmlns:c16="http://schemas.microsoft.com/office/drawing/2014/chart" uri="{C3380CC4-5D6E-409C-BE32-E72D297353CC}">
              <c16:uniqueId val="{00000000-0A91-490E-840F-AA8F5F2BD8C5}"/>
            </c:ext>
          </c:extLst>
        </c:ser>
        <c:dLbls>
          <c:showLegendKey val="0"/>
          <c:showVal val="0"/>
          <c:showCatName val="0"/>
          <c:showSerName val="0"/>
          <c:showPercent val="0"/>
          <c:showBubbleSize val="0"/>
        </c:dLbls>
        <c:axId val="427438768"/>
        <c:axId val="427434504"/>
      </c:scatterChart>
      <c:valAx>
        <c:axId val="42743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4504"/>
        <c:crosses val="autoZero"/>
        <c:crossBetween val="midCat"/>
      </c:valAx>
      <c:valAx>
        <c:axId val="4274345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Precipitation (cm)</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7438768"/>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0.33379</cdr:x>
      <cdr:y>0.57143</cdr:y>
    </cdr:from>
    <cdr:to>
      <cdr:x>0.6662</cdr:x>
      <cdr:y>1</cdr:y>
    </cdr:to>
    <cdr:sp macro="" textlink="">
      <cdr:nvSpPr>
        <cdr:cNvPr id="2" name="TextBox 1">
          <a:extLst xmlns:a="http://schemas.openxmlformats.org/drawingml/2006/main">
            <a:ext uri="{FF2B5EF4-FFF2-40B4-BE49-F238E27FC236}">
              <a16:creationId xmlns:a16="http://schemas.microsoft.com/office/drawing/2014/main" id="{D9B5698A-DF11-4CB6-9CDF-DA73022C0772}"/>
            </a:ext>
          </a:extLst>
        </cdr:cNvPr>
        <cdr:cNvSpPr txBox="1"/>
      </cdr:nvSpPr>
      <cdr:spPr>
        <a:xfrm xmlns:a="http://schemas.openxmlformats.org/drawingml/2006/main">
          <a:off x="1357263" y="2941458"/>
          <a:ext cx="1351632" cy="220609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dirty="0"/>
            <a:t>Don’t use the curved lines!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BB2AE-1D43-490B-ACDD-4D7BDA378FB4}" type="datetimeFigureOut">
              <a:rPr lang="en-US" smtClean="0"/>
              <a:t>1/24/2019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1F8A51-C13C-446B-90AB-0215D1E09419}" type="slidenum">
              <a:rPr lang="en-US" smtClean="0"/>
              <a:t>‹#›</a:t>
            </a:fld>
            <a:endParaRPr lang="en-US"/>
          </a:p>
        </p:txBody>
      </p:sp>
    </p:spTree>
    <p:extLst>
      <p:ext uri="{BB962C8B-B14F-4D97-AF65-F5344CB8AC3E}">
        <p14:creationId xmlns:p14="http://schemas.microsoft.com/office/powerpoint/2010/main" val="76398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53D55-8A6C-B14B-A797-18DE39368E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2808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53D55-8A6C-B14B-A797-18DE39368E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257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53D55-8A6C-B14B-A797-18DE39368E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562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53D55-8A6C-B14B-A797-18DE39368E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916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53D55-8A6C-B14B-A797-18DE39368E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767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11153D55-8A6C-B14B-A797-18DE39368E1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125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xfrm>
            <a:off x="1371600" y="1143000"/>
            <a:ext cx="4114800" cy="3086100"/>
          </a:xfrm>
          <a:ln/>
        </p:spPr>
      </p:sp>
      <p:sp>
        <p:nvSpPr>
          <p:cNvPr id="140291" name="Notes Placeholder 2"/>
          <p:cNvSpPr>
            <a:spLocks noGrp="1"/>
          </p:cNvSpPr>
          <p:nvPr>
            <p:ph type="body" idx="1"/>
          </p:nvPr>
        </p:nvSpPr>
        <p:spPr>
          <a:noFill/>
          <a:ln/>
        </p:spPr>
        <p:txBody>
          <a:bodyPr/>
          <a:lstStyle/>
          <a:p>
            <a:endParaRPr lang="en-US">
              <a:latin typeface="Arial" pitchFamily="34" charset="0"/>
            </a:endParaRPr>
          </a:p>
        </p:txBody>
      </p:sp>
      <p:sp>
        <p:nvSpPr>
          <p:cNvPr id="140292" name="Slide Number Placeholder 3"/>
          <p:cNvSpPr>
            <a:spLocks noGrp="1"/>
          </p:cNvSpPr>
          <p:nvPr>
            <p:ph type="sldNum" sz="quarter" idx="5"/>
          </p:nvPr>
        </p:nvSpPr>
        <p:spPr>
          <a:noFill/>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9B7BCA5-3B83-4BBF-A367-0B0BE6DC0901}" type="slidenum">
              <a:rPr kumimoji="0" lang="en-US" sz="1200" b="0" i="0" u="none" strike="noStrike" kern="1200" cap="none" spc="0" normalizeH="0" baseline="0" noProof="0" smtClean="0">
                <a:ln>
                  <a:noFill/>
                </a:ln>
                <a:solidFill>
                  <a:prstClr val="black"/>
                </a:solidFill>
                <a:effectLst/>
                <a:uLnTx/>
                <a:uFillTx/>
                <a:latin typeface="Arial"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mn-cs"/>
            </a:endParaRPr>
          </a:p>
        </p:txBody>
      </p:sp>
    </p:spTree>
    <p:extLst>
      <p:ext uri="{BB962C8B-B14F-4D97-AF65-F5344CB8AC3E}">
        <p14:creationId xmlns:p14="http://schemas.microsoft.com/office/powerpoint/2010/main" val="293957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0596E9-9041-4E1B-AEE3-7E0AD47FC7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9670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8863229-6870-4421-B58F-3BE9F7C07C4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2726539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63229-6870-4421-B58F-3BE9F7C07C4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84009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63229-6870-4421-B58F-3BE9F7C07C4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17247051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87AA29B-DBA5-4081-9082-737265E36D22}"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5526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AA29B-DBA5-4081-9082-737265E36D22}"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3192231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87AA29B-DBA5-4081-9082-737265E36D22}"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3383189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87AA29B-DBA5-4081-9082-737265E36D22}"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3916276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7AA29B-DBA5-4081-9082-737265E36D22}"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3798850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87AA29B-DBA5-4081-9082-737265E36D22}"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1761404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7AA29B-DBA5-4081-9082-737265E36D22}"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2751758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AA29B-DBA5-4081-9082-737265E36D22}"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1356064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863229-6870-4421-B58F-3BE9F7C07C4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306433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87AA29B-DBA5-4081-9082-737265E36D22}"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40071456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AA29B-DBA5-4081-9082-737265E36D22}"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19992838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87AA29B-DBA5-4081-9082-737265E36D22}"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1EDB31-D739-4163-B958-3A5817822CAA}" type="slidenum">
              <a:rPr lang="en-US" smtClean="0"/>
              <a:t>‹#›</a:t>
            </a:fld>
            <a:endParaRPr lang="en-US"/>
          </a:p>
        </p:txBody>
      </p:sp>
    </p:spTree>
    <p:extLst>
      <p:ext uri="{BB962C8B-B14F-4D97-AF65-F5344CB8AC3E}">
        <p14:creationId xmlns:p14="http://schemas.microsoft.com/office/powerpoint/2010/main" val="209535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7813"/>
            <a:ext cx="8229600" cy="58531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457200" y="6243638"/>
            <a:ext cx="2133600" cy="457200"/>
          </a:xfrm>
        </p:spPr>
        <p:txBody>
          <a:bodyPr/>
          <a:lstStyle>
            <a:lvl1pPr>
              <a:defRPr/>
            </a:lvl1pPr>
          </a:lstStyle>
          <a:p>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553200" y="6243638"/>
            <a:ext cx="2133600" cy="457200"/>
          </a:xfrm>
        </p:spPr>
        <p:txBody>
          <a:bodyPr/>
          <a:lstStyle>
            <a:lvl1pPr>
              <a:defRPr/>
            </a:lvl1pPr>
          </a:lstStyle>
          <a:p>
            <a:fld id="{F7A7D995-040C-4891-9B88-0F2560EBC538}" type="slidenum">
              <a:rPr lang="en-US"/>
              <a:pPr/>
              <a:t>‹#›</a:t>
            </a:fld>
            <a:endParaRPr lang="en-US"/>
          </a:p>
        </p:txBody>
      </p:sp>
    </p:spTree>
    <p:extLst>
      <p:ext uri="{BB962C8B-B14F-4D97-AF65-F5344CB8AC3E}">
        <p14:creationId xmlns:p14="http://schemas.microsoft.com/office/powerpoint/2010/main" val="161592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863229-6870-4421-B58F-3BE9F7C07C48}"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360398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863229-6870-4421-B58F-3BE9F7C07C4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203482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863229-6870-4421-B58F-3BE9F7C07C48}"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474373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863229-6870-4421-B58F-3BE9F7C07C48}"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30536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863229-6870-4421-B58F-3BE9F7C07C48}"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28163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8863229-6870-4421-B58F-3BE9F7C07C4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16674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68863229-6870-4421-B58F-3BE9F7C07C48}"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251E8D-6D39-4058-A663-FA6399B37EAA}" type="slidenum">
              <a:rPr lang="en-US" smtClean="0"/>
              <a:t>‹#›</a:t>
            </a:fld>
            <a:endParaRPr lang="en-US"/>
          </a:p>
        </p:txBody>
      </p:sp>
    </p:spTree>
    <p:extLst>
      <p:ext uri="{BB962C8B-B14F-4D97-AF65-F5344CB8AC3E}">
        <p14:creationId xmlns:p14="http://schemas.microsoft.com/office/powerpoint/2010/main" val="363266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8863229-6870-4421-B58F-3BE9F7C07C48}" type="datetimeFigureOut">
              <a:rPr lang="en-US" smtClean="0"/>
              <a:t>1/24/2019</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251E8D-6D39-4058-A663-FA6399B37EAA}" type="slidenum">
              <a:rPr lang="en-US" smtClean="0"/>
              <a:t>‹#›</a:t>
            </a:fld>
            <a:endParaRPr lang="en-US"/>
          </a:p>
        </p:txBody>
      </p:sp>
    </p:spTree>
    <p:extLst>
      <p:ext uri="{BB962C8B-B14F-4D97-AF65-F5344CB8AC3E}">
        <p14:creationId xmlns:p14="http://schemas.microsoft.com/office/powerpoint/2010/main" val="804070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AA29B-DBA5-4081-9082-737265E36D22}" type="datetimeFigureOut">
              <a:rPr lang="en-US" smtClean="0"/>
              <a:t>1/24/2019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EDB31-D739-4163-B958-3A5817822CAA}" type="slidenum">
              <a:rPr lang="en-US" smtClean="0"/>
              <a:t>‹#›</a:t>
            </a:fld>
            <a:endParaRPr lang="en-US"/>
          </a:p>
        </p:txBody>
      </p:sp>
    </p:spTree>
    <p:extLst>
      <p:ext uri="{BB962C8B-B14F-4D97-AF65-F5344CB8AC3E}">
        <p14:creationId xmlns:p14="http://schemas.microsoft.com/office/powerpoint/2010/main" val="180644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3.xml"/><Relationship Id="rId4" Type="http://schemas.openxmlformats.org/officeDocument/2006/relationships/chart" Target="../charts/chart5.xml"/></Relationships>
</file>

<file path=ppt/slides/_rels/slide1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3.xml"/><Relationship Id="rId4" Type="http://schemas.openxmlformats.org/officeDocument/2006/relationships/chart" Target="../charts/chart8.xml"/></Relationships>
</file>

<file path=ppt/slides/_rels/slide1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3.xml"/><Relationship Id="rId5" Type="http://schemas.openxmlformats.org/officeDocument/2006/relationships/chart" Target="../charts/chart12.xml"/><Relationship Id="rId4" Type="http://schemas.openxmlformats.org/officeDocument/2006/relationships/chart" Target="../charts/char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hyperlink" Target="https://water.usgs.gov/contact/gsanswers?pemail=hperlman&amp;subject=USGS+Water+Science%20(Water%20on%20earth):&amp;viewnote=If+you+have+a+question+or+comment,+use+this+form+to+contact+me,+Howard+Perlman,+at+USGS.%3cbr+/%3e&amp;note=Generated+by+gsanswers+feedback+form." TargetMode="External"/><Relationship Id="rId2" Type="http://schemas.openxmlformats.org/officeDocument/2006/relationships/image" Target="../media/image5.jpg"/><Relationship Id="rId1" Type="http://schemas.openxmlformats.org/officeDocument/2006/relationships/slideLayout" Target="../slideLayouts/slideLayout18.xml"/><Relationship Id="rId6" Type="http://schemas.openxmlformats.org/officeDocument/2006/relationships/hyperlink" Target="http://adamnieman.posterous.com/" TargetMode="External"/><Relationship Id="rId5" Type="http://schemas.openxmlformats.org/officeDocument/2006/relationships/hyperlink" Target="http://www.whoi.edu/main/copyright" TargetMode="External"/><Relationship Id="rId4" Type="http://schemas.openxmlformats.org/officeDocument/2006/relationships/hyperlink" Target="http://www.whoi.edu/page.do?pid=80696&amp;i=730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ater.usgs.gov/contact/gsanswers?pemail=hperlman&amp;subject=USGS+Water+Science%20(Water%20on%20earth):&amp;viewnote=If+you+have+a+question+or+comment,+use+this+form+to+contact+me,+Howard+Perlman,+at+USGS.%3cbr+/%3e&amp;note=Generated+by+gsanswers+feedback+form." TargetMode="External"/><Relationship Id="rId2" Type="http://schemas.openxmlformats.org/officeDocument/2006/relationships/image" Target="../media/image6.jpg"/><Relationship Id="rId1" Type="http://schemas.openxmlformats.org/officeDocument/2006/relationships/slideLayout" Target="../slideLayouts/slideLayout18.xml"/><Relationship Id="rId6" Type="http://schemas.openxmlformats.org/officeDocument/2006/relationships/hyperlink" Target="http://adamnieman.posterous.com/" TargetMode="External"/><Relationship Id="rId5" Type="http://schemas.openxmlformats.org/officeDocument/2006/relationships/hyperlink" Target="http://www.whoi.edu/main/copyright" TargetMode="External"/><Relationship Id="rId4" Type="http://schemas.openxmlformats.org/officeDocument/2006/relationships/hyperlink" Target="http://www.whoi.edu/page.do?pid=80696&amp;i=7301"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88CA5EB-A0AA-47CC-849F-7B7572E0E18A}"/>
              </a:ext>
            </a:extLst>
          </p:cNvPr>
          <p:cNvSpPr>
            <a:spLocks noGrp="1"/>
          </p:cNvSpPr>
          <p:nvPr>
            <p:ph idx="1"/>
          </p:nvPr>
        </p:nvSpPr>
        <p:spPr>
          <a:xfrm>
            <a:off x="628650" y="1842308"/>
            <a:ext cx="7886700" cy="3647664"/>
          </a:xfrm>
        </p:spPr>
        <p:txBody>
          <a:bodyPr/>
          <a:lstStyle/>
          <a:p>
            <a:pPr marL="0" indent="0">
              <a:buNone/>
            </a:pPr>
            <a:r>
              <a:rPr lang="en-US" dirty="0"/>
              <a:t>Today’s Agenda:</a:t>
            </a:r>
          </a:p>
          <a:p>
            <a:r>
              <a:rPr lang="en-US" dirty="0"/>
              <a:t>Syllabus</a:t>
            </a:r>
          </a:p>
          <a:p>
            <a:pPr lvl="1"/>
            <a:r>
              <a:rPr lang="en-US" dirty="0"/>
              <a:t>Class Expectations</a:t>
            </a:r>
          </a:p>
          <a:p>
            <a:r>
              <a:rPr lang="en-US" dirty="0"/>
              <a:t>Class overview and </a:t>
            </a:r>
            <a:r>
              <a:rPr lang="en-US" dirty="0" smtClean="0"/>
              <a:t>definitions</a:t>
            </a:r>
            <a:endParaRPr lang="en-US" dirty="0"/>
          </a:p>
          <a:p>
            <a:r>
              <a:rPr lang="en-US" dirty="0"/>
              <a:t>Hydrologic Cycle</a:t>
            </a:r>
          </a:p>
        </p:txBody>
      </p:sp>
      <p:sp>
        <p:nvSpPr>
          <p:cNvPr id="6" name="Title 3">
            <a:extLst>
              <a:ext uri="{FF2B5EF4-FFF2-40B4-BE49-F238E27FC236}">
                <a16:creationId xmlns:a16="http://schemas.microsoft.com/office/drawing/2014/main" id="{F4127B08-88AB-4E97-95CB-29D9825FD180}"/>
              </a:ext>
            </a:extLst>
          </p:cNvPr>
          <p:cNvSpPr txBox="1">
            <a:spLocks/>
          </p:cNvSpPr>
          <p:nvPr/>
        </p:nvSpPr>
        <p:spPr>
          <a:xfrm>
            <a:off x="0" y="0"/>
            <a:ext cx="9144001" cy="123567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Introduction </a:t>
            </a:r>
            <a:r>
              <a:rPr kumimoji="0" lang="en-US" sz="2800" b="0" i="0" u="none" strike="noStrike" kern="1200" cap="none" spc="0" normalizeH="0" baseline="0" noProof="0" dirty="0">
                <a:ln>
                  <a:noFill/>
                </a:ln>
                <a:solidFill>
                  <a:prstClr val="black"/>
                </a:solidFill>
                <a:effectLst/>
                <a:uLnTx/>
                <a:uFillTx/>
                <a:latin typeface="Calibri Light" panose="020F0302020204030204"/>
                <a:ea typeface="+mj-ea"/>
                <a:cs typeface="+mj-cs"/>
              </a:rPr>
              <a:t>to the Hydrologic Cycle</a:t>
            </a:r>
          </a:p>
        </p:txBody>
      </p:sp>
    </p:spTree>
    <p:extLst>
      <p:ext uri="{BB962C8B-B14F-4D97-AF65-F5344CB8AC3E}">
        <p14:creationId xmlns:p14="http://schemas.microsoft.com/office/powerpoint/2010/main" val="368538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3A01-EF82-4FC8-98A2-002E9914C06D}"/>
              </a:ext>
            </a:extLst>
          </p:cNvPr>
          <p:cNvSpPr>
            <a:spLocks noGrp="1"/>
          </p:cNvSpPr>
          <p:nvPr>
            <p:ph type="title"/>
          </p:nvPr>
        </p:nvSpPr>
        <p:spPr>
          <a:xfrm>
            <a:off x="628650" y="857251"/>
            <a:ext cx="7886700" cy="994172"/>
          </a:xfrm>
        </p:spPr>
        <p:txBody>
          <a:bodyPr/>
          <a:lstStyle/>
          <a:p>
            <a:r>
              <a:rPr lang="en-US" dirty="0"/>
              <a:t>Additional expectations</a:t>
            </a:r>
          </a:p>
        </p:txBody>
      </p:sp>
      <p:sp>
        <p:nvSpPr>
          <p:cNvPr id="3" name="Content Placeholder 2">
            <a:extLst>
              <a:ext uri="{FF2B5EF4-FFF2-40B4-BE49-F238E27FC236}">
                <a16:creationId xmlns:a16="http://schemas.microsoft.com/office/drawing/2014/main" id="{5CD8089B-EE1C-44E0-94F1-2EB7C946561B}"/>
              </a:ext>
            </a:extLst>
          </p:cNvPr>
          <p:cNvSpPr>
            <a:spLocks noGrp="1"/>
          </p:cNvSpPr>
          <p:nvPr>
            <p:ph idx="1"/>
          </p:nvPr>
        </p:nvSpPr>
        <p:spPr>
          <a:xfrm>
            <a:off x="182393" y="1696260"/>
            <a:ext cx="8762190" cy="4165870"/>
          </a:xfrm>
        </p:spPr>
        <p:txBody>
          <a:bodyPr>
            <a:normAutofit fontScale="92500" lnSpcReduction="10000"/>
          </a:bodyPr>
          <a:lstStyle/>
          <a:p>
            <a:r>
              <a:rPr lang="en-US" dirty="0"/>
              <a:t>Familiarity with (be comfortable applying) Math</a:t>
            </a:r>
          </a:p>
          <a:p>
            <a:pPr lvl="1"/>
            <a:r>
              <a:rPr lang="en-US" dirty="0"/>
              <a:t>Dimensional analysis</a:t>
            </a:r>
          </a:p>
          <a:p>
            <a:pPr lvl="2"/>
            <a:r>
              <a:rPr lang="en-US" dirty="0"/>
              <a:t>e.g. I drove @ 72 mph for 15 hours with two one-hour long stops. How many km did I travel?</a:t>
            </a:r>
          </a:p>
          <a:p>
            <a:pPr marL="342905" lvl="1" indent="0">
              <a:buNone/>
            </a:pPr>
            <a:endParaRPr lang="en-US" dirty="0"/>
          </a:p>
          <a:p>
            <a:pPr lvl="1"/>
            <a:endParaRPr lang="en-US" dirty="0"/>
          </a:p>
          <a:p>
            <a:pPr lvl="1"/>
            <a:endParaRPr lang="en-US" dirty="0"/>
          </a:p>
          <a:p>
            <a:pPr lvl="1"/>
            <a:endParaRPr lang="en-US" dirty="0"/>
          </a:p>
          <a:p>
            <a:pPr lvl="1"/>
            <a:r>
              <a:rPr lang="en-US" dirty="0" smtClean="0"/>
              <a:t>Scientific notation</a:t>
            </a:r>
            <a:endParaRPr lang="en-US" dirty="0"/>
          </a:p>
          <a:p>
            <a:pPr marL="342905" lvl="1" indent="0">
              <a:buNone/>
            </a:pPr>
            <a:r>
              <a:rPr lang="en-US" dirty="0"/>
              <a:t>300 = 3x10</a:t>
            </a:r>
            <a:r>
              <a:rPr lang="en-US" baseline="30000" dirty="0"/>
              <a:t>2</a:t>
            </a:r>
            <a:r>
              <a:rPr lang="en-US" dirty="0"/>
              <a:t> = </a:t>
            </a:r>
            <a:r>
              <a:rPr lang="en-US" dirty="0" smtClean="0"/>
              <a:t>3e2</a:t>
            </a:r>
            <a:endParaRPr lang="en-US" dirty="0"/>
          </a:p>
          <a:p>
            <a:pPr marL="342905" lvl="1" indent="0">
              <a:buNone/>
            </a:pPr>
            <a:endParaRPr lang="en-US" dirty="0"/>
          </a:p>
          <a:p>
            <a:pPr marL="342905" lvl="1" indent="0">
              <a:buNone/>
            </a:pPr>
            <a:r>
              <a:rPr lang="en-US" dirty="0"/>
              <a:t>3.243 * 1.0x10</a:t>
            </a:r>
            <a:r>
              <a:rPr lang="en-US" baseline="30000" dirty="0"/>
              <a:t>3</a:t>
            </a:r>
            <a:r>
              <a:rPr lang="en-US" dirty="0"/>
              <a:t> = </a:t>
            </a:r>
          </a:p>
          <a:p>
            <a:pPr lvl="3"/>
            <a:endParaRPr lang="en-US" dirty="0"/>
          </a:p>
          <a:p>
            <a:pPr lvl="1"/>
            <a:endParaRPr lang="en-US" dirty="0"/>
          </a:p>
        </p:txBody>
      </p:sp>
    </p:spTree>
    <p:extLst>
      <p:ext uri="{BB962C8B-B14F-4D97-AF65-F5344CB8AC3E}">
        <p14:creationId xmlns:p14="http://schemas.microsoft.com/office/powerpoint/2010/main" val="349282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03A01-EF82-4FC8-98A2-002E9914C06D}"/>
              </a:ext>
            </a:extLst>
          </p:cNvPr>
          <p:cNvSpPr>
            <a:spLocks noGrp="1"/>
          </p:cNvSpPr>
          <p:nvPr>
            <p:ph type="title"/>
          </p:nvPr>
        </p:nvSpPr>
        <p:spPr>
          <a:xfrm>
            <a:off x="628650" y="857251"/>
            <a:ext cx="7886700" cy="994172"/>
          </a:xfrm>
        </p:spPr>
        <p:txBody>
          <a:bodyPr/>
          <a:lstStyle/>
          <a:p>
            <a:r>
              <a:rPr lang="en-US" dirty="0"/>
              <a:t>Additional expectations</a:t>
            </a:r>
          </a:p>
        </p:txBody>
      </p:sp>
      <p:sp>
        <p:nvSpPr>
          <p:cNvPr id="3" name="Content Placeholder 2">
            <a:extLst>
              <a:ext uri="{FF2B5EF4-FFF2-40B4-BE49-F238E27FC236}">
                <a16:creationId xmlns:a16="http://schemas.microsoft.com/office/drawing/2014/main" id="{5CD8089B-EE1C-44E0-94F1-2EB7C946561B}"/>
              </a:ext>
            </a:extLst>
          </p:cNvPr>
          <p:cNvSpPr>
            <a:spLocks noGrp="1"/>
          </p:cNvSpPr>
          <p:nvPr>
            <p:ph idx="1"/>
          </p:nvPr>
        </p:nvSpPr>
        <p:spPr>
          <a:xfrm>
            <a:off x="182393" y="1696260"/>
            <a:ext cx="8762190" cy="4165870"/>
          </a:xfrm>
        </p:spPr>
        <p:txBody>
          <a:bodyPr>
            <a:normAutofit/>
          </a:bodyPr>
          <a:lstStyle/>
          <a:p>
            <a:r>
              <a:rPr lang="en-US" dirty="0"/>
              <a:t>Familiarity with (be comfortable using) Excel</a:t>
            </a:r>
          </a:p>
          <a:p>
            <a:pPr marL="342905" lvl="1" indent="0">
              <a:buNone/>
            </a:pPr>
            <a:endParaRPr lang="en-US" dirty="0"/>
          </a:p>
          <a:p>
            <a:pPr lvl="1"/>
            <a:r>
              <a:rPr lang="en-US" dirty="0"/>
              <a:t>Excel</a:t>
            </a:r>
          </a:p>
          <a:p>
            <a:pPr lvl="2"/>
            <a:r>
              <a:rPr lang="en-US" dirty="0"/>
              <a:t>Formulas, fill down, absolute reference ($)</a:t>
            </a:r>
          </a:p>
          <a:p>
            <a:pPr lvl="2"/>
            <a:r>
              <a:rPr lang="en-US" dirty="0"/>
              <a:t>Plots</a:t>
            </a:r>
          </a:p>
          <a:p>
            <a:pPr lvl="3"/>
            <a:r>
              <a:rPr lang="en-US" dirty="0"/>
              <a:t>Type: scatter vs line</a:t>
            </a:r>
          </a:p>
          <a:p>
            <a:pPr lvl="3"/>
            <a:r>
              <a:rPr lang="en-US" dirty="0"/>
              <a:t>Connector: lines vs dots vs curves (never use curves, they imply fake data!)</a:t>
            </a:r>
          </a:p>
          <a:p>
            <a:pPr lvl="3"/>
            <a:r>
              <a:rPr lang="en-US" dirty="0"/>
              <a:t>Labels and titles (label your axes!)</a:t>
            </a:r>
          </a:p>
          <a:p>
            <a:pPr lvl="3"/>
            <a:r>
              <a:rPr lang="en-US" dirty="0"/>
              <a:t>Captions (if you’re including it in a document, caption it!)</a:t>
            </a:r>
          </a:p>
          <a:p>
            <a:pPr lvl="3"/>
            <a:endParaRPr lang="en-US" dirty="0"/>
          </a:p>
          <a:p>
            <a:pPr lvl="1"/>
            <a:endParaRPr lang="en-US" dirty="0"/>
          </a:p>
        </p:txBody>
      </p:sp>
    </p:spTree>
    <p:extLst>
      <p:ext uri="{BB962C8B-B14F-4D97-AF65-F5344CB8AC3E}">
        <p14:creationId xmlns:p14="http://schemas.microsoft.com/office/powerpoint/2010/main" val="31490880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E3FD97-02A6-43E8-B7ED-456355BAFFFD}"/>
              </a:ext>
            </a:extLst>
          </p:cNvPr>
          <p:cNvGraphicFramePr>
            <a:graphicFrameLocks noGrp="1"/>
          </p:cNvGraphicFramePr>
          <p:nvPr>
            <p:extLst/>
          </p:nvPr>
        </p:nvGraphicFramePr>
        <p:xfrm>
          <a:off x="108058" y="977265"/>
          <a:ext cx="1960773" cy="2634615"/>
        </p:xfrm>
        <a:graphic>
          <a:graphicData uri="http://schemas.openxmlformats.org/drawingml/2006/table">
            <a:tbl>
              <a:tblPr>
                <a:tableStyleId>{5C22544A-7EE6-4342-B048-85BDC9FD1C3A}</a:tableStyleId>
              </a:tblPr>
              <a:tblGrid>
                <a:gridCol w="335749">
                  <a:extLst>
                    <a:ext uri="{9D8B030D-6E8A-4147-A177-3AD203B41FA5}">
                      <a16:colId xmlns:a16="http://schemas.microsoft.com/office/drawing/2014/main" val="3639043430"/>
                    </a:ext>
                  </a:extLst>
                </a:gridCol>
                <a:gridCol w="725217">
                  <a:extLst>
                    <a:ext uri="{9D8B030D-6E8A-4147-A177-3AD203B41FA5}">
                      <a16:colId xmlns:a16="http://schemas.microsoft.com/office/drawing/2014/main" val="2720487516"/>
                    </a:ext>
                  </a:extLst>
                </a:gridCol>
                <a:gridCol w="899807">
                  <a:extLst>
                    <a:ext uri="{9D8B030D-6E8A-4147-A177-3AD203B41FA5}">
                      <a16:colId xmlns:a16="http://schemas.microsoft.com/office/drawing/2014/main" val="236301555"/>
                    </a:ext>
                  </a:extLst>
                </a:gridCol>
              </a:tblGrid>
              <a:tr h="188595">
                <a:tc>
                  <a:txBody>
                    <a:bodyPr/>
                    <a:lstStyle/>
                    <a:p>
                      <a:pPr algn="l" fontAlgn="b"/>
                      <a:endParaRPr lang="en-US" sz="12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precip (cm)</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mean temp (f)</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742706109"/>
                  </a:ext>
                </a:extLst>
              </a:tr>
              <a:tr h="188595">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5489907"/>
                  </a:ext>
                </a:extLst>
              </a:tr>
              <a:tr h="188595">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405818938"/>
                  </a:ext>
                </a:extLst>
              </a:tr>
              <a:tr h="188595">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487921754"/>
                  </a:ext>
                </a:extLst>
              </a:tr>
              <a:tr h="188595">
                <a:tc>
                  <a:txBody>
                    <a:bodyPr/>
                    <a:lstStyle/>
                    <a:p>
                      <a:pPr algn="l"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921203838"/>
                  </a:ext>
                </a:extLst>
              </a:tr>
              <a:tr h="188595">
                <a:tc>
                  <a:txBody>
                    <a:bodyPr/>
                    <a:lstStyle/>
                    <a:p>
                      <a:pPr algn="l"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940433911"/>
                  </a:ext>
                </a:extLst>
              </a:tr>
              <a:tr h="188595">
                <a:tc>
                  <a:txBody>
                    <a:bodyPr/>
                    <a:lstStyle/>
                    <a:p>
                      <a:pPr algn="l"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25401933"/>
                  </a:ext>
                </a:extLst>
              </a:tr>
              <a:tr h="188595">
                <a:tc>
                  <a:txBody>
                    <a:bodyPr/>
                    <a:lstStyle/>
                    <a:p>
                      <a:pPr algn="l"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1127989"/>
                  </a:ext>
                </a:extLst>
              </a:tr>
              <a:tr h="188595">
                <a:tc>
                  <a:txBody>
                    <a:bodyPr/>
                    <a:lstStyle/>
                    <a:p>
                      <a:pPr algn="l"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06173281"/>
                  </a:ext>
                </a:extLst>
              </a:tr>
              <a:tr h="188595">
                <a:tc>
                  <a:txBody>
                    <a:bodyPr/>
                    <a:lstStyle/>
                    <a:p>
                      <a:pPr algn="l" fontAlgn="b"/>
                      <a:r>
                        <a:rPr lang="en-US" sz="1200" u="none" strike="noStrike">
                          <a:effectLst/>
                        </a:rPr>
                        <a:t>Sep</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b="1" i="0" u="none" strike="noStrike" dirty="0">
                          <a:solidFill>
                            <a:srgbClr val="FF0000"/>
                          </a:solidFill>
                          <a:effectLst/>
                          <a:latin typeface="Calibri" panose="020F0502020204030204" pitchFamily="34" charset="0"/>
                        </a:rPr>
                        <a:t>X</a:t>
                      </a:r>
                    </a:p>
                  </a:txBody>
                  <a:tcPr marL="5715" marR="5715" marT="5715" marB="0" anchor="b"/>
                </a:tc>
                <a:extLst>
                  <a:ext uri="{0D108BD9-81ED-4DB2-BD59-A6C34878D82A}">
                    <a16:rowId xmlns:a16="http://schemas.microsoft.com/office/drawing/2014/main" val="2244749827"/>
                  </a:ext>
                </a:extLst>
              </a:tr>
              <a:tr h="188595">
                <a:tc>
                  <a:txBody>
                    <a:bodyPr/>
                    <a:lstStyle/>
                    <a:p>
                      <a:pPr algn="l"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542587677"/>
                  </a:ext>
                </a:extLst>
              </a:tr>
              <a:tr h="188595">
                <a:tc>
                  <a:txBody>
                    <a:bodyPr/>
                    <a:lstStyle/>
                    <a:p>
                      <a:pPr algn="l"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738914918"/>
                  </a:ext>
                </a:extLst>
              </a:tr>
              <a:tr h="188595">
                <a:tc>
                  <a:txBody>
                    <a:bodyPr/>
                    <a:lstStyle/>
                    <a:p>
                      <a:pPr algn="l"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648793321"/>
                  </a:ext>
                </a:extLst>
              </a:tr>
            </a:tbl>
          </a:graphicData>
        </a:graphic>
      </p:graphicFrame>
    </p:spTree>
    <p:extLst>
      <p:ext uri="{BB962C8B-B14F-4D97-AF65-F5344CB8AC3E}">
        <p14:creationId xmlns:p14="http://schemas.microsoft.com/office/powerpoint/2010/main" val="26156371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E3FD97-02A6-43E8-B7ED-456355BAFFFD}"/>
              </a:ext>
            </a:extLst>
          </p:cNvPr>
          <p:cNvGraphicFramePr>
            <a:graphicFrameLocks noGrp="1"/>
          </p:cNvGraphicFramePr>
          <p:nvPr>
            <p:extLst/>
          </p:nvPr>
        </p:nvGraphicFramePr>
        <p:xfrm>
          <a:off x="108058" y="977265"/>
          <a:ext cx="1960773" cy="2634615"/>
        </p:xfrm>
        <a:graphic>
          <a:graphicData uri="http://schemas.openxmlformats.org/drawingml/2006/table">
            <a:tbl>
              <a:tblPr>
                <a:tableStyleId>{5C22544A-7EE6-4342-B048-85BDC9FD1C3A}</a:tableStyleId>
              </a:tblPr>
              <a:tblGrid>
                <a:gridCol w="335749">
                  <a:extLst>
                    <a:ext uri="{9D8B030D-6E8A-4147-A177-3AD203B41FA5}">
                      <a16:colId xmlns:a16="http://schemas.microsoft.com/office/drawing/2014/main" val="3639043430"/>
                    </a:ext>
                  </a:extLst>
                </a:gridCol>
                <a:gridCol w="725217">
                  <a:extLst>
                    <a:ext uri="{9D8B030D-6E8A-4147-A177-3AD203B41FA5}">
                      <a16:colId xmlns:a16="http://schemas.microsoft.com/office/drawing/2014/main" val="2720487516"/>
                    </a:ext>
                  </a:extLst>
                </a:gridCol>
                <a:gridCol w="899807">
                  <a:extLst>
                    <a:ext uri="{9D8B030D-6E8A-4147-A177-3AD203B41FA5}">
                      <a16:colId xmlns:a16="http://schemas.microsoft.com/office/drawing/2014/main" val="236301555"/>
                    </a:ext>
                  </a:extLst>
                </a:gridCol>
              </a:tblGrid>
              <a:tr h="188595">
                <a:tc>
                  <a:txBody>
                    <a:bodyPr/>
                    <a:lstStyle/>
                    <a:p>
                      <a:pPr algn="l" fontAlgn="b"/>
                      <a:endParaRPr lang="en-US" sz="12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precip (cm)</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mean temp (f)</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742706109"/>
                  </a:ext>
                </a:extLst>
              </a:tr>
              <a:tr h="188595">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5489907"/>
                  </a:ext>
                </a:extLst>
              </a:tr>
              <a:tr h="188595">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405818938"/>
                  </a:ext>
                </a:extLst>
              </a:tr>
              <a:tr h="188595">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487921754"/>
                  </a:ext>
                </a:extLst>
              </a:tr>
              <a:tr h="188595">
                <a:tc>
                  <a:txBody>
                    <a:bodyPr/>
                    <a:lstStyle/>
                    <a:p>
                      <a:pPr algn="l"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921203838"/>
                  </a:ext>
                </a:extLst>
              </a:tr>
              <a:tr h="188595">
                <a:tc>
                  <a:txBody>
                    <a:bodyPr/>
                    <a:lstStyle/>
                    <a:p>
                      <a:pPr algn="l"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940433911"/>
                  </a:ext>
                </a:extLst>
              </a:tr>
              <a:tr h="188595">
                <a:tc>
                  <a:txBody>
                    <a:bodyPr/>
                    <a:lstStyle/>
                    <a:p>
                      <a:pPr algn="l"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25401933"/>
                  </a:ext>
                </a:extLst>
              </a:tr>
              <a:tr h="188595">
                <a:tc>
                  <a:txBody>
                    <a:bodyPr/>
                    <a:lstStyle/>
                    <a:p>
                      <a:pPr algn="l"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1127989"/>
                  </a:ext>
                </a:extLst>
              </a:tr>
              <a:tr h="188595">
                <a:tc>
                  <a:txBody>
                    <a:bodyPr/>
                    <a:lstStyle/>
                    <a:p>
                      <a:pPr algn="l"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06173281"/>
                  </a:ext>
                </a:extLst>
              </a:tr>
              <a:tr h="188595">
                <a:tc>
                  <a:txBody>
                    <a:bodyPr/>
                    <a:lstStyle/>
                    <a:p>
                      <a:pPr algn="l" fontAlgn="b"/>
                      <a:r>
                        <a:rPr lang="en-US" sz="1200" u="none" strike="noStrike">
                          <a:effectLst/>
                        </a:rPr>
                        <a:t>Sep</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b="1" i="0" u="none" strike="noStrike" dirty="0">
                          <a:solidFill>
                            <a:srgbClr val="FF0000"/>
                          </a:solidFill>
                          <a:effectLst/>
                          <a:latin typeface="Calibri" panose="020F0502020204030204" pitchFamily="34" charset="0"/>
                        </a:rPr>
                        <a:t>X</a:t>
                      </a:r>
                    </a:p>
                  </a:txBody>
                  <a:tcPr marL="5715" marR="5715" marT="5715" marB="0" anchor="b"/>
                </a:tc>
                <a:extLst>
                  <a:ext uri="{0D108BD9-81ED-4DB2-BD59-A6C34878D82A}">
                    <a16:rowId xmlns:a16="http://schemas.microsoft.com/office/drawing/2014/main" val="2244749827"/>
                  </a:ext>
                </a:extLst>
              </a:tr>
              <a:tr h="188595">
                <a:tc>
                  <a:txBody>
                    <a:bodyPr/>
                    <a:lstStyle/>
                    <a:p>
                      <a:pPr algn="l"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542587677"/>
                  </a:ext>
                </a:extLst>
              </a:tr>
              <a:tr h="188595">
                <a:tc>
                  <a:txBody>
                    <a:bodyPr/>
                    <a:lstStyle/>
                    <a:p>
                      <a:pPr algn="l"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738914918"/>
                  </a:ext>
                </a:extLst>
              </a:tr>
              <a:tr h="188595">
                <a:tc>
                  <a:txBody>
                    <a:bodyPr/>
                    <a:lstStyle/>
                    <a:p>
                      <a:pPr algn="l"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648793321"/>
                  </a:ext>
                </a:extLst>
              </a:tr>
            </a:tbl>
          </a:graphicData>
        </a:graphic>
      </p:graphicFrame>
      <p:graphicFrame>
        <p:nvGraphicFramePr>
          <p:cNvPr id="5" name="Chart 4">
            <a:extLst>
              <a:ext uri="{FF2B5EF4-FFF2-40B4-BE49-F238E27FC236}">
                <a16:creationId xmlns:a16="http://schemas.microsoft.com/office/drawing/2014/main" id="{6B3BB916-37EE-4E07-949A-ECBE1F6190C6}"/>
              </a:ext>
            </a:extLst>
          </p:cNvPr>
          <p:cNvGraphicFramePr>
            <a:graphicFrameLocks/>
          </p:cNvGraphicFramePr>
          <p:nvPr>
            <p:extLst/>
          </p:nvPr>
        </p:nvGraphicFramePr>
        <p:xfrm>
          <a:off x="2352329" y="3429000"/>
          <a:ext cx="3183092" cy="2468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D9E7C70-1C8C-4C32-920A-9949744CA0CC}"/>
              </a:ext>
            </a:extLst>
          </p:cNvPr>
          <p:cNvGraphicFramePr>
            <a:graphicFrameLocks/>
          </p:cNvGraphicFramePr>
          <p:nvPr>
            <p:extLst/>
          </p:nvPr>
        </p:nvGraphicFramePr>
        <p:xfrm>
          <a:off x="2352330" y="1019882"/>
          <a:ext cx="3174275" cy="24688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7651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E3FD97-02A6-43E8-B7ED-456355BAFFFD}"/>
              </a:ext>
            </a:extLst>
          </p:cNvPr>
          <p:cNvGraphicFramePr>
            <a:graphicFrameLocks noGrp="1"/>
          </p:cNvGraphicFramePr>
          <p:nvPr/>
        </p:nvGraphicFramePr>
        <p:xfrm>
          <a:off x="108058" y="977265"/>
          <a:ext cx="1960773" cy="2634615"/>
        </p:xfrm>
        <a:graphic>
          <a:graphicData uri="http://schemas.openxmlformats.org/drawingml/2006/table">
            <a:tbl>
              <a:tblPr>
                <a:tableStyleId>{5C22544A-7EE6-4342-B048-85BDC9FD1C3A}</a:tableStyleId>
              </a:tblPr>
              <a:tblGrid>
                <a:gridCol w="335749">
                  <a:extLst>
                    <a:ext uri="{9D8B030D-6E8A-4147-A177-3AD203B41FA5}">
                      <a16:colId xmlns:a16="http://schemas.microsoft.com/office/drawing/2014/main" val="3639043430"/>
                    </a:ext>
                  </a:extLst>
                </a:gridCol>
                <a:gridCol w="725217">
                  <a:extLst>
                    <a:ext uri="{9D8B030D-6E8A-4147-A177-3AD203B41FA5}">
                      <a16:colId xmlns:a16="http://schemas.microsoft.com/office/drawing/2014/main" val="2720487516"/>
                    </a:ext>
                  </a:extLst>
                </a:gridCol>
                <a:gridCol w="899807">
                  <a:extLst>
                    <a:ext uri="{9D8B030D-6E8A-4147-A177-3AD203B41FA5}">
                      <a16:colId xmlns:a16="http://schemas.microsoft.com/office/drawing/2014/main" val="236301555"/>
                    </a:ext>
                  </a:extLst>
                </a:gridCol>
              </a:tblGrid>
              <a:tr h="188595">
                <a:tc>
                  <a:txBody>
                    <a:bodyPr/>
                    <a:lstStyle/>
                    <a:p>
                      <a:pPr algn="l" fontAlgn="b"/>
                      <a:endParaRPr lang="en-US" sz="12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precip (cm)</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mean temp (f)</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742706109"/>
                  </a:ext>
                </a:extLst>
              </a:tr>
              <a:tr h="188595">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5489907"/>
                  </a:ext>
                </a:extLst>
              </a:tr>
              <a:tr h="188595">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405818938"/>
                  </a:ext>
                </a:extLst>
              </a:tr>
              <a:tr h="188595">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487921754"/>
                  </a:ext>
                </a:extLst>
              </a:tr>
              <a:tr h="188595">
                <a:tc>
                  <a:txBody>
                    <a:bodyPr/>
                    <a:lstStyle/>
                    <a:p>
                      <a:pPr algn="l"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921203838"/>
                  </a:ext>
                </a:extLst>
              </a:tr>
              <a:tr h="188595">
                <a:tc>
                  <a:txBody>
                    <a:bodyPr/>
                    <a:lstStyle/>
                    <a:p>
                      <a:pPr algn="l"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940433911"/>
                  </a:ext>
                </a:extLst>
              </a:tr>
              <a:tr h="188595">
                <a:tc>
                  <a:txBody>
                    <a:bodyPr/>
                    <a:lstStyle/>
                    <a:p>
                      <a:pPr algn="l"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25401933"/>
                  </a:ext>
                </a:extLst>
              </a:tr>
              <a:tr h="188595">
                <a:tc>
                  <a:txBody>
                    <a:bodyPr/>
                    <a:lstStyle/>
                    <a:p>
                      <a:pPr algn="l"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1127989"/>
                  </a:ext>
                </a:extLst>
              </a:tr>
              <a:tr h="188595">
                <a:tc>
                  <a:txBody>
                    <a:bodyPr/>
                    <a:lstStyle/>
                    <a:p>
                      <a:pPr algn="l"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06173281"/>
                  </a:ext>
                </a:extLst>
              </a:tr>
              <a:tr h="188595">
                <a:tc>
                  <a:txBody>
                    <a:bodyPr/>
                    <a:lstStyle/>
                    <a:p>
                      <a:pPr algn="l" fontAlgn="b"/>
                      <a:r>
                        <a:rPr lang="en-US" sz="1200" u="none" strike="noStrike">
                          <a:effectLst/>
                        </a:rPr>
                        <a:t>Sep</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b="1" i="0" u="none" strike="noStrike" dirty="0">
                          <a:solidFill>
                            <a:srgbClr val="FF0000"/>
                          </a:solidFill>
                          <a:effectLst/>
                          <a:latin typeface="Calibri" panose="020F0502020204030204" pitchFamily="34" charset="0"/>
                        </a:rPr>
                        <a:t>X</a:t>
                      </a:r>
                    </a:p>
                  </a:txBody>
                  <a:tcPr marL="5715" marR="5715" marT="5715" marB="0" anchor="b"/>
                </a:tc>
                <a:extLst>
                  <a:ext uri="{0D108BD9-81ED-4DB2-BD59-A6C34878D82A}">
                    <a16:rowId xmlns:a16="http://schemas.microsoft.com/office/drawing/2014/main" val="2244749827"/>
                  </a:ext>
                </a:extLst>
              </a:tr>
              <a:tr h="188595">
                <a:tc>
                  <a:txBody>
                    <a:bodyPr/>
                    <a:lstStyle/>
                    <a:p>
                      <a:pPr algn="l"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542587677"/>
                  </a:ext>
                </a:extLst>
              </a:tr>
              <a:tr h="188595">
                <a:tc>
                  <a:txBody>
                    <a:bodyPr/>
                    <a:lstStyle/>
                    <a:p>
                      <a:pPr algn="l"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738914918"/>
                  </a:ext>
                </a:extLst>
              </a:tr>
              <a:tr h="188595">
                <a:tc>
                  <a:txBody>
                    <a:bodyPr/>
                    <a:lstStyle/>
                    <a:p>
                      <a:pPr algn="l"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648793321"/>
                  </a:ext>
                </a:extLst>
              </a:tr>
            </a:tbl>
          </a:graphicData>
        </a:graphic>
      </p:graphicFrame>
      <p:graphicFrame>
        <p:nvGraphicFramePr>
          <p:cNvPr id="5" name="Chart 4">
            <a:extLst>
              <a:ext uri="{FF2B5EF4-FFF2-40B4-BE49-F238E27FC236}">
                <a16:creationId xmlns:a16="http://schemas.microsoft.com/office/drawing/2014/main" id="{6B3BB916-37EE-4E07-949A-ECBE1F6190C6}"/>
              </a:ext>
            </a:extLst>
          </p:cNvPr>
          <p:cNvGraphicFramePr>
            <a:graphicFrameLocks/>
          </p:cNvGraphicFramePr>
          <p:nvPr/>
        </p:nvGraphicFramePr>
        <p:xfrm>
          <a:off x="2352329" y="3429000"/>
          <a:ext cx="3183092" cy="2468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D9E7C70-1C8C-4C32-920A-9949744CA0CC}"/>
              </a:ext>
            </a:extLst>
          </p:cNvPr>
          <p:cNvGraphicFramePr>
            <a:graphicFrameLocks/>
          </p:cNvGraphicFramePr>
          <p:nvPr/>
        </p:nvGraphicFramePr>
        <p:xfrm>
          <a:off x="2352330" y="1019882"/>
          <a:ext cx="3174275" cy="246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10A83C05-7CA7-49EB-BF08-24CE386D0EE3}"/>
              </a:ext>
            </a:extLst>
          </p:cNvPr>
          <p:cNvGraphicFramePr>
            <a:graphicFrameLocks/>
          </p:cNvGraphicFramePr>
          <p:nvPr>
            <p:extLst/>
          </p:nvPr>
        </p:nvGraphicFramePr>
        <p:xfrm>
          <a:off x="5646908" y="3429000"/>
          <a:ext cx="3049619" cy="246887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682411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E3FD97-02A6-43E8-B7ED-456355BAFFFD}"/>
              </a:ext>
            </a:extLst>
          </p:cNvPr>
          <p:cNvGraphicFramePr>
            <a:graphicFrameLocks noGrp="1"/>
          </p:cNvGraphicFramePr>
          <p:nvPr/>
        </p:nvGraphicFramePr>
        <p:xfrm>
          <a:off x="108058" y="977265"/>
          <a:ext cx="1960773" cy="2634615"/>
        </p:xfrm>
        <a:graphic>
          <a:graphicData uri="http://schemas.openxmlformats.org/drawingml/2006/table">
            <a:tbl>
              <a:tblPr>
                <a:tableStyleId>{5C22544A-7EE6-4342-B048-85BDC9FD1C3A}</a:tableStyleId>
              </a:tblPr>
              <a:tblGrid>
                <a:gridCol w="335749">
                  <a:extLst>
                    <a:ext uri="{9D8B030D-6E8A-4147-A177-3AD203B41FA5}">
                      <a16:colId xmlns:a16="http://schemas.microsoft.com/office/drawing/2014/main" val="3639043430"/>
                    </a:ext>
                  </a:extLst>
                </a:gridCol>
                <a:gridCol w="725217">
                  <a:extLst>
                    <a:ext uri="{9D8B030D-6E8A-4147-A177-3AD203B41FA5}">
                      <a16:colId xmlns:a16="http://schemas.microsoft.com/office/drawing/2014/main" val="2720487516"/>
                    </a:ext>
                  </a:extLst>
                </a:gridCol>
                <a:gridCol w="899807">
                  <a:extLst>
                    <a:ext uri="{9D8B030D-6E8A-4147-A177-3AD203B41FA5}">
                      <a16:colId xmlns:a16="http://schemas.microsoft.com/office/drawing/2014/main" val="236301555"/>
                    </a:ext>
                  </a:extLst>
                </a:gridCol>
              </a:tblGrid>
              <a:tr h="188595">
                <a:tc>
                  <a:txBody>
                    <a:bodyPr/>
                    <a:lstStyle/>
                    <a:p>
                      <a:pPr algn="l" fontAlgn="b"/>
                      <a:endParaRPr lang="en-US" sz="12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precip (cm)</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mean temp (f)</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742706109"/>
                  </a:ext>
                </a:extLst>
              </a:tr>
              <a:tr h="188595">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5489907"/>
                  </a:ext>
                </a:extLst>
              </a:tr>
              <a:tr h="188595">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405818938"/>
                  </a:ext>
                </a:extLst>
              </a:tr>
              <a:tr h="188595">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487921754"/>
                  </a:ext>
                </a:extLst>
              </a:tr>
              <a:tr h="188595">
                <a:tc>
                  <a:txBody>
                    <a:bodyPr/>
                    <a:lstStyle/>
                    <a:p>
                      <a:pPr algn="l"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921203838"/>
                  </a:ext>
                </a:extLst>
              </a:tr>
              <a:tr h="188595">
                <a:tc>
                  <a:txBody>
                    <a:bodyPr/>
                    <a:lstStyle/>
                    <a:p>
                      <a:pPr algn="l"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940433911"/>
                  </a:ext>
                </a:extLst>
              </a:tr>
              <a:tr h="188595">
                <a:tc>
                  <a:txBody>
                    <a:bodyPr/>
                    <a:lstStyle/>
                    <a:p>
                      <a:pPr algn="l"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25401933"/>
                  </a:ext>
                </a:extLst>
              </a:tr>
              <a:tr h="188595">
                <a:tc>
                  <a:txBody>
                    <a:bodyPr/>
                    <a:lstStyle/>
                    <a:p>
                      <a:pPr algn="l"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1127989"/>
                  </a:ext>
                </a:extLst>
              </a:tr>
              <a:tr h="188595">
                <a:tc>
                  <a:txBody>
                    <a:bodyPr/>
                    <a:lstStyle/>
                    <a:p>
                      <a:pPr algn="l"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06173281"/>
                  </a:ext>
                </a:extLst>
              </a:tr>
              <a:tr h="188595">
                <a:tc>
                  <a:txBody>
                    <a:bodyPr/>
                    <a:lstStyle/>
                    <a:p>
                      <a:pPr algn="l" fontAlgn="b"/>
                      <a:r>
                        <a:rPr lang="en-US" sz="1200" u="none" strike="noStrike">
                          <a:effectLst/>
                        </a:rPr>
                        <a:t>Sep</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b="1" i="0" u="none" strike="noStrike" dirty="0">
                          <a:solidFill>
                            <a:srgbClr val="FF0000"/>
                          </a:solidFill>
                          <a:effectLst/>
                          <a:latin typeface="Calibri" panose="020F0502020204030204" pitchFamily="34" charset="0"/>
                        </a:rPr>
                        <a:t>X</a:t>
                      </a:r>
                    </a:p>
                  </a:txBody>
                  <a:tcPr marL="5715" marR="5715" marT="5715" marB="0" anchor="b"/>
                </a:tc>
                <a:extLst>
                  <a:ext uri="{0D108BD9-81ED-4DB2-BD59-A6C34878D82A}">
                    <a16:rowId xmlns:a16="http://schemas.microsoft.com/office/drawing/2014/main" val="2244749827"/>
                  </a:ext>
                </a:extLst>
              </a:tr>
              <a:tr h="188595">
                <a:tc>
                  <a:txBody>
                    <a:bodyPr/>
                    <a:lstStyle/>
                    <a:p>
                      <a:pPr algn="l"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542587677"/>
                  </a:ext>
                </a:extLst>
              </a:tr>
              <a:tr h="188595">
                <a:tc>
                  <a:txBody>
                    <a:bodyPr/>
                    <a:lstStyle/>
                    <a:p>
                      <a:pPr algn="l"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738914918"/>
                  </a:ext>
                </a:extLst>
              </a:tr>
              <a:tr h="188595">
                <a:tc>
                  <a:txBody>
                    <a:bodyPr/>
                    <a:lstStyle/>
                    <a:p>
                      <a:pPr algn="l"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648793321"/>
                  </a:ext>
                </a:extLst>
              </a:tr>
            </a:tbl>
          </a:graphicData>
        </a:graphic>
      </p:graphicFrame>
      <p:graphicFrame>
        <p:nvGraphicFramePr>
          <p:cNvPr id="5" name="Chart 4">
            <a:extLst>
              <a:ext uri="{FF2B5EF4-FFF2-40B4-BE49-F238E27FC236}">
                <a16:creationId xmlns:a16="http://schemas.microsoft.com/office/drawing/2014/main" id="{6B3BB916-37EE-4E07-949A-ECBE1F6190C6}"/>
              </a:ext>
            </a:extLst>
          </p:cNvPr>
          <p:cNvGraphicFramePr>
            <a:graphicFrameLocks/>
          </p:cNvGraphicFramePr>
          <p:nvPr/>
        </p:nvGraphicFramePr>
        <p:xfrm>
          <a:off x="2352329" y="3429000"/>
          <a:ext cx="3183092" cy="2468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D9E7C70-1C8C-4C32-920A-9949744CA0CC}"/>
              </a:ext>
            </a:extLst>
          </p:cNvPr>
          <p:cNvGraphicFramePr>
            <a:graphicFrameLocks/>
          </p:cNvGraphicFramePr>
          <p:nvPr/>
        </p:nvGraphicFramePr>
        <p:xfrm>
          <a:off x="2352330" y="1019882"/>
          <a:ext cx="3174275" cy="246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11BB604-2279-43D1-8A73-72411D73ADE0}"/>
              </a:ext>
            </a:extLst>
          </p:cNvPr>
          <p:cNvGraphicFramePr>
            <a:graphicFrameLocks/>
          </p:cNvGraphicFramePr>
          <p:nvPr/>
        </p:nvGraphicFramePr>
        <p:xfrm>
          <a:off x="5526605" y="1019883"/>
          <a:ext cx="3509337" cy="247769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0795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6E3FD97-02A6-43E8-B7ED-456355BAFFFD}"/>
              </a:ext>
            </a:extLst>
          </p:cNvPr>
          <p:cNvGraphicFramePr>
            <a:graphicFrameLocks noGrp="1"/>
          </p:cNvGraphicFramePr>
          <p:nvPr/>
        </p:nvGraphicFramePr>
        <p:xfrm>
          <a:off x="108058" y="977265"/>
          <a:ext cx="1960773" cy="2634615"/>
        </p:xfrm>
        <a:graphic>
          <a:graphicData uri="http://schemas.openxmlformats.org/drawingml/2006/table">
            <a:tbl>
              <a:tblPr>
                <a:tableStyleId>{5C22544A-7EE6-4342-B048-85BDC9FD1C3A}</a:tableStyleId>
              </a:tblPr>
              <a:tblGrid>
                <a:gridCol w="335749">
                  <a:extLst>
                    <a:ext uri="{9D8B030D-6E8A-4147-A177-3AD203B41FA5}">
                      <a16:colId xmlns:a16="http://schemas.microsoft.com/office/drawing/2014/main" val="3639043430"/>
                    </a:ext>
                  </a:extLst>
                </a:gridCol>
                <a:gridCol w="725217">
                  <a:extLst>
                    <a:ext uri="{9D8B030D-6E8A-4147-A177-3AD203B41FA5}">
                      <a16:colId xmlns:a16="http://schemas.microsoft.com/office/drawing/2014/main" val="2720487516"/>
                    </a:ext>
                  </a:extLst>
                </a:gridCol>
                <a:gridCol w="899807">
                  <a:extLst>
                    <a:ext uri="{9D8B030D-6E8A-4147-A177-3AD203B41FA5}">
                      <a16:colId xmlns:a16="http://schemas.microsoft.com/office/drawing/2014/main" val="236301555"/>
                    </a:ext>
                  </a:extLst>
                </a:gridCol>
              </a:tblGrid>
              <a:tr h="188595">
                <a:tc>
                  <a:txBody>
                    <a:bodyPr/>
                    <a:lstStyle/>
                    <a:p>
                      <a:pPr algn="l" fontAlgn="b"/>
                      <a:endParaRPr lang="en-US" sz="1200" b="0" i="0" u="none" strike="noStrike" dirty="0">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precip (cm)</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l" fontAlgn="b"/>
                      <a:r>
                        <a:rPr lang="en-US" sz="1200" u="none" strike="noStrike">
                          <a:effectLst/>
                        </a:rPr>
                        <a:t>mean temp (f)</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742706109"/>
                  </a:ext>
                </a:extLst>
              </a:tr>
              <a:tr h="188595">
                <a:tc>
                  <a:txBody>
                    <a:bodyPr/>
                    <a:lstStyle/>
                    <a:p>
                      <a:pPr algn="l" fontAlgn="b"/>
                      <a:r>
                        <a:rPr lang="en-US" sz="1200" u="none" strike="noStrike">
                          <a:effectLst/>
                        </a:rPr>
                        <a:t>Jan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12</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5489907"/>
                  </a:ext>
                </a:extLst>
              </a:tr>
              <a:tr h="188595">
                <a:tc>
                  <a:txBody>
                    <a:bodyPr/>
                    <a:lstStyle/>
                    <a:p>
                      <a:pPr algn="l" fontAlgn="b"/>
                      <a:r>
                        <a:rPr lang="en-US" sz="1200" u="none" strike="noStrike">
                          <a:effectLst/>
                        </a:rPr>
                        <a:t>Feb</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405818938"/>
                  </a:ext>
                </a:extLst>
              </a:tr>
              <a:tr h="188595">
                <a:tc>
                  <a:txBody>
                    <a:bodyPr/>
                    <a:lstStyle/>
                    <a:p>
                      <a:pPr algn="l" fontAlgn="b"/>
                      <a:r>
                        <a:rPr lang="en-US" sz="1200" u="none" strike="noStrike">
                          <a:effectLst/>
                        </a:rPr>
                        <a:t>Mar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11</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34</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487921754"/>
                  </a:ext>
                </a:extLst>
              </a:tr>
              <a:tr h="188595">
                <a:tc>
                  <a:txBody>
                    <a:bodyPr/>
                    <a:lstStyle/>
                    <a:p>
                      <a:pPr algn="l" fontAlgn="b"/>
                      <a:r>
                        <a:rPr lang="en-US" sz="1200" u="none" strike="noStrike">
                          <a:effectLst/>
                        </a:rPr>
                        <a:t>Apr</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921203838"/>
                  </a:ext>
                </a:extLst>
              </a:tr>
              <a:tr h="188595">
                <a:tc>
                  <a:txBody>
                    <a:bodyPr/>
                    <a:lstStyle/>
                    <a:p>
                      <a:pPr algn="l" fontAlgn="b"/>
                      <a:r>
                        <a:rPr lang="en-US" sz="1200" u="none" strike="noStrike">
                          <a:effectLst/>
                        </a:rPr>
                        <a:t>May</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20</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52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940433911"/>
                  </a:ext>
                </a:extLst>
              </a:tr>
              <a:tr h="188595">
                <a:tc>
                  <a:txBody>
                    <a:bodyPr/>
                    <a:lstStyle/>
                    <a:p>
                      <a:pPr algn="l" fontAlgn="b"/>
                      <a:r>
                        <a:rPr lang="en-US" sz="1200" u="none" strike="noStrike">
                          <a:effectLst/>
                        </a:rPr>
                        <a:t>Jun</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63</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25401933"/>
                  </a:ext>
                </a:extLst>
              </a:tr>
              <a:tr h="188595">
                <a:tc>
                  <a:txBody>
                    <a:bodyPr/>
                    <a:lstStyle/>
                    <a:p>
                      <a:pPr algn="l" fontAlgn="b"/>
                      <a:r>
                        <a:rPr lang="en-US" sz="1200" u="none" strike="noStrike">
                          <a:effectLst/>
                        </a:rPr>
                        <a:t>Jul</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25</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72</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01127989"/>
                  </a:ext>
                </a:extLst>
              </a:tr>
              <a:tr h="188595">
                <a:tc>
                  <a:txBody>
                    <a:bodyPr/>
                    <a:lstStyle/>
                    <a:p>
                      <a:pPr algn="l" fontAlgn="b"/>
                      <a:r>
                        <a:rPr lang="en-US" sz="1200" u="none" strike="noStrike">
                          <a:effectLst/>
                        </a:rPr>
                        <a:t>Aug</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76</a:t>
                      </a:r>
                      <a:endParaRPr lang="en-US" sz="1200" b="0" i="0" u="none" strike="noStrike">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1106173281"/>
                  </a:ext>
                </a:extLst>
              </a:tr>
              <a:tr h="188595">
                <a:tc>
                  <a:txBody>
                    <a:bodyPr/>
                    <a:lstStyle/>
                    <a:p>
                      <a:pPr algn="l" fontAlgn="b"/>
                      <a:r>
                        <a:rPr lang="en-US" sz="1200" u="none" strike="noStrike">
                          <a:effectLst/>
                        </a:rPr>
                        <a:t>Sep</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23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b="1" i="0" u="none" strike="noStrike" dirty="0">
                          <a:solidFill>
                            <a:srgbClr val="FF0000"/>
                          </a:solidFill>
                          <a:effectLst/>
                          <a:latin typeface="Calibri" panose="020F0502020204030204" pitchFamily="34" charset="0"/>
                        </a:rPr>
                        <a:t>X</a:t>
                      </a:r>
                    </a:p>
                  </a:txBody>
                  <a:tcPr marL="5715" marR="5715" marT="5715" marB="0" anchor="b"/>
                </a:tc>
                <a:extLst>
                  <a:ext uri="{0D108BD9-81ED-4DB2-BD59-A6C34878D82A}">
                    <a16:rowId xmlns:a16="http://schemas.microsoft.com/office/drawing/2014/main" val="2244749827"/>
                  </a:ext>
                </a:extLst>
              </a:tr>
              <a:tr h="188595">
                <a:tc>
                  <a:txBody>
                    <a:bodyPr/>
                    <a:lstStyle/>
                    <a:p>
                      <a:pPr algn="l" fontAlgn="b"/>
                      <a:r>
                        <a:rPr lang="en-US" sz="1200" u="none" strike="noStrike">
                          <a:effectLst/>
                        </a:rPr>
                        <a:t>Oct</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18</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57</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542587677"/>
                  </a:ext>
                </a:extLst>
              </a:tr>
              <a:tr h="188595">
                <a:tc>
                  <a:txBody>
                    <a:bodyPr/>
                    <a:lstStyle/>
                    <a:p>
                      <a:pPr algn="l" fontAlgn="b"/>
                      <a:r>
                        <a:rPr lang="en-US" sz="1200" u="none" strike="noStrike">
                          <a:effectLst/>
                        </a:rPr>
                        <a:t>Nov</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17</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3738914918"/>
                  </a:ext>
                </a:extLst>
              </a:tr>
              <a:tr h="188595">
                <a:tc>
                  <a:txBody>
                    <a:bodyPr/>
                    <a:lstStyle/>
                    <a:p>
                      <a:pPr algn="l" fontAlgn="b"/>
                      <a:r>
                        <a:rPr lang="en-US" sz="1200" u="none" strike="noStrike">
                          <a:effectLst/>
                        </a:rPr>
                        <a:t>Dec</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a:effectLst/>
                        </a:rPr>
                        <a:t>13</a:t>
                      </a:r>
                      <a:endParaRPr lang="en-US" sz="1200" b="0" i="0" u="none" strike="noStrike">
                        <a:solidFill>
                          <a:srgbClr val="000000"/>
                        </a:solidFill>
                        <a:effectLst/>
                        <a:latin typeface="Calibri" panose="020F0502020204030204" pitchFamily="34" charset="0"/>
                      </a:endParaRPr>
                    </a:p>
                  </a:txBody>
                  <a:tcPr marL="5715" marR="5715" marT="5715" marB="0" anchor="b"/>
                </a:tc>
                <a:tc>
                  <a:txBody>
                    <a:bodyPr/>
                    <a:lstStyle/>
                    <a:p>
                      <a:pPr algn="r" fontAlgn="b"/>
                      <a:r>
                        <a:rPr lang="en-US" sz="1200" u="none" strike="noStrike" dirty="0">
                          <a:effectLst/>
                        </a:rPr>
                        <a:t>38</a:t>
                      </a:r>
                      <a:endParaRPr lang="en-US" sz="1200" b="0" i="0" u="none" strike="noStrike" dirty="0">
                        <a:solidFill>
                          <a:srgbClr val="000000"/>
                        </a:solidFill>
                        <a:effectLst/>
                        <a:latin typeface="Calibri" panose="020F0502020204030204" pitchFamily="34" charset="0"/>
                      </a:endParaRPr>
                    </a:p>
                  </a:txBody>
                  <a:tcPr marL="5715" marR="5715" marT="5715" marB="0" anchor="b"/>
                </a:tc>
                <a:extLst>
                  <a:ext uri="{0D108BD9-81ED-4DB2-BD59-A6C34878D82A}">
                    <a16:rowId xmlns:a16="http://schemas.microsoft.com/office/drawing/2014/main" val="2648793321"/>
                  </a:ext>
                </a:extLst>
              </a:tr>
            </a:tbl>
          </a:graphicData>
        </a:graphic>
      </p:graphicFrame>
      <p:graphicFrame>
        <p:nvGraphicFramePr>
          <p:cNvPr id="5" name="Chart 4">
            <a:extLst>
              <a:ext uri="{FF2B5EF4-FFF2-40B4-BE49-F238E27FC236}">
                <a16:creationId xmlns:a16="http://schemas.microsoft.com/office/drawing/2014/main" id="{6B3BB916-37EE-4E07-949A-ECBE1F6190C6}"/>
              </a:ext>
            </a:extLst>
          </p:cNvPr>
          <p:cNvGraphicFramePr>
            <a:graphicFrameLocks/>
          </p:cNvGraphicFramePr>
          <p:nvPr/>
        </p:nvGraphicFramePr>
        <p:xfrm>
          <a:off x="2352329" y="3429000"/>
          <a:ext cx="3183092" cy="24688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3D9E7C70-1C8C-4C32-920A-9949744CA0CC}"/>
              </a:ext>
            </a:extLst>
          </p:cNvPr>
          <p:cNvGraphicFramePr>
            <a:graphicFrameLocks/>
          </p:cNvGraphicFramePr>
          <p:nvPr/>
        </p:nvGraphicFramePr>
        <p:xfrm>
          <a:off x="2352330" y="1019882"/>
          <a:ext cx="3174275" cy="24688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011BB604-2279-43D1-8A73-72411D73ADE0}"/>
              </a:ext>
            </a:extLst>
          </p:cNvPr>
          <p:cNvGraphicFramePr>
            <a:graphicFrameLocks/>
          </p:cNvGraphicFramePr>
          <p:nvPr/>
        </p:nvGraphicFramePr>
        <p:xfrm>
          <a:off x="5526605" y="1019883"/>
          <a:ext cx="3509337" cy="24776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A64BD879-2FFE-4FE2-8746-B33870545DF9}"/>
              </a:ext>
            </a:extLst>
          </p:cNvPr>
          <p:cNvGraphicFramePr>
            <a:graphicFrameLocks/>
          </p:cNvGraphicFramePr>
          <p:nvPr>
            <p:extLst/>
          </p:nvPr>
        </p:nvGraphicFramePr>
        <p:xfrm>
          <a:off x="5526607" y="3429000"/>
          <a:ext cx="3509336" cy="246888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556583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6301" y="2204701"/>
            <a:ext cx="7886700" cy="1325563"/>
          </a:xfrm>
        </p:spPr>
        <p:txBody>
          <a:bodyPr/>
          <a:lstStyle/>
          <a:p>
            <a:r>
              <a:rPr lang="en-US" dirty="0" smtClean="0"/>
              <a:t>Email</a:t>
            </a:r>
            <a:endParaRPr lang="en-US" dirty="0"/>
          </a:p>
        </p:txBody>
      </p:sp>
    </p:spTree>
    <p:extLst>
      <p:ext uri="{BB962C8B-B14F-4D97-AF65-F5344CB8AC3E}">
        <p14:creationId xmlns:p14="http://schemas.microsoft.com/office/powerpoint/2010/main" val="91668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Professionalism when using email:</a:t>
            </a:r>
          </a:p>
        </p:txBody>
      </p:sp>
      <p:sp>
        <p:nvSpPr>
          <p:cNvPr id="3" name="TextBox 2"/>
          <p:cNvSpPr txBox="1"/>
          <p:nvPr/>
        </p:nvSpPr>
        <p:spPr>
          <a:xfrm>
            <a:off x="534521" y="1690689"/>
            <a:ext cx="8165726"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smtClean="0">
                <a:ln>
                  <a:noFill/>
                </a:ln>
                <a:solidFill>
                  <a:prstClr val="black"/>
                </a:solidFill>
                <a:effectLst/>
                <a:uLnTx/>
                <a:uFillTx/>
                <a:latin typeface="Calibri" panose="020F0502020204030204"/>
                <a:ea typeface="+mn-ea"/>
                <a:cs typeface="+mn-cs"/>
              </a:rPr>
              <a:t>Emails </a:t>
            </a:r>
            <a:r>
              <a:rPr kumimoji="0" lang="en-US" sz="1800" b="0" i="0" u="sng" strike="noStrike" kern="1200" cap="none" spc="0" normalizeH="0" baseline="0" noProof="0" dirty="0">
                <a:ln>
                  <a:noFill/>
                </a:ln>
                <a:solidFill>
                  <a:prstClr val="black"/>
                </a:solidFill>
                <a:effectLst/>
                <a:uLnTx/>
                <a:uFillTx/>
                <a:latin typeface="Calibri" panose="020F0502020204030204"/>
                <a:ea typeface="+mn-ea"/>
                <a:cs typeface="+mn-cs"/>
              </a:rPr>
              <a:t>should include: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 descriptive subject line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GEOL3140 S19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Question on homework due next Weds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A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greeting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Professor,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Dr</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Heiss,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Body of text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I am working on the current assignment and have a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few questions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Do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you have any time to meet on Thursday between 12 and 4 or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Friday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after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11?</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Closing</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Thank you,</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914400" marR="0" lvl="2"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Enthusiastic Hydro Student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5503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Professionalism when using email:</a:t>
            </a:r>
          </a:p>
        </p:txBody>
      </p:sp>
      <p:sp>
        <p:nvSpPr>
          <p:cNvPr id="3" name="TextBox 2"/>
          <p:cNvSpPr txBox="1"/>
          <p:nvPr/>
        </p:nvSpPr>
        <p:spPr>
          <a:xfrm>
            <a:off x="628650" y="2125266"/>
            <a:ext cx="7533249" cy="317009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Inappropriate emails: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Hey sorry I wasn’t in class today. Just wanted to check that I didn’t miss anything important??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Hi I need to meet with you tomorrow </a:t>
            </a:r>
            <a:r>
              <a:rPr kumimoji="0" lang="en-US" sz="2000" b="0" i="1" u="none" strike="noStrike" kern="1200" cap="none" spc="0" normalizeH="0" baseline="0" noProof="0" dirty="0" smtClean="0">
                <a:ln>
                  <a:noFill/>
                </a:ln>
                <a:solidFill>
                  <a:prstClr val="black"/>
                </a:solidFill>
                <a:effectLst/>
                <a:uLnTx/>
                <a:uFillTx/>
                <a:latin typeface="Calibri" panose="020F0502020204030204"/>
                <a:ea typeface="+mn-ea"/>
                <a:cs typeface="+mn-cs"/>
              </a:rPr>
              <a:t>asap can </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you let me know when you’re available?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Hello, when is the homework due?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570695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2616" y="4241197"/>
            <a:ext cx="7142870" cy="41549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Email: </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james_heiss@uml.edu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start subject with </a:t>
            </a:r>
            <a:r>
              <a:rPr kumimoji="0" lang="en-US" sz="2000" b="1" i="0" u="none" strike="noStrike" kern="1200" cap="none" spc="0" normalizeH="0" baseline="0" noProof="0" dirty="0" smtClean="0">
                <a:ln>
                  <a:noFill/>
                </a:ln>
                <a:solidFill>
                  <a:prstClr val="black"/>
                </a:solidFill>
                <a:effectLst/>
                <a:uLnTx/>
                <a:uFillTx/>
                <a:latin typeface="Calibri" panose="020F0502020204030204"/>
                <a:ea typeface="+mn-ea"/>
                <a:cs typeface="+mn-cs"/>
              </a:rPr>
              <a:t>“GEOL3140S19</a:t>
            </a:r>
            <a:r>
              <a:rPr kumimoji="0" lang="en-US" sz="20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3"/>
          <p:cNvSpPr/>
          <p:nvPr/>
        </p:nvSpPr>
        <p:spPr>
          <a:xfrm>
            <a:off x="852616" y="1015292"/>
            <a:ext cx="6969211" cy="2677656"/>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Professor</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Dr. James Heiss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Office</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Olney Hall 102C</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Email</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james_heiss@uml.edu</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Class meetings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MWF noon-12:50pm</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Office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hours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I will be available to answer questions </a:t>
            </a:r>
            <a:r>
              <a:rPr kumimoji="0" lang="en-US" sz="24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during scheduled office hours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M </a:t>
            </a:r>
            <a:r>
              <a:rPr kumimoji="0" lang="en-US" sz="24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1-2pm, F 9:30-10:30am</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or my appointment</a:t>
            </a:r>
          </a:p>
        </p:txBody>
      </p:sp>
    </p:spTree>
    <p:extLst>
      <p:ext uri="{BB962C8B-B14F-4D97-AF65-F5344CB8AC3E}">
        <p14:creationId xmlns:p14="http://schemas.microsoft.com/office/powerpoint/2010/main" val="490882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2896" y="1421323"/>
            <a:ext cx="5180427" cy="34163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700" b="0" i="0" u="none" strike="noStrike" kern="1200" cap="none" spc="0" normalizeH="0" baseline="0" noProof="0" dirty="0">
                <a:ln>
                  <a:noFill/>
                </a:ln>
                <a:solidFill>
                  <a:prstClr val="black"/>
                </a:solidFill>
                <a:effectLst/>
                <a:uLnTx/>
                <a:uFillTx/>
                <a:latin typeface="Calibri" panose="020F0502020204030204"/>
                <a:ea typeface="+mn-ea"/>
                <a:cs typeface="+mn-cs"/>
              </a:rPr>
              <a:t>I will make every effort to respect your time and energy.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 respect your right to a timely and helpful email response. I respond to emails Monday through Friday from 9am through 5pm. I make every effort to respond within one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day.</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 also ask that you check your own email once each week day. Any changes to class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will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be communicated via email.</a:t>
            </a:r>
          </a:p>
        </p:txBody>
      </p:sp>
      <p:pic>
        <p:nvPicPr>
          <p:cNvPr id="3" name="Picture 2"/>
          <p:cNvPicPr>
            <a:picLocks noChangeAspect="1"/>
          </p:cNvPicPr>
          <p:nvPr/>
        </p:nvPicPr>
        <p:blipFill>
          <a:blip r:embed="rId3"/>
          <a:stretch>
            <a:fillRect/>
          </a:stretch>
        </p:blipFill>
        <p:spPr>
          <a:xfrm>
            <a:off x="5472953" y="1289866"/>
            <a:ext cx="3535374" cy="3980832"/>
          </a:xfrm>
          <a:prstGeom prst="rect">
            <a:avLst/>
          </a:prstGeom>
        </p:spPr>
      </p:pic>
    </p:spTree>
    <p:extLst>
      <p:ext uri="{BB962C8B-B14F-4D97-AF65-F5344CB8AC3E}">
        <p14:creationId xmlns:p14="http://schemas.microsoft.com/office/powerpoint/2010/main" val="34497560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1612" y="1841225"/>
            <a:ext cx="7655615" cy="156966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Any questions?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 like feedback)</a:t>
            </a:r>
          </a:p>
        </p:txBody>
      </p:sp>
    </p:spTree>
    <p:extLst>
      <p:ext uri="{BB962C8B-B14F-4D97-AF65-F5344CB8AC3E}">
        <p14:creationId xmlns:p14="http://schemas.microsoft.com/office/powerpoint/2010/main" val="21027351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7805" y="706848"/>
            <a:ext cx="5427958" cy="5274073"/>
          </a:xfrm>
          <a:prstGeom prst="rect">
            <a:avLst/>
          </a:prstGeom>
        </p:spPr>
      </p:pic>
    </p:spTree>
    <p:extLst>
      <p:ext uri="{BB962C8B-B14F-4D97-AF65-F5344CB8AC3E}">
        <p14:creationId xmlns:p14="http://schemas.microsoft.com/office/powerpoint/2010/main" val="26813485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6357" y="500059"/>
            <a:ext cx="6105950" cy="5855284"/>
          </a:xfrm>
          <a:prstGeom prst="rect">
            <a:avLst/>
          </a:prstGeom>
        </p:spPr>
      </p:pic>
      <p:sp>
        <p:nvSpPr>
          <p:cNvPr id="7" name="Rectangle 6"/>
          <p:cNvSpPr/>
          <p:nvPr/>
        </p:nvSpPr>
        <p:spPr>
          <a:xfrm>
            <a:off x="7265641" y="5377502"/>
            <a:ext cx="1640393" cy="124649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Credit: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3"/>
              </a:rPr>
              <a:t>Howard Perlman</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USGS; globe illustration by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4"/>
              </a:rPr>
              <a:t>Jack Cook</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Woods Hole Oceanographic Institution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5"/>
              </a:rPr>
              <a:t>©</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6"/>
              </a:rPr>
              <a:t>Adam </a:t>
            </a:r>
            <a:r>
              <a:rPr kumimoji="0" lang="en-US" sz="750" b="0" i="0" u="none" strike="noStrike" kern="1200" cap="none" spc="0" normalizeH="0" baseline="0" noProof="0" dirty="0" err="1">
                <a:ln>
                  <a:noFill/>
                </a:ln>
                <a:solidFill>
                  <a:prstClr val="white">
                    <a:lumMod val="75000"/>
                  </a:prstClr>
                </a:solidFill>
                <a:effectLst/>
                <a:uLnTx/>
                <a:uFillTx/>
                <a:latin typeface="Calibri" panose="020F0502020204030204"/>
                <a:ea typeface="+mn-ea"/>
                <a:cs typeface="+mn-cs"/>
                <a:hlinkClick r:id="rId6"/>
              </a:rPr>
              <a:t>Nieman</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b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b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Data source: Igor </a:t>
            </a:r>
            <a:r>
              <a:rPr kumimoji="0" lang="en-US" sz="750" b="0" i="0" u="none" strike="noStrike" kern="1200" cap="none" spc="0" normalizeH="0" baseline="0" noProof="0" dirty="0" err="1">
                <a:ln>
                  <a:noFill/>
                </a:ln>
                <a:solidFill>
                  <a:prstClr val="white">
                    <a:lumMod val="75000"/>
                  </a:prstClr>
                </a:solidFill>
                <a:effectLst/>
                <a:uLnTx/>
                <a:uFillTx/>
                <a:latin typeface="Calibri" panose="020F0502020204030204"/>
                <a:ea typeface="+mn-ea"/>
                <a:cs typeface="+mn-cs"/>
              </a:rPr>
              <a:t>Shiklomanov's</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chapter "World fresh water resources" in Peter H. </a:t>
            </a:r>
            <a:r>
              <a:rPr kumimoji="0" lang="en-US" sz="750" b="0" i="0" u="none" strike="noStrike" kern="1200" cap="none" spc="0" normalizeH="0" baseline="0" noProof="0" dirty="0" err="1">
                <a:ln>
                  <a:noFill/>
                </a:ln>
                <a:solidFill>
                  <a:prstClr val="white">
                    <a:lumMod val="75000"/>
                  </a:prstClr>
                </a:solidFill>
                <a:effectLst/>
                <a:uLnTx/>
                <a:uFillTx/>
                <a:latin typeface="Calibri" panose="020F0502020204030204"/>
                <a:ea typeface="+mn-ea"/>
                <a:cs typeface="+mn-cs"/>
              </a:rPr>
              <a:t>Gleick</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(editor), 1993, Water in Crisis: A Guide to the World's Fresh Water Resources (Oxford University Press, New York).</a:t>
            </a:r>
          </a:p>
        </p:txBody>
      </p:sp>
    </p:spTree>
    <p:extLst>
      <p:ext uri="{BB962C8B-B14F-4D97-AF65-F5344CB8AC3E}">
        <p14:creationId xmlns:p14="http://schemas.microsoft.com/office/powerpoint/2010/main" val="1953251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710" y="857250"/>
            <a:ext cx="5650931" cy="5143500"/>
          </a:xfrm>
          <a:prstGeom prst="rect">
            <a:avLst/>
          </a:prstGeom>
        </p:spPr>
      </p:pic>
      <p:sp>
        <p:nvSpPr>
          <p:cNvPr id="4" name="Rectangle 3"/>
          <p:cNvSpPr/>
          <p:nvPr/>
        </p:nvSpPr>
        <p:spPr>
          <a:xfrm>
            <a:off x="7265641" y="5377502"/>
            <a:ext cx="1640393" cy="124649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Credit: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3"/>
              </a:rPr>
              <a:t>Howard Perlman</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USGS; globe illustration by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4"/>
              </a:rPr>
              <a:t>Jack Cook</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Woods Hole Oceanographic Institution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5"/>
              </a:rPr>
              <a:t>©</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hlinkClick r:id="rId6"/>
              </a:rPr>
              <a:t>Adam </a:t>
            </a:r>
            <a:r>
              <a:rPr kumimoji="0" lang="en-US" sz="750" b="0" i="0" u="none" strike="noStrike" kern="1200" cap="none" spc="0" normalizeH="0" baseline="0" noProof="0" dirty="0" err="1">
                <a:ln>
                  <a:noFill/>
                </a:ln>
                <a:solidFill>
                  <a:prstClr val="white">
                    <a:lumMod val="75000"/>
                  </a:prstClr>
                </a:solidFill>
                <a:effectLst/>
                <a:uLnTx/>
                <a:uFillTx/>
                <a:latin typeface="Calibri" panose="020F0502020204030204"/>
                <a:ea typeface="+mn-ea"/>
                <a:cs typeface="+mn-cs"/>
                <a:hlinkClick r:id="rId6"/>
              </a:rPr>
              <a:t>Nieman</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a:t>
            </a:r>
            <a:b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b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Data source: Igor </a:t>
            </a:r>
            <a:r>
              <a:rPr kumimoji="0" lang="en-US" sz="750" b="0" i="0" u="none" strike="noStrike" kern="1200" cap="none" spc="0" normalizeH="0" baseline="0" noProof="0" dirty="0" err="1">
                <a:ln>
                  <a:noFill/>
                </a:ln>
                <a:solidFill>
                  <a:prstClr val="white">
                    <a:lumMod val="75000"/>
                  </a:prstClr>
                </a:solidFill>
                <a:effectLst/>
                <a:uLnTx/>
                <a:uFillTx/>
                <a:latin typeface="Calibri" panose="020F0502020204030204"/>
                <a:ea typeface="+mn-ea"/>
                <a:cs typeface="+mn-cs"/>
              </a:rPr>
              <a:t>Shiklomanov's</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chapter "World fresh water resources" in Peter H. </a:t>
            </a:r>
            <a:r>
              <a:rPr kumimoji="0" lang="en-US" sz="750" b="0" i="0" u="none" strike="noStrike" kern="1200" cap="none" spc="0" normalizeH="0" baseline="0" noProof="0" dirty="0" err="1">
                <a:ln>
                  <a:noFill/>
                </a:ln>
                <a:solidFill>
                  <a:prstClr val="white">
                    <a:lumMod val="75000"/>
                  </a:prstClr>
                </a:solidFill>
                <a:effectLst/>
                <a:uLnTx/>
                <a:uFillTx/>
                <a:latin typeface="Calibri" panose="020F0502020204030204"/>
                <a:ea typeface="+mn-ea"/>
                <a:cs typeface="+mn-cs"/>
              </a:rPr>
              <a:t>Gleick</a:t>
            </a:r>
            <a:r>
              <a:rPr kumimoji="0" lang="en-US" sz="750" b="0" i="0" u="none" strike="noStrike" kern="1200" cap="none" spc="0" normalizeH="0" baseline="0" noProof="0" dirty="0">
                <a:ln>
                  <a:noFill/>
                </a:ln>
                <a:solidFill>
                  <a:prstClr val="white">
                    <a:lumMod val="75000"/>
                  </a:prstClr>
                </a:solidFill>
                <a:effectLst/>
                <a:uLnTx/>
                <a:uFillTx/>
                <a:latin typeface="Calibri" panose="020F0502020204030204"/>
                <a:ea typeface="+mn-ea"/>
                <a:cs typeface="+mn-cs"/>
              </a:rPr>
              <a:t> (editor), 1993, Water in Crisis: A Guide to the World's Fresh Water Resources (Oxford University Press, New York).</a:t>
            </a:r>
          </a:p>
        </p:txBody>
      </p:sp>
    </p:spTree>
    <p:extLst>
      <p:ext uri="{BB962C8B-B14F-4D97-AF65-F5344CB8AC3E}">
        <p14:creationId xmlns:p14="http://schemas.microsoft.com/office/powerpoint/2010/main" val="2364602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5010-6E23-47BB-8BAB-DE00D7D6C214}"/>
              </a:ext>
            </a:extLst>
          </p:cNvPr>
          <p:cNvSpPr>
            <a:spLocks noGrp="1"/>
          </p:cNvSpPr>
          <p:nvPr>
            <p:ph type="title"/>
          </p:nvPr>
        </p:nvSpPr>
        <p:spPr>
          <a:xfrm>
            <a:off x="628650" y="1131094"/>
            <a:ext cx="7886700" cy="994172"/>
          </a:xfrm>
        </p:spPr>
        <p:txBody>
          <a:bodyPr/>
          <a:lstStyle/>
          <a:p>
            <a:r>
              <a:rPr lang="en-US" dirty="0"/>
              <a:t>Definitions</a:t>
            </a:r>
          </a:p>
        </p:txBody>
      </p:sp>
      <p:sp>
        <p:nvSpPr>
          <p:cNvPr id="3" name="Content Placeholder 2">
            <a:extLst>
              <a:ext uri="{FF2B5EF4-FFF2-40B4-BE49-F238E27FC236}">
                <a16:creationId xmlns:a16="http://schemas.microsoft.com/office/drawing/2014/main" id="{B2257FBA-A4E6-4769-B9D8-8B9DBEE00925}"/>
              </a:ext>
            </a:extLst>
          </p:cNvPr>
          <p:cNvSpPr>
            <a:spLocks noGrp="1"/>
          </p:cNvSpPr>
          <p:nvPr>
            <p:ph idx="1"/>
          </p:nvPr>
        </p:nvSpPr>
        <p:spPr/>
        <p:txBody>
          <a:bodyPr/>
          <a:lstStyle/>
          <a:p>
            <a:r>
              <a:rPr lang="en-US" dirty="0"/>
              <a:t>Hydrology </a:t>
            </a:r>
            <a:r>
              <a:rPr lang="en-US" dirty="0">
                <a:sym typeface="Wingdings" panose="05000000000000000000" pitchFamily="2" charset="2"/>
              </a:rPr>
              <a:t>                                                                                                                                                                  </a:t>
            </a:r>
          </a:p>
          <a:p>
            <a:endParaRPr lang="en-US" dirty="0"/>
          </a:p>
          <a:p>
            <a:endParaRPr lang="en-US" dirty="0"/>
          </a:p>
          <a:p>
            <a:endParaRPr lang="en-US" dirty="0"/>
          </a:p>
          <a:p>
            <a:endParaRPr lang="en-US" dirty="0"/>
          </a:p>
          <a:p>
            <a:r>
              <a:rPr lang="en-US" dirty="0"/>
              <a:t>Hydrogeology </a:t>
            </a:r>
            <a:r>
              <a:rPr lang="en-US" dirty="0">
                <a:sym typeface="Wingdings" panose="05000000000000000000" pitchFamily="2" charset="2"/>
              </a:rPr>
              <a:t></a:t>
            </a:r>
            <a:endParaRPr lang="en-US" dirty="0"/>
          </a:p>
        </p:txBody>
      </p:sp>
      <p:sp>
        <p:nvSpPr>
          <p:cNvPr id="4" name="Rectangle 3">
            <a:extLst>
              <a:ext uri="{FF2B5EF4-FFF2-40B4-BE49-F238E27FC236}">
                <a16:creationId xmlns:a16="http://schemas.microsoft.com/office/drawing/2014/main" id="{888F8598-4BF1-47C7-AE3D-B9CAB543B0CD}"/>
              </a:ext>
            </a:extLst>
          </p:cNvPr>
          <p:cNvSpPr/>
          <p:nvPr/>
        </p:nvSpPr>
        <p:spPr>
          <a:xfrm>
            <a:off x="8325791" y="5593080"/>
            <a:ext cx="790601" cy="30008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[Google]</a:t>
            </a:r>
          </a:p>
        </p:txBody>
      </p:sp>
      <p:sp>
        <p:nvSpPr>
          <p:cNvPr id="5" name="Rectangle 4"/>
          <p:cNvSpPr/>
          <p:nvPr/>
        </p:nvSpPr>
        <p:spPr>
          <a:xfrm>
            <a:off x="2868360" y="275551"/>
            <a:ext cx="3407279"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Water on </a:t>
            </a:r>
            <a:r>
              <a:rPr kumimoji="0" lang="en-US" sz="4000" b="1" i="0" u="none" strike="noStrike" kern="1200" cap="none" spc="0" normalizeH="0" baseline="0" noProof="0" dirty="0" smtClean="0">
                <a:ln>
                  <a:noFill/>
                </a:ln>
                <a:solidFill>
                  <a:prstClr val="black"/>
                </a:solidFill>
                <a:effectLst/>
                <a:uLnTx/>
                <a:uFillTx/>
                <a:latin typeface="Calibri" panose="020F0502020204030204"/>
                <a:ea typeface="+mn-ea"/>
                <a:cs typeface="+mn-cs"/>
              </a:rPr>
              <a:t>Earth</a:t>
            </a:r>
            <a:endPar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207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5010-6E23-47BB-8BAB-DE00D7D6C214}"/>
              </a:ext>
            </a:extLst>
          </p:cNvPr>
          <p:cNvSpPr>
            <a:spLocks noGrp="1"/>
          </p:cNvSpPr>
          <p:nvPr>
            <p:ph type="title"/>
          </p:nvPr>
        </p:nvSpPr>
        <p:spPr>
          <a:xfrm>
            <a:off x="628650" y="872014"/>
            <a:ext cx="7886700" cy="994172"/>
          </a:xfrm>
        </p:spPr>
        <p:txBody>
          <a:bodyPr/>
          <a:lstStyle/>
          <a:p>
            <a:r>
              <a:rPr lang="en-US" dirty="0"/>
              <a:t>Definitions</a:t>
            </a:r>
          </a:p>
        </p:txBody>
      </p:sp>
      <p:sp>
        <p:nvSpPr>
          <p:cNvPr id="3" name="Content Placeholder 2">
            <a:extLst>
              <a:ext uri="{FF2B5EF4-FFF2-40B4-BE49-F238E27FC236}">
                <a16:creationId xmlns:a16="http://schemas.microsoft.com/office/drawing/2014/main" id="{B2257FBA-A4E6-4769-B9D8-8B9DBEE00925}"/>
              </a:ext>
            </a:extLst>
          </p:cNvPr>
          <p:cNvSpPr>
            <a:spLocks noGrp="1"/>
          </p:cNvSpPr>
          <p:nvPr>
            <p:ph idx="1"/>
          </p:nvPr>
        </p:nvSpPr>
        <p:spPr>
          <a:xfrm>
            <a:off x="628650" y="1566545"/>
            <a:ext cx="7886700" cy="4351338"/>
          </a:xfrm>
        </p:spPr>
        <p:txBody>
          <a:bodyPr/>
          <a:lstStyle/>
          <a:p>
            <a:r>
              <a:rPr lang="en-US" dirty="0"/>
              <a:t>Hydrology </a:t>
            </a:r>
            <a:r>
              <a:rPr lang="en-US" dirty="0">
                <a:sym typeface="Wingdings" panose="05000000000000000000" pitchFamily="2" charset="2"/>
              </a:rPr>
              <a:t> Occurrence, distribution, movement, and chemistry of all waters of earth system</a:t>
            </a:r>
            <a:endParaRPr lang="en-US" dirty="0"/>
          </a:p>
          <a:p>
            <a:endParaRPr lang="en-US" dirty="0"/>
          </a:p>
          <a:p>
            <a:endParaRPr lang="en-US" dirty="0"/>
          </a:p>
          <a:p>
            <a:endParaRPr lang="en-US" dirty="0"/>
          </a:p>
          <a:p>
            <a:r>
              <a:rPr lang="en-US" dirty="0"/>
              <a:t>Hydrogeology </a:t>
            </a:r>
            <a:r>
              <a:rPr lang="en-US" dirty="0">
                <a:sym typeface="Wingdings" panose="05000000000000000000" pitchFamily="2" charset="2"/>
              </a:rPr>
              <a:t> </a:t>
            </a:r>
            <a:r>
              <a:rPr lang="en-US" dirty="0" smtClean="0">
                <a:sym typeface="Wingdings" panose="05000000000000000000" pitchFamily="2" charset="2"/>
              </a:rPr>
              <a:t>Interactions </a:t>
            </a:r>
            <a:r>
              <a:rPr lang="en-US" dirty="0">
                <a:sym typeface="Wingdings" panose="05000000000000000000" pitchFamily="2" charset="2"/>
              </a:rPr>
              <a:t>of water with geologic materials</a:t>
            </a:r>
          </a:p>
          <a:p>
            <a:pPr lvl="1"/>
            <a:r>
              <a:rPr lang="en-US" dirty="0" err="1">
                <a:sym typeface="Wingdings" panose="05000000000000000000" pitchFamily="2" charset="2"/>
              </a:rPr>
              <a:t>syn</a:t>
            </a:r>
            <a:r>
              <a:rPr lang="en-US" dirty="0">
                <a:sym typeface="Wingdings" panose="05000000000000000000" pitchFamily="2" charset="2"/>
              </a:rPr>
              <a:t>: groundwater </a:t>
            </a:r>
            <a:r>
              <a:rPr lang="en-US" dirty="0" smtClean="0">
                <a:sym typeface="Wingdings" panose="05000000000000000000" pitchFamily="2" charset="2"/>
              </a:rPr>
              <a:t>hydrology, geohydrology</a:t>
            </a:r>
          </a:p>
          <a:p>
            <a:pPr lvl="1"/>
            <a:r>
              <a:rPr lang="en-US" dirty="0" smtClean="0">
                <a:sym typeface="Wingdings" panose="05000000000000000000" pitchFamily="2" charset="2"/>
              </a:rPr>
              <a:t>Includes saturated and unsaturated zone</a:t>
            </a:r>
            <a:endParaRPr lang="en-US" dirty="0"/>
          </a:p>
        </p:txBody>
      </p:sp>
      <p:pic>
        <p:nvPicPr>
          <p:cNvPr id="1026" name="Picture 2" descr="https://www.gstatic.com/onebox/dictionary/ngram/en/desktop/402bbcc31107fe393da6c9adbc844d514881129d.png">
            <a:extLst>
              <a:ext uri="{FF2B5EF4-FFF2-40B4-BE49-F238E27FC236}">
                <a16:creationId xmlns:a16="http://schemas.microsoft.com/office/drawing/2014/main" id="{CE3470E7-581D-4B22-A37D-B36D500EA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360" y="5593080"/>
            <a:ext cx="3657600" cy="857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gstatic.com/onebox/dictionary/ngram/en/desktop/31d294fc1f5817a58810b098a703f3a5191bb401.png">
            <a:extLst>
              <a:ext uri="{FF2B5EF4-FFF2-40B4-BE49-F238E27FC236}">
                <a16:creationId xmlns:a16="http://schemas.microsoft.com/office/drawing/2014/main" id="{7F1D3A31-2637-42DD-AC4D-A98D4179A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64252"/>
            <a:ext cx="3657600" cy="8572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88F8598-4BF1-47C7-AE3D-B9CAB543B0CD}"/>
              </a:ext>
            </a:extLst>
          </p:cNvPr>
          <p:cNvSpPr/>
          <p:nvPr/>
        </p:nvSpPr>
        <p:spPr>
          <a:xfrm>
            <a:off x="6084046" y="6450330"/>
            <a:ext cx="633507" cy="24622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[Google]</a:t>
            </a:r>
          </a:p>
        </p:txBody>
      </p:sp>
      <p:sp>
        <p:nvSpPr>
          <p:cNvPr id="5" name="TextBox 4">
            <a:extLst>
              <a:ext uri="{FF2B5EF4-FFF2-40B4-BE49-F238E27FC236}">
                <a16:creationId xmlns:a16="http://schemas.microsoft.com/office/drawing/2014/main" id="{F76BE942-D9E4-406B-AAD4-9E45828E18FE}"/>
              </a:ext>
            </a:extLst>
          </p:cNvPr>
          <p:cNvSpPr txBox="1"/>
          <p:nvPr/>
        </p:nvSpPr>
        <p:spPr>
          <a:xfrm>
            <a:off x="3202158" y="2778442"/>
            <a:ext cx="2234201" cy="30008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rPr>
              <a:t>word frequency over time </a:t>
            </a:r>
            <a:r>
              <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sym typeface="Wingdings" panose="05000000000000000000" pitchFamily="2" charset="2"/>
              </a:rPr>
              <a:t></a:t>
            </a:r>
            <a:endParaRPr kumimoji="0" lang="en-US" sz="135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Rectangle 7"/>
          <p:cNvSpPr/>
          <p:nvPr/>
        </p:nvSpPr>
        <p:spPr>
          <a:xfrm>
            <a:off x="2868360" y="275551"/>
            <a:ext cx="3407279"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rPr>
              <a:t>Water on </a:t>
            </a:r>
            <a:r>
              <a:rPr kumimoji="0" lang="en-US" sz="4000" b="1" i="0" u="none" strike="noStrike" kern="1200" cap="none" spc="0" normalizeH="0" baseline="0" noProof="0" dirty="0" smtClean="0">
                <a:ln>
                  <a:noFill/>
                </a:ln>
                <a:solidFill>
                  <a:prstClr val="black"/>
                </a:solidFill>
                <a:effectLst/>
                <a:uLnTx/>
                <a:uFillTx/>
                <a:latin typeface="Calibri" panose="020F0502020204030204"/>
                <a:ea typeface="+mn-ea"/>
                <a:cs typeface="+mn-cs"/>
              </a:rPr>
              <a:t>Earth</a:t>
            </a:r>
            <a:endParaRPr kumimoji="0" lang="en-US" sz="4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40278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143000" y="981076"/>
            <a:ext cx="2914650" cy="1131079"/>
          </a:xfrm>
          <a:prstGeom prst="rect">
            <a:avLst/>
          </a:prstGeom>
          <a:noFill/>
          <a:ln w="9525">
            <a:noFill/>
            <a:miter lim="800000"/>
            <a:headEnd/>
            <a:tailEnd/>
          </a:ln>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350" b="0" i="1" u="none" strike="noStrike" kern="1200" cap="none" spc="0" normalizeH="0" baseline="0" noProof="0">
                <a:ln>
                  <a:noFill/>
                </a:ln>
                <a:solidFill>
                  <a:prstClr val="black"/>
                </a:solidFill>
                <a:effectLst/>
                <a:uLnTx/>
                <a:uFillTx/>
                <a:latin typeface="Calibri" panose="020F0502020204030204"/>
                <a:ea typeface="+mn-ea"/>
                <a:cs typeface="+mn-cs"/>
              </a:rPr>
              <a:t>The total usable freshwater supply for ecosystems and people is around 200,000 km</a:t>
            </a:r>
            <a:r>
              <a:rPr kumimoji="0" lang="en-US" sz="1350" b="1" i="1" u="none" strike="noStrike" kern="1200" cap="none" spc="0" normalizeH="0" baseline="30000" noProof="0">
                <a:ln>
                  <a:noFill/>
                </a:ln>
                <a:solidFill>
                  <a:prstClr val="black"/>
                </a:solidFill>
                <a:effectLst/>
                <a:uLnTx/>
                <a:uFillTx/>
                <a:latin typeface="Calibri" panose="020F0502020204030204"/>
                <a:ea typeface="+mn-ea"/>
                <a:cs typeface="+mn-cs"/>
              </a:rPr>
              <a:t>3</a:t>
            </a:r>
            <a:r>
              <a:rPr kumimoji="0" lang="en-US" sz="1350" b="0" i="1" u="none" strike="noStrike" kern="1200" cap="none" spc="0" normalizeH="0" baseline="0" noProof="0">
                <a:ln>
                  <a:noFill/>
                </a:ln>
                <a:solidFill>
                  <a:prstClr val="black"/>
                </a:solidFill>
                <a:effectLst/>
                <a:uLnTx/>
                <a:uFillTx/>
                <a:latin typeface="Calibri" panose="020F0502020204030204"/>
                <a:ea typeface="+mn-ea"/>
                <a:cs typeface="+mn-cs"/>
              </a:rPr>
              <a:t> of water, which is less than one percent of all freshwater resources. </a:t>
            </a:r>
          </a:p>
        </p:txBody>
      </p:sp>
      <p:graphicFrame>
        <p:nvGraphicFramePr>
          <p:cNvPr id="4" name="Table 3"/>
          <p:cNvGraphicFramePr>
            <a:graphicFrameLocks noGrp="1"/>
          </p:cNvGraphicFramePr>
          <p:nvPr/>
        </p:nvGraphicFramePr>
        <p:xfrm>
          <a:off x="1143000" y="5657850"/>
          <a:ext cx="6858000" cy="251460"/>
        </p:xfrm>
        <a:graphic>
          <a:graphicData uri="http://schemas.openxmlformats.org/drawingml/2006/table">
            <a:tbl>
              <a:tblPr/>
              <a:tblGrid>
                <a:gridCol w="6858000">
                  <a:extLst>
                    <a:ext uri="{9D8B030D-6E8A-4147-A177-3AD203B41FA5}">
                      <a16:colId xmlns:a16="http://schemas.microsoft.com/office/drawing/2014/main" val="20000"/>
                    </a:ext>
                  </a:extLst>
                </a:gridCol>
              </a:tblGrid>
              <a:tr h="251460">
                <a:tc>
                  <a:txBody>
                    <a:bodyPr/>
                    <a:lstStyle/>
                    <a:p>
                      <a:r>
                        <a:rPr lang="en-US" sz="1200" dirty="0"/>
                        <a:t>Source: Adapted from Peter H. </a:t>
                      </a:r>
                      <a:r>
                        <a:rPr lang="en-US" sz="1200" dirty="0" err="1"/>
                        <a:t>Gleick</a:t>
                      </a:r>
                      <a:r>
                        <a:rPr lang="en-US" sz="1200" dirty="0"/>
                        <a:t>. </a:t>
                      </a:r>
                      <a:r>
                        <a:rPr lang="en-US" sz="1200" i="1" dirty="0"/>
                        <a:t>The World's Water 2000-2001</a:t>
                      </a:r>
                      <a:r>
                        <a:rPr lang="en-US" sz="1200" dirty="0"/>
                        <a:t>. Washington, DC: Island Press, 2000.</a:t>
                      </a:r>
                    </a:p>
                  </a:txBody>
                  <a:tcPr marL="68580" marR="68580" marT="34290" marB="34290"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graphicFrame>
        <p:nvGraphicFramePr>
          <p:cNvPr id="5" name="Chart 4"/>
          <p:cNvGraphicFramePr>
            <a:graphicFrameLocks/>
          </p:cNvGraphicFramePr>
          <p:nvPr/>
        </p:nvGraphicFramePr>
        <p:xfrm>
          <a:off x="1562100" y="1885950"/>
          <a:ext cx="62484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55637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428752" y="1257301"/>
          <a:ext cx="6297120" cy="3545570"/>
        </p:xfrm>
        <a:graphic>
          <a:graphicData uri="http://schemas.openxmlformats.org/drawingml/2006/table">
            <a:tbl>
              <a:tblPr/>
              <a:tblGrid>
                <a:gridCol w="2518848">
                  <a:extLst>
                    <a:ext uri="{9D8B030D-6E8A-4147-A177-3AD203B41FA5}">
                      <a16:colId xmlns:a16="http://schemas.microsoft.com/office/drawing/2014/main" val="20000"/>
                    </a:ext>
                  </a:extLst>
                </a:gridCol>
                <a:gridCol w="915944">
                  <a:extLst>
                    <a:ext uri="{9D8B030D-6E8A-4147-A177-3AD203B41FA5}">
                      <a16:colId xmlns:a16="http://schemas.microsoft.com/office/drawing/2014/main" val="20001"/>
                    </a:ext>
                  </a:extLst>
                </a:gridCol>
                <a:gridCol w="2862328">
                  <a:extLst>
                    <a:ext uri="{9D8B030D-6E8A-4147-A177-3AD203B41FA5}">
                      <a16:colId xmlns:a16="http://schemas.microsoft.com/office/drawing/2014/main" val="20002"/>
                    </a:ext>
                  </a:extLst>
                </a:gridCol>
              </a:tblGrid>
              <a:tr h="725712">
                <a:tc>
                  <a:txBody>
                    <a:bodyPr/>
                    <a:lstStyle/>
                    <a:p>
                      <a:pPr algn="ctr"/>
                      <a:r>
                        <a:rPr lang="en-US" sz="1500" b="1" dirty="0"/>
                        <a:t>Parameter</a:t>
                      </a:r>
                    </a:p>
                  </a:txBody>
                  <a:tcPr marL="15670" marR="15670" marT="15670" marB="1567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500" b="1" dirty="0"/>
                        <a:t>Equivalent Depth (m)*</a:t>
                      </a:r>
                    </a:p>
                  </a:txBody>
                  <a:tcPr marL="15670" marR="15670" marT="15670" marB="1567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500" b="1" dirty="0"/>
                        <a:t>Approximate</a:t>
                      </a:r>
                      <a:r>
                        <a:rPr lang="en-US" sz="1500" b="1" baseline="0" dirty="0"/>
                        <a:t> </a:t>
                      </a:r>
                      <a:r>
                        <a:rPr lang="en-US" sz="1500" b="1" dirty="0"/>
                        <a:t>Residence Time</a:t>
                      </a:r>
                    </a:p>
                  </a:txBody>
                  <a:tcPr marL="15670" marR="15670" marT="15670" marB="1567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27752">
                <a:tc>
                  <a:txBody>
                    <a:bodyPr/>
                    <a:lstStyle/>
                    <a:p>
                      <a:pPr algn="ctr"/>
                      <a:r>
                        <a:rPr lang="en-US" sz="1500" dirty="0"/>
                        <a:t>Oceans and seas</a:t>
                      </a:r>
                    </a:p>
                  </a:txBody>
                  <a:tcPr marL="15670" marR="15670" marT="15670" marB="1567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a:r>
                        <a:rPr lang="en-US" sz="1500" dirty="0"/>
                        <a:t>2500</a:t>
                      </a:r>
                    </a:p>
                  </a:txBody>
                  <a:tcPr marL="15670" marR="15670" marT="15670" marB="15670" anchor="ctr">
                    <a:lnL>
                      <a:noFill/>
                    </a:lnL>
                    <a:lnR>
                      <a:noFill/>
                    </a:lnR>
                    <a:lnT w="12700" cap="flat" cmpd="sng" algn="ctr">
                      <a:solidFill>
                        <a:schemeClr val="tx1"/>
                      </a:solidFill>
                      <a:prstDash val="solid"/>
                      <a:round/>
                      <a:headEnd type="none" w="med" len="med"/>
                      <a:tailEnd type="none" w="med" len="med"/>
                    </a:lnT>
                    <a:lnB>
                      <a:noFill/>
                    </a:lnB>
                    <a:solidFill>
                      <a:srgbClr val="FFFFFF"/>
                    </a:solidFill>
                  </a:tcPr>
                </a:tc>
                <a:tc>
                  <a:txBody>
                    <a:bodyPr/>
                    <a:lstStyle/>
                    <a:p>
                      <a:pPr algn="ctr"/>
                      <a:r>
                        <a:rPr lang="en-US" sz="1500" dirty="0"/>
                        <a:t>4000 years</a:t>
                      </a:r>
                    </a:p>
                  </a:txBody>
                  <a:tcPr marL="15670" marR="15670" marT="15670" marB="1567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1"/>
                  </a:ext>
                </a:extLst>
              </a:tr>
              <a:tr h="327752">
                <a:tc>
                  <a:txBody>
                    <a:bodyPr/>
                    <a:lstStyle/>
                    <a:p>
                      <a:pPr algn="ctr"/>
                      <a:r>
                        <a:rPr lang="en-US" sz="1500" dirty="0"/>
                        <a:t>Lakes and reservoirs</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0.25</a:t>
                      </a:r>
                    </a:p>
                  </a:txBody>
                  <a:tcPr marL="15670" marR="15670" marT="15670" marB="15670" anchor="ctr">
                    <a:lnL>
                      <a:noFill/>
                    </a:lnL>
                    <a:lnR>
                      <a:noFill/>
                    </a:lnR>
                    <a:lnT>
                      <a:noFill/>
                    </a:lnT>
                    <a:lnB>
                      <a:noFill/>
                    </a:lnB>
                    <a:solidFill>
                      <a:srgbClr val="FFFFFF"/>
                    </a:solidFill>
                  </a:tcPr>
                </a:tc>
                <a:tc>
                  <a:txBody>
                    <a:bodyPr/>
                    <a:lstStyle/>
                    <a:p>
                      <a:pPr algn="ctr"/>
                      <a:r>
                        <a:rPr lang="en-US" sz="1500" dirty="0"/>
                        <a:t>10 years</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2"/>
                  </a:ext>
                </a:extLst>
              </a:tr>
              <a:tr h="327752">
                <a:tc>
                  <a:txBody>
                    <a:bodyPr/>
                    <a:lstStyle/>
                    <a:p>
                      <a:pPr algn="ctr"/>
                      <a:r>
                        <a:rPr lang="en-US" sz="1500" dirty="0"/>
                        <a:t>Swamps</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0.007</a:t>
                      </a:r>
                    </a:p>
                  </a:txBody>
                  <a:tcPr marL="15670" marR="15670" marT="15670" marB="15670" anchor="ctr">
                    <a:lnL>
                      <a:noFill/>
                    </a:lnL>
                    <a:lnR>
                      <a:noFill/>
                    </a:lnR>
                    <a:lnT>
                      <a:noFill/>
                    </a:lnT>
                    <a:lnB>
                      <a:noFill/>
                    </a:lnB>
                    <a:solidFill>
                      <a:srgbClr val="FFFFFF"/>
                    </a:solidFill>
                  </a:tcPr>
                </a:tc>
                <a:tc>
                  <a:txBody>
                    <a:bodyPr/>
                    <a:lstStyle/>
                    <a:p>
                      <a:pPr algn="ctr"/>
                      <a:r>
                        <a:rPr lang="en-US" sz="1500" dirty="0"/>
                        <a:t>1 to 10 years</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3"/>
                  </a:ext>
                </a:extLst>
              </a:tr>
              <a:tr h="327752">
                <a:tc>
                  <a:txBody>
                    <a:bodyPr/>
                    <a:lstStyle/>
                    <a:p>
                      <a:pPr algn="ctr"/>
                      <a:r>
                        <a:rPr lang="en-US" sz="1500" dirty="0"/>
                        <a:t>River channels</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0.003</a:t>
                      </a:r>
                    </a:p>
                  </a:txBody>
                  <a:tcPr marL="15670" marR="15670" marT="15670" marB="15670" anchor="ctr">
                    <a:lnL>
                      <a:noFill/>
                    </a:lnL>
                    <a:lnR>
                      <a:noFill/>
                    </a:lnR>
                    <a:lnT>
                      <a:noFill/>
                    </a:lnT>
                    <a:lnB>
                      <a:noFill/>
                    </a:lnB>
                    <a:solidFill>
                      <a:srgbClr val="FFFFFF"/>
                    </a:solidFill>
                  </a:tcPr>
                </a:tc>
                <a:tc>
                  <a:txBody>
                    <a:bodyPr/>
                    <a:lstStyle/>
                    <a:p>
                      <a:pPr algn="ctr"/>
                      <a:r>
                        <a:rPr lang="en-US" sz="1500" dirty="0"/>
                        <a:t>2 weeks</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4"/>
                  </a:ext>
                </a:extLst>
              </a:tr>
              <a:tr h="262797">
                <a:tc>
                  <a:txBody>
                    <a:bodyPr/>
                    <a:lstStyle/>
                    <a:p>
                      <a:pPr algn="ctr"/>
                      <a:r>
                        <a:rPr lang="en-US" sz="1500" dirty="0"/>
                        <a:t>Soil moisture</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0.13</a:t>
                      </a:r>
                    </a:p>
                  </a:txBody>
                  <a:tcPr marL="15670" marR="15670" marT="15670" marB="15670" anchor="ctr">
                    <a:lnL>
                      <a:noFill/>
                    </a:lnL>
                    <a:lnR>
                      <a:noFill/>
                    </a:lnR>
                    <a:lnT>
                      <a:noFill/>
                    </a:lnT>
                    <a:lnB>
                      <a:noFill/>
                    </a:lnB>
                    <a:solidFill>
                      <a:srgbClr val="FFFFFF"/>
                    </a:solidFill>
                  </a:tcPr>
                </a:tc>
                <a:tc>
                  <a:txBody>
                    <a:bodyPr/>
                    <a:lstStyle/>
                    <a:p>
                      <a:pPr algn="ctr"/>
                      <a:r>
                        <a:rPr lang="en-US" sz="1500" dirty="0"/>
                        <a:t>2 weeks to 1 year</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5"/>
                  </a:ext>
                </a:extLst>
              </a:tr>
              <a:tr h="327752">
                <a:tc>
                  <a:txBody>
                    <a:bodyPr/>
                    <a:lstStyle/>
                    <a:p>
                      <a:pPr algn="ctr"/>
                      <a:r>
                        <a:rPr lang="en-US" sz="1500" dirty="0"/>
                        <a:t>Groundwater</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120</a:t>
                      </a:r>
                    </a:p>
                  </a:txBody>
                  <a:tcPr marL="15670" marR="15670" marT="15670" marB="15670" anchor="ctr">
                    <a:lnL>
                      <a:noFill/>
                    </a:lnL>
                    <a:lnR>
                      <a:noFill/>
                    </a:lnR>
                    <a:lnT>
                      <a:noFill/>
                    </a:lnT>
                    <a:lnB>
                      <a:noFill/>
                    </a:lnB>
                    <a:solidFill>
                      <a:srgbClr val="FFFFFF"/>
                    </a:solidFill>
                  </a:tcPr>
                </a:tc>
                <a:tc>
                  <a:txBody>
                    <a:bodyPr/>
                    <a:lstStyle/>
                    <a:p>
                      <a:pPr algn="ctr"/>
                      <a:r>
                        <a:rPr lang="en-US" sz="1500" dirty="0"/>
                        <a:t>2 weeks to 10 000 years</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6"/>
                  </a:ext>
                </a:extLst>
              </a:tr>
              <a:tr h="262797">
                <a:tc>
                  <a:txBody>
                    <a:bodyPr/>
                    <a:lstStyle/>
                    <a:p>
                      <a:pPr algn="ctr"/>
                      <a:r>
                        <a:rPr lang="en-US" sz="1500" dirty="0"/>
                        <a:t>Ice caps and glaciers</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60</a:t>
                      </a:r>
                    </a:p>
                  </a:txBody>
                  <a:tcPr marL="15670" marR="15670" marT="15670" marB="15670" anchor="ctr">
                    <a:lnL>
                      <a:noFill/>
                    </a:lnL>
                    <a:lnR>
                      <a:noFill/>
                    </a:lnR>
                    <a:lnT>
                      <a:noFill/>
                    </a:lnT>
                    <a:lnB>
                      <a:noFill/>
                    </a:lnB>
                    <a:solidFill>
                      <a:srgbClr val="FFFFFF"/>
                    </a:solidFill>
                  </a:tcPr>
                </a:tc>
                <a:tc>
                  <a:txBody>
                    <a:bodyPr/>
                    <a:lstStyle/>
                    <a:p>
                      <a:pPr algn="ctr"/>
                      <a:r>
                        <a:rPr lang="en-US" sz="1500" dirty="0"/>
                        <a:t>10 to 1000 years</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7"/>
                  </a:ext>
                </a:extLst>
              </a:tr>
              <a:tr h="327752">
                <a:tc>
                  <a:txBody>
                    <a:bodyPr/>
                    <a:lstStyle/>
                    <a:p>
                      <a:pPr algn="ctr"/>
                      <a:r>
                        <a:rPr lang="en-US" sz="1500" dirty="0"/>
                        <a:t>Atmospheric water</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a:noFill/>
                    </a:lnB>
                    <a:solidFill>
                      <a:srgbClr val="FFFFFF"/>
                    </a:solidFill>
                  </a:tcPr>
                </a:tc>
                <a:tc>
                  <a:txBody>
                    <a:bodyPr/>
                    <a:lstStyle/>
                    <a:p>
                      <a:pPr algn="ctr"/>
                      <a:r>
                        <a:rPr lang="en-US" sz="1500" dirty="0"/>
                        <a:t>0.025</a:t>
                      </a:r>
                    </a:p>
                  </a:txBody>
                  <a:tcPr marL="15670" marR="15670" marT="15670" marB="15670" anchor="ctr">
                    <a:lnL>
                      <a:noFill/>
                    </a:lnL>
                    <a:lnR>
                      <a:noFill/>
                    </a:lnR>
                    <a:lnT>
                      <a:noFill/>
                    </a:lnT>
                    <a:lnB>
                      <a:noFill/>
                    </a:lnB>
                    <a:solidFill>
                      <a:srgbClr val="FFFFFF"/>
                    </a:solidFill>
                  </a:tcPr>
                </a:tc>
                <a:tc>
                  <a:txBody>
                    <a:bodyPr/>
                    <a:lstStyle/>
                    <a:p>
                      <a:pPr algn="ctr"/>
                      <a:r>
                        <a:rPr lang="en-US" sz="1500" dirty="0"/>
                        <a:t>10 days</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008"/>
                  </a:ext>
                </a:extLst>
              </a:tr>
              <a:tr h="327752">
                <a:tc>
                  <a:txBody>
                    <a:bodyPr/>
                    <a:lstStyle/>
                    <a:p>
                      <a:pPr algn="ctr"/>
                      <a:r>
                        <a:rPr lang="en-US" sz="1500" dirty="0" err="1"/>
                        <a:t>Biospheric</a:t>
                      </a:r>
                      <a:r>
                        <a:rPr lang="en-US" sz="1500" dirty="0"/>
                        <a:t> water</a:t>
                      </a:r>
                    </a:p>
                  </a:txBody>
                  <a:tcPr marL="15670" marR="15670" marT="15670" marB="15670"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500" dirty="0"/>
                        <a:t>0.001</a:t>
                      </a:r>
                    </a:p>
                  </a:txBody>
                  <a:tcPr marL="15670" marR="15670" marT="15670" marB="15670" anchor="ctr">
                    <a:lnL>
                      <a:noFill/>
                    </a:lnL>
                    <a:lnR>
                      <a:noFill/>
                    </a:lnR>
                    <a:lnT>
                      <a:noFill/>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1500" dirty="0"/>
                        <a:t>1 week</a:t>
                      </a:r>
                    </a:p>
                  </a:txBody>
                  <a:tcPr marL="15670" marR="15670" marT="15670" marB="1567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graphicFrame>
        <p:nvGraphicFramePr>
          <p:cNvPr id="8" name="Table 7"/>
          <p:cNvGraphicFramePr>
            <a:graphicFrameLocks noGrp="1"/>
          </p:cNvGraphicFramePr>
          <p:nvPr/>
        </p:nvGraphicFramePr>
        <p:xfrm>
          <a:off x="3886200" y="5486400"/>
          <a:ext cx="4114800" cy="571500"/>
        </p:xfrm>
        <a:graphic>
          <a:graphicData uri="http://schemas.openxmlformats.org/drawingml/2006/table">
            <a:tbl>
              <a:tblPr/>
              <a:tblGrid>
                <a:gridCol w="4114800">
                  <a:extLst>
                    <a:ext uri="{9D8B030D-6E8A-4147-A177-3AD203B41FA5}">
                      <a16:colId xmlns:a16="http://schemas.microsoft.com/office/drawing/2014/main" val="20000"/>
                    </a:ext>
                  </a:extLst>
                </a:gridCol>
              </a:tblGrid>
              <a:tr h="571500">
                <a:tc>
                  <a:txBody>
                    <a:bodyPr/>
                    <a:lstStyle/>
                    <a:p>
                      <a:r>
                        <a:rPr lang="en-US" sz="800" dirty="0"/>
                        <a:t>* Computed as though storage were uniformly distributed over the entire surface of the earth.</a:t>
                      </a:r>
                      <a:br>
                        <a:rPr lang="en-US" sz="800" dirty="0"/>
                      </a:br>
                      <a:r>
                        <a:rPr lang="en-US" sz="800" dirty="0"/>
                        <a:t>Source: Adapted from R. Allen Freeze and John A. Cherry, </a:t>
                      </a:r>
                      <a:r>
                        <a:rPr lang="en-US" sz="800" i="1" dirty="0"/>
                        <a:t>Groundwater</a:t>
                      </a:r>
                      <a:r>
                        <a:rPr lang="en-US" sz="800" dirty="0"/>
                        <a:t>. Prentice-Hall: Englewood Cliffs, New Jersey, 1979: p.5.</a:t>
                      </a:r>
                    </a:p>
                  </a:txBody>
                  <a:tcPr marL="68580" marR="68580" marT="34290" marB="34290" anchor="ctr">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96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35677" y="864611"/>
            <a:ext cx="6882712" cy="424731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Overview</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objective of this course is to provide the fundamentals of the role of groundwater in the water cycle.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Students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will be provided with real world skills needed to work in the field of groundwater hydrology and enroll in advanced groundwater courses.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black"/>
                </a:solidFill>
                <a:effectLst/>
                <a:uLnTx/>
                <a:uFillTx/>
                <a:latin typeface="Calibri" panose="020F0502020204030204"/>
                <a:ea typeface="+mn-ea"/>
                <a:cs typeface="+mn-cs"/>
              </a:rPr>
              <a:t>Topics</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Surface water hydrology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Water budgets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Principles of groundwater flow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Groundwater mapping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Aquifers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Groundwater wells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Groundwater modeling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 name="TextBox 1"/>
          <p:cNvSpPr txBox="1"/>
          <p:nvPr/>
        </p:nvSpPr>
        <p:spPr>
          <a:xfrm>
            <a:off x="4868808" y="2784993"/>
            <a:ext cx="4039738" cy="147732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Groundwater chemistry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Solute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Unsaturated </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flow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Groundwater-surface water interactions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Coastal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hydrogeology</a:t>
            </a:r>
          </a:p>
        </p:txBody>
      </p:sp>
    </p:spTree>
    <p:extLst>
      <p:ext uri="{BB962C8B-B14F-4D97-AF65-F5344CB8AC3E}">
        <p14:creationId xmlns:p14="http://schemas.microsoft.com/office/powerpoint/2010/main" val="312433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6756" y="1343949"/>
            <a:ext cx="7933038" cy="397031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Learning Outcomes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After successful completion of this course you will be able to:</a:t>
            </a:r>
          </a:p>
          <a:p>
            <a:pPr marL="342900" marR="0" lvl="0" indent="-3429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Explain and demonstrate proficiency of major concepts/skills of GIS, spatial data, attribute data, data structures, coordinate systems, data projection, spatial analysis, vector and raster datasets, metadata, and several analytical GIS tools</a:t>
            </a:r>
          </a:p>
          <a:p>
            <a:pPr marL="342900" marR="0" lvl="0" indent="-3429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Navigate within the ArcGIS software environment and perform introductory-level analytical skills such as joining data, creating buffers, digitizing,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georeferencing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and conducting geospatial queries, performing raster and terrain analysis </a:t>
            </a:r>
          </a:p>
          <a:p>
            <a:pPr marL="342900" marR="0" lvl="0" indent="-3429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Distinguish between spatial and attribute data </a:t>
            </a:r>
          </a:p>
          <a:p>
            <a:pPr marL="342900" marR="0" lvl="0" indent="-3429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Differentiate vector and raster data and how the data type affects storage, display, and analysis</a:t>
            </a:r>
          </a:p>
          <a:p>
            <a:pPr marL="342900" marR="0" lvl="0" indent="-3429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Collect, process, and analyze geospatial data</a:t>
            </a:r>
          </a:p>
          <a:p>
            <a:pPr marL="342900" marR="0" lvl="0" indent="-342900" algn="l" defTabSz="457200" rtl="0" eaLnBrk="1" fontAlgn="auto" latinLnBrk="0" hangingPunct="1">
              <a:lnSpc>
                <a:spcPct val="100000"/>
              </a:lnSpc>
              <a:spcBef>
                <a:spcPts val="0"/>
              </a:spcBef>
              <a:spcAft>
                <a:spcPts val="0"/>
              </a:spcAft>
              <a:buClrTx/>
              <a:buSzTx/>
              <a:buFont typeface="+mj-lt"/>
              <a:buAutoNum type="arabicParen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Discuss the strengths and weaknesses of GIS for spatial analysis</a:t>
            </a:r>
          </a:p>
        </p:txBody>
      </p:sp>
    </p:spTree>
    <p:extLst>
      <p:ext uri="{BB962C8B-B14F-4D97-AF65-F5344CB8AC3E}">
        <p14:creationId xmlns:p14="http://schemas.microsoft.com/office/powerpoint/2010/main" val="597047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16575" y="651164"/>
            <a:ext cx="7451124" cy="258532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Textbook</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A textbook is not required but will be very helpful when completing problem sets, studying, and having a resource in the future. The two de facto texts are:</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Applied Hydrogeology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by C.W. Fetter, Prentice Hall, Inc., Fourth Edition, 2001 (industry standard)</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Groundwater</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by R.A. Freeze and J.A. Cherry, Prentice Hall,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Inc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1979 (Prior to Fetter, this was the go-to book. It is still super relevant and it is now free! http://hydrogeologistswithoutborders.org/wordpress/1979-english/</a:t>
            </a:r>
          </a:p>
        </p:txBody>
      </p:sp>
      <p:pic>
        <p:nvPicPr>
          <p:cNvPr id="2" name="Picture 1"/>
          <p:cNvPicPr>
            <a:picLocks noChangeAspect="1"/>
          </p:cNvPicPr>
          <p:nvPr/>
        </p:nvPicPr>
        <p:blipFill>
          <a:blip r:embed="rId2"/>
          <a:stretch>
            <a:fillRect/>
          </a:stretch>
        </p:blipFill>
        <p:spPr>
          <a:xfrm>
            <a:off x="3079584" y="3236487"/>
            <a:ext cx="2375280" cy="3033712"/>
          </a:xfrm>
          <a:prstGeom prst="rect">
            <a:avLst/>
          </a:prstGeom>
        </p:spPr>
      </p:pic>
    </p:spTree>
    <p:extLst>
      <p:ext uri="{BB962C8B-B14F-4D97-AF65-F5344CB8AC3E}">
        <p14:creationId xmlns:p14="http://schemas.microsoft.com/office/powerpoint/2010/main" val="3738491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9050" y="1198244"/>
            <a:ext cx="7982464" cy="397031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Learning outcomes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Understand the distribution and movement of water through components of the hydrological cycle on various scales</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Understand the various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hydrogeologic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properties of aquifers </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interpret measurements of hydraulic head and generate water table maps and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hydrogeologic</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cross‑sections</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Use the principles of groundwater flow, including Darcy’s Law, to solve groundwater flow problems</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Measure aquifer properties through well testing</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Measure/acquire and analyze hydrogeological data</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Understand the basic chemical processes that control groundwater chemistry and water quality</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Understand the strengths and weaknesses associated with groundwater modeling</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Identify, formulate, and solve introductory groundwater hydrology problems</a:t>
            </a:r>
          </a:p>
        </p:txBody>
      </p:sp>
    </p:spTree>
    <p:extLst>
      <p:ext uri="{BB962C8B-B14F-4D97-AF65-F5344CB8AC3E}">
        <p14:creationId xmlns:p14="http://schemas.microsoft.com/office/powerpoint/2010/main" val="382644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8411" y="676166"/>
            <a:ext cx="7908324" cy="535531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Course Requirements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Problem sets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Problem Sets are intended to demonstrate or reinforce concepts or skills learned in class or during field trips. In some cases we will go over the assignments in class on the due date. For this reason completed assignments are due at the beginning of the class period on the due date. In-class assignments fall under the Problem Set category. Any student not present in class who does not turn in a Problem Set on the due date without contacting me beforehand will receive a zero. Problem Sets will not be accepted by email.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Exams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This course includes two exams and one final exam. The final exam will be heavily weighted toward material in the last 1/3 of the semester, but will draw on material from the first 2/3 of the semester. Attendance is mandatory for all exams. Any discussion about missing an exam must occur prior to the exam.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Group Aquifer Project</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This </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2-3-student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group project requires </a:t>
            </a:r>
            <a:r>
              <a:rPr kumimoji="0" lang="en-US" sz="1800" b="0" i="0" u="none" strike="noStrike" kern="1200" cap="none" spc="0" normalizeH="0" baseline="0" noProof="0" dirty="0" smtClean="0">
                <a:ln>
                  <a:noFill/>
                </a:ln>
                <a:solidFill>
                  <a:prstClr val="black"/>
                </a:solidFill>
                <a:effectLst/>
                <a:uLnTx/>
                <a:uFillTx/>
                <a:latin typeface="Times New Roman" panose="02020603050405020304" pitchFamily="18" charset="0"/>
                <a:ea typeface="Calibri" panose="020F0502020204030204" pitchFamily="34" charset="0"/>
                <a:cs typeface="+mn-cs"/>
              </a:rPr>
              <a:t>independent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literature research on a world aquifer system, a short presentation, and a short paper.</a:t>
            </a:r>
          </a:p>
        </p:txBody>
      </p:sp>
    </p:spTree>
    <p:extLst>
      <p:ext uri="{BB962C8B-B14F-4D97-AF65-F5344CB8AC3E}">
        <p14:creationId xmlns:p14="http://schemas.microsoft.com/office/powerpoint/2010/main" val="53204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6249" y="1356826"/>
            <a:ext cx="6586152" cy="341632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Expectations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endParaRP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All plots and diagrams should have appropriate labels (with units) on all axes and a title or caption clearly describing what is plotted. All values should have units unless the value is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mn-cs"/>
              </a:rPr>
              <a:t>unitless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All work should be shown on assignments and exams.</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Each student is responsible for completing their own work. You are encouraged to collaborate with and help one another and to use the resources available to you, including lecture material, the textbook, outside sources (internet, academic papers, other texts). </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Write names of collaborators on the top of each Problem Set.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Your work should </a:t>
            </a:r>
            <a:r>
              <a:rPr kumimoji="0" lang="en-US" sz="1800" b="0"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not</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 be identical to work turned in by others. </a:t>
            </a:r>
          </a:p>
          <a:p>
            <a:pPr marL="342900" marR="0" lvl="0" indent="-342900" algn="l" defTabSz="457200" rtl="0" eaLnBrk="1" fontAlgn="auto" latinLnBrk="0" hangingPunct="1">
              <a:lnSpc>
                <a:spcPct val="100000"/>
              </a:lnSpc>
              <a:spcBef>
                <a:spcPts val="0"/>
              </a:spcBef>
              <a:spcAft>
                <a:spcPts val="0"/>
              </a:spcAft>
              <a:buClrTx/>
              <a:buSzTx/>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mn-cs"/>
              </a:rPr>
              <a:t>Please bring a pencil, pen, ruler, and calculator to each class.</a:t>
            </a:r>
          </a:p>
        </p:txBody>
      </p:sp>
    </p:spTree>
    <p:extLst>
      <p:ext uri="{BB962C8B-B14F-4D97-AF65-F5344CB8AC3E}">
        <p14:creationId xmlns:p14="http://schemas.microsoft.com/office/powerpoint/2010/main" val="349256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700" dirty="0"/>
              <a:t>Evaluation</a:t>
            </a:r>
          </a:p>
        </p:txBody>
      </p:sp>
      <p:pic>
        <p:nvPicPr>
          <p:cNvPr id="4" name="Picture 3"/>
          <p:cNvPicPr>
            <a:picLocks noChangeAspect="1"/>
          </p:cNvPicPr>
          <p:nvPr/>
        </p:nvPicPr>
        <p:blipFill>
          <a:blip r:embed="rId3"/>
          <a:stretch>
            <a:fillRect/>
          </a:stretch>
        </p:blipFill>
        <p:spPr>
          <a:xfrm>
            <a:off x="959321" y="2219453"/>
            <a:ext cx="7045472" cy="3081595"/>
          </a:xfrm>
          <a:prstGeom prst="rect">
            <a:avLst/>
          </a:prstGeom>
        </p:spPr>
      </p:pic>
    </p:spTree>
    <p:extLst>
      <p:ext uri="{BB962C8B-B14F-4D97-AF65-F5344CB8AC3E}">
        <p14:creationId xmlns:p14="http://schemas.microsoft.com/office/powerpoint/2010/main" val="3084410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2</TotalTime>
  <Words>1555</Words>
  <Application>Microsoft Office PowerPoint</Application>
  <PresentationFormat>On-screen Show (4:3)</PresentationFormat>
  <Paragraphs>403</Paragraphs>
  <Slides>28</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28</vt:i4>
      </vt:variant>
    </vt:vector>
  </HeadingPairs>
  <TitlesOfParts>
    <vt:vector size="35" baseType="lpstr">
      <vt:lpstr>Arial</vt:lpstr>
      <vt:lpstr>Calibri</vt:lpstr>
      <vt:lpstr>Calibri Light</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vt:lpstr>
      <vt:lpstr>Additional expectations</vt:lpstr>
      <vt:lpstr>Additional expectations</vt:lpstr>
      <vt:lpstr>PowerPoint Presentation</vt:lpstr>
      <vt:lpstr>PowerPoint Presentation</vt:lpstr>
      <vt:lpstr>PowerPoint Presentation</vt:lpstr>
      <vt:lpstr>PowerPoint Presentation</vt:lpstr>
      <vt:lpstr>PowerPoint Presentation</vt:lpstr>
      <vt:lpstr>Email</vt:lpstr>
      <vt:lpstr>Professionalism when using email:</vt:lpstr>
      <vt:lpstr>Professionalism when using email:</vt:lpstr>
      <vt:lpstr>PowerPoint Presentation</vt:lpstr>
      <vt:lpstr>PowerPoint Presentation</vt:lpstr>
      <vt:lpstr>PowerPoint Presentation</vt:lpstr>
      <vt:lpstr>PowerPoint Presentation</vt:lpstr>
      <vt:lpstr>PowerPoint Presentation</vt:lpstr>
      <vt:lpstr>Definitions</vt:lpstr>
      <vt:lpstr>Definitions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Heiss, James W</dc:creator>
  <cp:lastModifiedBy>Heiss, James W</cp:lastModifiedBy>
  <cp:revision>1</cp:revision>
  <dcterms:created xsi:type="dcterms:W3CDTF">2019-01-24T14:15:50Z</dcterms:created>
  <dcterms:modified xsi:type="dcterms:W3CDTF">2019-01-24T14:18:15Z</dcterms:modified>
</cp:coreProperties>
</file>