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7838"/>
  </p:normalViewPr>
  <p:slideViewPr>
    <p:cSldViewPr snapToGrid="0" snapToObjects="1">
      <p:cViewPr varScale="1">
        <p:scale>
          <a:sx n="82" d="100"/>
          <a:sy n="8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D15E-5E79-AE48-801B-248D3DB8E69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56F9C-88E1-3843-9F03-920D0479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56F9C-88E1-3843-9F03-920D0479E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1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1c0ff048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1c0ff048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51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1c0ff048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1c0ff048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317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c0ff048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1c0ff048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91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1c0ff048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1c0ff048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14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1c0ff048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1c0ff048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2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01043e8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01043e8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57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1c0ff048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1c0ff048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66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01043e8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01043e8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45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1b63fc4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1b63fc4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c0ff04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1c0ff04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02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c0ff048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c0ff048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99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c0ff048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c0ff048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39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c0ff048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1c0ff048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c0ff048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c0ff048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31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c0ff048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c0ff048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3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46B5-CBCE-1A4A-9C37-4B3942AABBF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DB6A-990A-854D-AA5A-F1A70ED3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egagonlabs/minu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28" y="1122363"/>
            <a:ext cx="9948472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Minun</a:t>
            </a:r>
            <a:r>
              <a:rPr lang="en-US" dirty="0" smtClean="0"/>
              <a:t>: Evaluating Counterfactual Explanations for Entity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9844"/>
            <a:ext cx="9144000" cy="1655762"/>
          </a:xfrm>
        </p:spPr>
        <p:txBody>
          <a:bodyPr/>
          <a:lstStyle/>
          <a:p>
            <a:r>
              <a:rPr lang="en-US" b="1" dirty="0" smtClean="0"/>
              <a:t>Jin Wang</a:t>
            </a:r>
            <a:r>
              <a:rPr lang="en-US" dirty="0" smtClean="0"/>
              <a:t>, </a:t>
            </a:r>
            <a:r>
              <a:rPr lang="en-US" dirty="0" err="1" smtClean="0"/>
              <a:t>Yuliang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Megagon</a:t>
            </a:r>
            <a:r>
              <a:rPr lang="en-US" dirty="0" smtClean="0"/>
              <a:t> Labs</a:t>
            </a:r>
          </a:p>
          <a:p>
            <a:r>
              <a:rPr lang="en-US" dirty="0" smtClean="0"/>
              <a:t>06/12/2022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2188564" cy="1535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4851"/>
            <a:ext cx="4495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 smtClean="0"/>
              <a:t>Experiment</a:t>
            </a:r>
            <a:r>
              <a:rPr lang="en" dirty="0" smtClean="0"/>
              <a:t> </a:t>
            </a:r>
            <a:r>
              <a:rPr lang="en-US" dirty="0" smtClean="0"/>
              <a:t>Setup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dirty="0"/>
              <a:t>Tasks:</a:t>
            </a:r>
            <a:r>
              <a:rPr lang="en" dirty="0"/>
              <a:t> Explain </a:t>
            </a:r>
            <a:r>
              <a:rPr lang="en-US" dirty="0" smtClean="0"/>
              <a:t>Ditto (w/ </a:t>
            </a:r>
            <a:r>
              <a:rPr lang="en-US" dirty="0" err="1" smtClean="0"/>
              <a:t>RoBERTa</a:t>
            </a:r>
            <a:r>
              <a:rPr lang="en-US" dirty="0" smtClean="0"/>
              <a:t> encoder) </a:t>
            </a:r>
            <a:r>
              <a:rPr lang="en" dirty="0" smtClean="0"/>
              <a:t>trained </a:t>
            </a:r>
            <a:r>
              <a:rPr lang="en" dirty="0"/>
              <a:t>for 5 EM tasks</a:t>
            </a:r>
            <a:endParaRPr dirty="0"/>
          </a:p>
          <a:p>
            <a:r>
              <a:rPr lang="en" dirty="0"/>
              <a:t>Student models are </a:t>
            </a:r>
            <a:r>
              <a:rPr lang="en" dirty="0" err="1" smtClean="0"/>
              <a:t>DistilBERT</a:t>
            </a:r>
            <a:endParaRPr dirty="0"/>
          </a:p>
          <a:p>
            <a:r>
              <a:rPr lang="en" dirty="0"/>
              <a:t>Datasets:</a:t>
            </a:r>
            <a:endParaRPr dirty="0"/>
          </a:p>
        </p:txBody>
      </p:sp>
      <p:graphicFrame>
        <p:nvGraphicFramePr>
          <p:cNvPr id="210" name="Google Shape;210;p32"/>
          <p:cNvGraphicFramePr/>
          <p:nvPr>
            <p:extLst>
              <p:ext uri="{D42A27DB-BD31-4B8C-83A1-F6EECF244321}">
                <p14:modId xmlns:p14="http://schemas.microsoft.com/office/powerpoint/2010/main" val="1554118995"/>
              </p:ext>
            </p:extLst>
          </p:nvPr>
        </p:nvGraphicFramePr>
        <p:xfrm>
          <a:off x="935264" y="2990633"/>
          <a:ext cx="7325534" cy="28285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54700"/>
                <a:gridCol w="1469967"/>
                <a:gridCol w="1469967"/>
                <a:gridCol w="1430900"/>
              </a:tblGrid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T-train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S-train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S-test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Amazon-Google (AG)</a:t>
                      </a:r>
                      <a:endParaRPr sz="2400" dirty="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11,460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1,146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1,147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DBLP-ACM (DA)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12,363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1,236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1,237</a:t>
                      </a:r>
                      <a:endParaRPr sz="2400" dirty="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DBLP-Scholar (DS)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28,707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2,871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2,871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Walmart-Amazon (WA)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10,242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1,024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1,025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Abt-Buy (AB)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9,575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958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958</a:t>
                      </a:r>
                      <a:endParaRPr sz="2400" dirty="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32"/>
          <p:cNvSpPr txBox="1"/>
          <p:nvPr/>
        </p:nvSpPr>
        <p:spPr>
          <a:xfrm>
            <a:off x="8598716" y="2990633"/>
            <a:ext cx="3053700" cy="123087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Original test sets relabeled by the teacher model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17474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Explanation Quality</a:t>
            </a:r>
            <a:endParaRPr/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1082284" y="2747184"/>
          <a:ext cx="10027400" cy="32491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8100"/>
                <a:gridCol w="2153933"/>
                <a:gridCol w="2039767"/>
                <a:gridCol w="1782800"/>
                <a:gridCol w="1782800"/>
              </a:tblGrid>
              <a:tr h="892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AVG F1 (w/o exp)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AVG F1 (w. exp)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AVG ΔF1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%CF examples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Shap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76.05%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76.36%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0.71%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13.07%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LIME (token+attr)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76.05%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76.36%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0.32%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14.18%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CF Baseline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72.65%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77.62%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4.97%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68.52%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Ours (Greedy)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77.60%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84.26%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38761D"/>
                          </a:solidFill>
                        </a:rPr>
                        <a:t>6.65%</a:t>
                      </a:r>
                      <a:endParaRPr sz="2400" b="1">
                        <a:solidFill>
                          <a:srgbClr val="38761D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94.95%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14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Ours (B. Search)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77.60%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86.50%</a:t>
                      </a:r>
                      <a:endParaRPr sz="24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38761D"/>
                          </a:solidFill>
                        </a:rPr>
                        <a:t>8.90%</a:t>
                      </a:r>
                      <a:endParaRPr sz="2400" b="1">
                        <a:solidFill>
                          <a:srgbClr val="38761D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94.02%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3"/>
          <p:cNvSpPr txBox="1"/>
          <p:nvPr/>
        </p:nvSpPr>
        <p:spPr>
          <a:xfrm>
            <a:off x="415600" y="1561501"/>
            <a:ext cx="103508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Char char="●"/>
            </a:pPr>
            <a:r>
              <a:rPr lang="en" sz="2400" b="1">
                <a:solidFill>
                  <a:schemeClr val="dk2"/>
                </a:solidFill>
              </a:rPr>
              <a:t>Baselines:</a:t>
            </a:r>
            <a:r>
              <a:rPr lang="en" sz="2400">
                <a:solidFill>
                  <a:schemeClr val="dk2"/>
                </a:solidFill>
              </a:rPr>
              <a:t> LIME, Shap (for identifying important tokens/attributes), and a naive span/attribute CF method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712998" y="6086391"/>
            <a:ext cx="9022800" cy="57441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Our new CF methods delivered the best overall quality (F1 improvement)</a:t>
            </a:r>
            <a:endParaRPr sz="2133"/>
          </a:p>
        </p:txBody>
      </p:sp>
      <p:sp>
        <p:nvSpPr>
          <p:cNvPr id="220" name="Google Shape;220;p33"/>
          <p:cNvSpPr txBox="1"/>
          <p:nvPr/>
        </p:nvSpPr>
        <p:spPr>
          <a:xfrm>
            <a:off x="6820524" y="231133"/>
            <a:ext cx="4955875" cy="938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The higher performance gain is due to the higher percentage of CF examples</a:t>
            </a:r>
            <a:endParaRPr sz="2400" dirty="0"/>
          </a:p>
        </p:txBody>
      </p:sp>
      <p:cxnSp>
        <p:nvCxnSpPr>
          <p:cNvPr id="221" name="Google Shape;221;p33"/>
          <p:cNvCxnSpPr/>
          <p:nvPr/>
        </p:nvCxnSpPr>
        <p:spPr>
          <a:xfrm flipH="1">
            <a:off x="10543767" y="1169233"/>
            <a:ext cx="384063" cy="15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597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Running time per instance</a:t>
            </a:r>
            <a:endParaRPr/>
          </a:p>
        </p:txBody>
      </p:sp>
      <p:pic>
        <p:nvPicPr>
          <p:cNvPr id="233" name="Google Shape;233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351" y="1487534"/>
            <a:ext cx="8239300" cy="419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842817" y="5813267"/>
            <a:ext cx="10506400" cy="76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/>
              <a:t>Our method (w. BS) runs 19% faster than Lime, 58% faster than Shap, comparably to the Baseline</a:t>
            </a:r>
            <a:endParaRPr sz="2267"/>
          </a:p>
        </p:txBody>
      </p:sp>
      <p:sp>
        <p:nvSpPr>
          <p:cNvPr id="235" name="Google Shape;235;p35"/>
          <p:cNvSpPr txBox="1"/>
          <p:nvPr/>
        </p:nvSpPr>
        <p:spPr>
          <a:xfrm rot="-5400000">
            <a:off x="759767" y="3277360"/>
            <a:ext cx="181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Time (s)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3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#model calls per instance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842800" y="5501033"/>
            <a:ext cx="10506400" cy="638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/>
              <a:t>The accelerated running time is mainly due to savings in calls to the models</a:t>
            </a:r>
            <a:endParaRPr sz="2267"/>
          </a:p>
        </p:txBody>
      </p:sp>
      <p:sp>
        <p:nvSpPr>
          <p:cNvPr id="242" name="Google Shape;242;p36"/>
          <p:cNvSpPr txBox="1"/>
          <p:nvPr/>
        </p:nvSpPr>
        <p:spPr>
          <a:xfrm rot="-5400000">
            <a:off x="554967" y="3121249"/>
            <a:ext cx="222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# model calls</a:t>
            </a:r>
            <a:endParaRPr sz="2400"/>
          </a:p>
        </p:txBody>
      </p:sp>
      <p:pic>
        <p:nvPicPr>
          <p:cNvPr id="243" name="Google Shape;243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801" y="1521100"/>
            <a:ext cx="7760932" cy="381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7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An </a:t>
            </a:r>
            <a:r>
              <a:rPr lang="en-US" dirty="0" smtClean="0"/>
              <a:t>novel </a:t>
            </a:r>
            <a:r>
              <a:rPr lang="en" dirty="0" smtClean="0"/>
              <a:t>method </a:t>
            </a:r>
            <a:r>
              <a:rPr lang="en-US" dirty="0" smtClean="0"/>
              <a:t>to explain EM applications </a:t>
            </a:r>
            <a:r>
              <a:rPr lang="en" dirty="0" smtClean="0"/>
              <a:t>based </a:t>
            </a:r>
            <a:r>
              <a:rPr lang="en" dirty="0"/>
              <a:t>on counterfactual explanations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An evaluation framework for comparing different types of explanations</a:t>
            </a:r>
            <a:endParaRPr dirty="0"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 dirty="0" smtClean="0"/>
              <a:t>Experimental</a:t>
            </a:r>
            <a:r>
              <a:rPr lang="en" dirty="0" smtClean="0"/>
              <a:t> </a:t>
            </a:r>
            <a:r>
              <a:rPr lang="en" dirty="0"/>
              <a:t>results show that our method delivers higher quality explanations </a:t>
            </a:r>
            <a:r>
              <a:rPr lang="en-US" dirty="0" smtClean="0"/>
              <a:t>and</a:t>
            </a:r>
            <a:r>
              <a:rPr lang="en" dirty="0" smtClean="0"/>
              <a:t> </a:t>
            </a:r>
            <a:r>
              <a:rPr lang="en" dirty="0"/>
              <a:t>high efficiency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6445" y="2502387"/>
            <a:ext cx="64891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You!</a:t>
            </a: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  <a:endParaRPr lang="en-US" altLang="zh-CN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6851" y="4622334"/>
            <a:ext cx="6504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available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at:</a:t>
            </a:r>
            <a:r>
              <a:rPr lang="zh-CN" altLang="en-US" sz="2800" dirty="0" smtClean="0"/>
              <a:t> </a:t>
            </a:r>
            <a:r>
              <a:rPr lang="en-US" altLang="zh-CN" sz="2800" dirty="0">
                <a:hlinkClick r:id="rId2"/>
              </a:rPr>
              <a:t>https://</a:t>
            </a:r>
            <a:r>
              <a:rPr lang="en-US" altLang="zh-CN" sz="2800" dirty="0" smtClean="0">
                <a:hlinkClick r:id="rId2"/>
              </a:rPr>
              <a:t>github.com/megagonlabs/minun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1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Ditto</a:t>
            </a:r>
            <a:r>
              <a:rPr lang="en-US" dirty="0"/>
              <a:t> </a:t>
            </a:r>
            <a:r>
              <a:rPr lang="en-US" dirty="0" smtClean="0"/>
              <a:t>in complete EM workflow</a:t>
            </a:r>
            <a:endParaRPr dirty="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228" y="2337034"/>
            <a:ext cx="9359539" cy="322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8119333" y="1090700"/>
            <a:ext cx="3783200" cy="847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</a:rPr>
              <a:t>LM such as BERT, DistilBERT, or RoBERTa</a:t>
            </a:r>
            <a:endParaRPr sz="2400"/>
          </a:p>
        </p:txBody>
      </p:sp>
      <p:cxnSp>
        <p:nvCxnSpPr>
          <p:cNvPr id="119" name="Google Shape;119;p27"/>
          <p:cNvCxnSpPr/>
          <p:nvPr/>
        </p:nvCxnSpPr>
        <p:spPr>
          <a:xfrm flipH="1">
            <a:off x="8686867" y="1937900"/>
            <a:ext cx="157600" cy="10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Formulate EM as sequence-pair classification</a:t>
            </a:r>
            <a:endParaRPr i="1"/>
          </a:p>
        </p:txBody>
      </p:sp>
      <p:sp>
        <p:nvSpPr>
          <p:cNvPr id="7" name="Google Shape;111;p26"/>
          <p:cNvSpPr txBox="1"/>
          <p:nvPr/>
        </p:nvSpPr>
        <p:spPr>
          <a:xfrm>
            <a:off x="890818" y="5959919"/>
            <a:ext cx="9311600" cy="63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2133"/>
              </a:spcAft>
            </a:pPr>
            <a:r>
              <a:rPr lang="en" sz="2400" i="1" dirty="0">
                <a:solidFill>
                  <a:schemeClr val="dk2"/>
                </a:solidFill>
              </a:rPr>
              <a:t>Ditto achieves the SOTA performance with pre-trained LMs</a:t>
            </a:r>
            <a:endParaRPr sz="2400" i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Explanation Quality (Details)</a:t>
            </a:r>
            <a:endParaRPr/>
          </a:p>
        </p:txBody>
      </p:sp>
      <p:graphicFrame>
        <p:nvGraphicFramePr>
          <p:cNvPr id="227" name="Google Shape;227;p34"/>
          <p:cNvGraphicFramePr/>
          <p:nvPr/>
        </p:nvGraphicFramePr>
        <p:xfrm>
          <a:off x="941700" y="2658700"/>
          <a:ext cx="10308566" cy="24079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5933"/>
                <a:gridCol w="844033"/>
                <a:gridCol w="1000967"/>
                <a:gridCol w="1077733"/>
                <a:gridCol w="1043767"/>
                <a:gridCol w="1000933"/>
                <a:gridCol w="1079400"/>
                <a:gridCol w="906800"/>
                <a:gridCol w="1058133"/>
                <a:gridCol w="796967"/>
                <a:gridCol w="953900"/>
              </a:tblGrid>
              <a:tr h="375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Baseline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SHAP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LIME (Token+Attr)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Ours (Greedy)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Ours (B. Search)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ΔF1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ΔF1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ΔF1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ΔF1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ΔF1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74.17%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2.74%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71.79%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1.30%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71.79%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3.97%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69.81%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6.56%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70.81%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7.57%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97.12%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-1.11%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97.75%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1.50%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97.75%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1.50%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97.00%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-1.18%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97.33%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-0.85%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94.27%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0.31%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93.86%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0.31%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93.86%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0.71%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95.86%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1.64%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96.62%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2.41%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WA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58.68%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3.13%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54.65%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-2.78%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54.65%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-3.51%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78.97%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18.86%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84.11%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24.00%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AB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56.16%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3.84%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63.75%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1.25%</a:t>
                      </a:r>
                      <a:endParaRPr sz="1600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63.75%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0.89%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79.64%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7.39%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83.64%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11.39%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Background: Entity Matching (EM)</a:t>
            </a:r>
            <a:endParaRPr/>
          </a:p>
        </p:txBody>
      </p:sp>
      <p:graphicFrame>
        <p:nvGraphicFramePr>
          <p:cNvPr id="106" name="Google Shape;106;p26"/>
          <p:cNvGraphicFramePr/>
          <p:nvPr>
            <p:extLst>
              <p:ext uri="{D42A27DB-BD31-4B8C-83A1-F6EECF244321}">
                <p14:modId xmlns:p14="http://schemas.microsoft.com/office/powerpoint/2010/main" val="1719795337"/>
              </p:ext>
            </p:extLst>
          </p:nvPr>
        </p:nvGraphicFramePr>
        <p:xfrm>
          <a:off x="324751" y="2918703"/>
          <a:ext cx="5461452" cy="30143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1730"/>
                <a:gridCol w="1895912"/>
                <a:gridCol w="903810"/>
              </a:tblGrid>
              <a:tr h="596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title</a:t>
                      </a:r>
                      <a:endParaRPr sz="2400" b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/>
                        <a:t>m</a:t>
                      </a:r>
                      <a:r>
                        <a:rPr lang="en" sz="2400" b="1" dirty="0" err="1" smtClean="0"/>
                        <a:t>odel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" sz="2400" b="1" dirty="0" smtClean="0"/>
                        <a:t>no</a:t>
                      </a:r>
                      <a:r>
                        <a:rPr lang="en-US" sz="2400" b="1" dirty="0" smtClean="0"/>
                        <a:t>.</a:t>
                      </a:r>
                      <a:endParaRPr sz="2400" b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price</a:t>
                      </a:r>
                      <a:endParaRPr sz="2400" b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894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/>
                        <a:t>instant immersion </a:t>
                      </a:r>
                      <a:r>
                        <a:rPr lang="en" sz="2000" i="1" dirty="0" err="1"/>
                        <a:t>spanish</a:t>
                      </a:r>
                      <a:r>
                        <a:rPr lang="en" sz="2000" i="1" dirty="0"/>
                        <a:t> deluxe 2.0</a:t>
                      </a:r>
                      <a:endParaRPr sz="2000" i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topics entertainment 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49.99</a:t>
                      </a:r>
                      <a:endParaRPr sz="200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/>
                        <a:t>adventure workshop 4th-6th grade 7th edition</a:t>
                      </a:r>
                      <a:endParaRPr sz="2000" i="1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encore software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19.99</a:t>
                      </a:r>
                      <a:endParaRPr sz="200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/>
                        <a:t>sharp printing calculator</a:t>
                      </a:r>
                      <a:endParaRPr sz="2000" i="1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sharp el1192bl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37.63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26"/>
          <p:cNvGraphicFramePr/>
          <p:nvPr>
            <p:extLst>
              <p:ext uri="{D42A27DB-BD31-4B8C-83A1-F6EECF244321}">
                <p14:modId xmlns:p14="http://schemas.microsoft.com/office/powerpoint/2010/main" val="599014689"/>
              </p:ext>
            </p:extLst>
          </p:nvPr>
        </p:nvGraphicFramePr>
        <p:xfrm>
          <a:off x="6412885" y="2943411"/>
          <a:ext cx="5363500" cy="2936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7567"/>
                <a:gridCol w="875933"/>
              </a:tblGrid>
              <a:tr h="3657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title</a:t>
                      </a:r>
                      <a:endParaRPr sz="2400" b="1"/>
                    </a:p>
                  </a:txBody>
                  <a:tcPr marL="121900" marR="121900" marT="0" marB="0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price</a:t>
                      </a:r>
                      <a:endParaRPr sz="2400" b="1"/>
                    </a:p>
                  </a:txBody>
                  <a:tcPr marL="121900" marR="121900" marT="0" marB="0" anchor="ctr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7421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/>
                        <a:t>instant </a:t>
                      </a:r>
                      <a:r>
                        <a:rPr lang="en" sz="2000" i="1" dirty="0" err="1"/>
                        <a:t>immers</a:t>
                      </a:r>
                      <a:r>
                        <a:rPr lang="en" sz="2000" i="1" dirty="0"/>
                        <a:t> </a:t>
                      </a:r>
                      <a:r>
                        <a:rPr lang="en" sz="2000" i="1" dirty="0" err="1"/>
                        <a:t>spanish</a:t>
                      </a:r>
                      <a:r>
                        <a:rPr lang="en" sz="2000" i="1" dirty="0"/>
                        <a:t> </a:t>
                      </a:r>
                      <a:r>
                        <a:rPr lang="en" sz="2000" i="1" dirty="0" err="1"/>
                        <a:t>dlux</a:t>
                      </a:r>
                      <a:r>
                        <a:rPr lang="en" sz="2000" i="1" dirty="0"/>
                        <a:t> 2</a:t>
                      </a:r>
                      <a:endParaRPr sz="2000" i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36.11</a:t>
                      </a:r>
                      <a:endParaRPr sz="200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/>
                        <a:t>encore </a:t>
                      </a:r>
                      <a:r>
                        <a:rPr lang="en" sz="2000" i="1" dirty="0" err="1"/>
                        <a:t>inc</a:t>
                      </a:r>
                      <a:r>
                        <a:rPr lang="en" sz="2000" i="1" dirty="0"/>
                        <a:t> adventure workshop 4th-6th grade 8th edition</a:t>
                      </a:r>
                      <a:endParaRPr sz="2000" i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17.1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/>
                        <a:t>new-sharp shr-el1192bl two-color printing calculator 12-digit </a:t>
                      </a:r>
                      <a:r>
                        <a:rPr lang="en" sz="2000" i="1" dirty="0" err="1"/>
                        <a:t>lcd</a:t>
                      </a:r>
                      <a:r>
                        <a:rPr lang="en" sz="2000" i="1" dirty="0"/>
                        <a:t> black red</a:t>
                      </a:r>
                      <a:endParaRPr sz="2000" i="1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56.0</a:t>
                      </a:r>
                      <a:endParaRPr sz="2000" dirty="0"/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8" name="Google Shape;108;p26"/>
          <p:cNvSpPr txBox="1"/>
          <p:nvPr/>
        </p:nvSpPr>
        <p:spPr>
          <a:xfrm>
            <a:off x="324751" y="2338099"/>
            <a:ext cx="1278400" cy="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/>
              <a:t>Table A:</a:t>
            </a:r>
            <a:endParaRPr sz="2133" dirty="0"/>
          </a:p>
        </p:txBody>
      </p:sp>
      <p:sp>
        <p:nvSpPr>
          <p:cNvPr id="109" name="Google Shape;109;p26"/>
          <p:cNvSpPr txBox="1"/>
          <p:nvPr/>
        </p:nvSpPr>
        <p:spPr>
          <a:xfrm>
            <a:off x="6412885" y="2335957"/>
            <a:ext cx="1278400" cy="5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/>
              <a:t>Table B:</a:t>
            </a:r>
            <a:endParaRPr sz="2133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 b="1" dirty="0"/>
              <a:t>Input:</a:t>
            </a:r>
            <a:r>
              <a:rPr lang="en" dirty="0"/>
              <a:t> Two collections of data </a:t>
            </a:r>
            <a:r>
              <a:rPr lang="en" dirty="0" smtClean="0"/>
              <a:t>entries</a:t>
            </a:r>
            <a:endParaRPr dirty="0" smtClean="0"/>
          </a:p>
          <a:p>
            <a:pPr>
              <a:lnSpc>
                <a:spcPct val="100000"/>
              </a:lnSpc>
              <a:spcAft>
                <a:spcPts val="1333"/>
              </a:spcAft>
            </a:pPr>
            <a:r>
              <a:rPr lang="en" b="1" dirty="0" smtClean="0"/>
              <a:t>Output:</a:t>
            </a:r>
            <a:r>
              <a:rPr lang="en" dirty="0" smtClean="0"/>
              <a:t> all entry pairs that refer to the same entity (products, businesses, ...)</a:t>
            </a:r>
            <a:endParaRPr i="1" dirty="0"/>
          </a:p>
        </p:txBody>
      </p:sp>
      <p:cxnSp>
        <p:nvCxnSpPr>
          <p:cNvPr id="9" name="Google Shape;92;p16"/>
          <p:cNvCxnSpPr/>
          <p:nvPr/>
        </p:nvCxnSpPr>
        <p:spPr>
          <a:xfrm flipV="1">
            <a:off x="5786203" y="3771901"/>
            <a:ext cx="626682" cy="1904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92;p16"/>
          <p:cNvCxnSpPr>
            <a:endCxn id="107" idx="1"/>
          </p:cNvCxnSpPr>
          <p:nvPr/>
        </p:nvCxnSpPr>
        <p:spPr>
          <a:xfrm flipV="1">
            <a:off x="5786203" y="4411755"/>
            <a:ext cx="626682" cy="52888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92;p16"/>
          <p:cNvCxnSpPr/>
          <p:nvPr/>
        </p:nvCxnSpPr>
        <p:spPr>
          <a:xfrm flipV="1">
            <a:off x="5786203" y="5281114"/>
            <a:ext cx="626682" cy="29964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Google Shape;88;p16"/>
          <p:cNvSpPr txBox="1"/>
          <p:nvPr/>
        </p:nvSpPr>
        <p:spPr>
          <a:xfrm>
            <a:off x="5928844" y="3342383"/>
            <a:ext cx="3414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✔</a:t>
            </a:r>
            <a:endParaRPr sz="2400" dirty="0">
              <a:solidFill>
                <a:srgbClr val="6AA84F"/>
              </a:solidFill>
            </a:endParaRPr>
          </a:p>
        </p:txBody>
      </p:sp>
      <p:sp>
        <p:nvSpPr>
          <p:cNvPr id="17" name="Google Shape;88;p16"/>
          <p:cNvSpPr txBox="1"/>
          <p:nvPr/>
        </p:nvSpPr>
        <p:spPr>
          <a:xfrm>
            <a:off x="5925300" y="4940644"/>
            <a:ext cx="3414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✔</a:t>
            </a:r>
            <a:endParaRPr sz="2400" dirty="0">
              <a:solidFill>
                <a:srgbClr val="6AA84F"/>
              </a:solidFill>
            </a:endParaRPr>
          </a:p>
        </p:txBody>
      </p:sp>
      <p:sp>
        <p:nvSpPr>
          <p:cNvPr id="18" name="Google Shape;87;p16"/>
          <p:cNvSpPr txBox="1"/>
          <p:nvPr/>
        </p:nvSpPr>
        <p:spPr>
          <a:xfrm>
            <a:off x="5925300" y="4142484"/>
            <a:ext cx="3414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✘</a:t>
            </a:r>
            <a:endParaRPr sz="2400" dirty="0">
              <a:solidFill>
                <a:srgbClr val="CC4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Ditto: EM via </a:t>
            </a:r>
            <a:r>
              <a:rPr lang="en" dirty="0" smtClean="0"/>
              <a:t>Fine-tuning </a:t>
            </a:r>
            <a:r>
              <a:rPr lang="en" dirty="0"/>
              <a:t>Pre-trained LM</a:t>
            </a:r>
            <a:endParaRPr dirty="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6" y="1356967"/>
            <a:ext cx="7052355" cy="4671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8887433" y="3044533"/>
            <a:ext cx="3030400" cy="187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2133"/>
              </a:spcAft>
            </a:pPr>
            <a:r>
              <a:rPr lang="en" sz="2267">
                <a:solidFill>
                  <a:srgbClr val="434343"/>
                </a:solidFill>
              </a:rPr>
              <a:t>We use RoBERTa for higher quality and DistilBERT for fast training / prediction</a:t>
            </a:r>
            <a:endParaRPr sz="1733"/>
          </a:p>
        </p:txBody>
      </p:sp>
      <p:sp>
        <p:nvSpPr>
          <p:cNvPr id="5" name="Google Shape;111;p26"/>
          <p:cNvSpPr txBox="1"/>
          <p:nvPr/>
        </p:nvSpPr>
        <p:spPr>
          <a:xfrm>
            <a:off x="301882" y="6161640"/>
            <a:ext cx="9311600" cy="630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2133"/>
              </a:spcAft>
            </a:pPr>
            <a:r>
              <a:rPr lang="en" sz="2400" i="1" dirty="0">
                <a:solidFill>
                  <a:schemeClr val="dk2"/>
                </a:solidFill>
              </a:rPr>
              <a:t>Ditto achieves the SOTA performance with pre-trained LMs</a:t>
            </a:r>
            <a:endParaRPr sz="2400" i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62347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Additional Challenge: Explainability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0" y="1503905"/>
            <a:ext cx="11360800" cy="15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DL models (such as Transformers) are too complex to interpret</a:t>
            </a:r>
            <a:endParaRPr dirty="0"/>
          </a:p>
          <a:p>
            <a:r>
              <a:rPr lang="en" dirty="0"/>
              <a:t>In </a:t>
            </a:r>
            <a:r>
              <a:rPr lang="en-US" dirty="0" smtClean="0"/>
              <a:t>our application of </a:t>
            </a:r>
            <a:r>
              <a:rPr lang="en" dirty="0" smtClean="0"/>
              <a:t>job-resume </a:t>
            </a:r>
            <a:r>
              <a:rPr lang="en" dirty="0"/>
              <a:t>matching:</a:t>
            </a:r>
            <a:endParaRPr dirty="0"/>
          </a:p>
        </p:txBody>
      </p:sp>
      <p:sp>
        <p:nvSpPr>
          <p:cNvPr id="107" name="Google Shape;107;p26"/>
          <p:cNvSpPr/>
          <p:nvPr/>
        </p:nvSpPr>
        <p:spPr>
          <a:xfrm>
            <a:off x="5115200" y="3301600"/>
            <a:ext cx="1961600" cy="864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/>
              <a:t>Matching</a:t>
            </a:r>
            <a:endParaRPr sz="2267"/>
          </a:p>
          <a:p>
            <a:pPr algn="ctr"/>
            <a:r>
              <a:rPr lang="en" sz="2267"/>
              <a:t>Model</a:t>
            </a:r>
            <a:endParaRPr sz="2267"/>
          </a:p>
        </p:txBody>
      </p:sp>
      <p:sp>
        <p:nvSpPr>
          <p:cNvPr id="108" name="Google Shape;108;p26"/>
          <p:cNvSpPr txBox="1"/>
          <p:nvPr/>
        </p:nvSpPr>
        <p:spPr>
          <a:xfrm>
            <a:off x="2702533" y="2858734"/>
            <a:ext cx="14676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Resume</a:t>
            </a:r>
            <a:endParaRPr sz="2133"/>
          </a:p>
        </p:txBody>
      </p:sp>
      <p:sp>
        <p:nvSpPr>
          <p:cNvPr id="109" name="Google Shape;109;p26"/>
          <p:cNvSpPr txBox="1"/>
          <p:nvPr/>
        </p:nvSpPr>
        <p:spPr>
          <a:xfrm>
            <a:off x="1888933" y="4122567"/>
            <a:ext cx="2281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Job Description</a:t>
            </a:r>
            <a:endParaRPr sz="2133"/>
          </a:p>
        </p:txBody>
      </p:sp>
      <p:cxnSp>
        <p:nvCxnSpPr>
          <p:cNvPr id="110" name="Google Shape;110;p26"/>
          <p:cNvCxnSpPr>
            <a:stCxn id="108" idx="3"/>
            <a:endCxn id="107" idx="1"/>
          </p:cNvCxnSpPr>
          <p:nvPr/>
        </p:nvCxnSpPr>
        <p:spPr>
          <a:xfrm>
            <a:off x="4170133" y="3145940"/>
            <a:ext cx="945067" cy="5878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6"/>
          <p:cNvCxnSpPr>
            <a:stCxn id="109" idx="3"/>
            <a:endCxn id="107" idx="1"/>
          </p:cNvCxnSpPr>
          <p:nvPr/>
        </p:nvCxnSpPr>
        <p:spPr>
          <a:xfrm flipV="1">
            <a:off x="4170133" y="3733800"/>
            <a:ext cx="945067" cy="6759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7076800" y="3733733"/>
            <a:ext cx="92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6"/>
          <p:cNvSpPr/>
          <p:nvPr/>
        </p:nvSpPr>
        <p:spPr>
          <a:xfrm>
            <a:off x="8006000" y="3301533"/>
            <a:ext cx="1961600" cy="864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/>
              <a:t>Match / Non-match</a:t>
            </a:r>
            <a:endParaRPr sz="2267"/>
          </a:p>
        </p:txBody>
      </p:sp>
      <p:sp>
        <p:nvSpPr>
          <p:cNvPr id="114" name="Google Shape;114;p26"/>
          <p:cNvSpPr txBox="1"/>
          <p:nvPr/>
        </p:nvSpPr>
        <p:spPr>
          <a:xfrm>
            <a:off x="4244300" y="5051434"/>
            <a:ext cx="5474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Education, Skills, Benefits, etc. </a:t>
            </a:r>
            <a:br>
              <a:rPr lang="en" sz="2400"/>
            </a:br>
            <a:r>
              <a:rPr lang="en" sz="2400"/>
              <a:t>What contributes most to the matching decision?</a:t>
            </a:r>
            <a:endParaRPr sz="2400"/>
          </a:p>
        </p:txBody>
      </p:sp>
      <p:cxnSp>
        <p:nvCxnSpPr>
          <p:cNvPr id="115" name="Google Shape;115;p26"/>
          <p:cNvCxnSpPr>
            <a:stCxn id="107" idx="2"/>
            <a:endCxn id="114" idx="0"/>
          </p:cNvCxnSpPr>
          <p:nvPr/>
        </p:nvCxnSpPr>
        <p:spPr>
          <a:xfrm rot="16200000" flipH="1">
            <a:off x="6096133" y="4165867"/>
            <a:ext cx="885434" cy="885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6" name="Google Shape;116;p26"/>
          <p:cNvSpPr txBox="1"/>
          <p:nvPr/>
        </p:nvSpPr>
        <p:spPr>
          <a:xfrm>
            <a:off x="1583733" y="5174434"/>
            <a:ext cx="2586400" cy="5744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Local Explanations</a:t>
            </a: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10172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Existing Techniques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 b="1" dirty="0"/>
              <a:t>Intrinsic: </a:t>
            </a:r>
            <a:r>
              <a:rPr lang="en" sz="2133" dirty="0"/>
              <a:t>use models that are interpretable by itself</a:t>
            </a:r>
            <a:endParaRPr sz="2133" dirty="0"/>
          </a:p>
          <a:p>
            <a:pPr lvl="1" indent="-440256">
              <a:spcBef>
                <a:spcPts val="1333"/>
              </a:spcBef>
              <a:buSzPts val="1600"/>
            </a:pPr>
            <a:r>
              <a:rPr lang="en" sz="2133" dirty="0"/>
              <a:t>E.g., the </a:t>
            </a:r>
            <a:r>
              <a:rPr lang="en" sz="2133" dirty="0">
                <a:solidFill>
                  <a:srgbClr val="CC0000"/>
                </a:solidFill>
              </a:rPr>
              <a:t>attention mechanism</a:t>
            </a:r>
            <a:r>
              <a:rPr lang="en" sz="2133" dirty="0"/>
              <a:t> provides some interpretability</a:t>
            </a:r>
            <a:endParaRPr sz="2133" dirty="0"/>
          </a:p>
          <a:p>
            <a:pPr marL="0" indent="0">
              <a:spcBef>
                <a:spcPts val="1333"/>
              </a:spcBef>
              <a:buNone/>
            </a:pPr>
            <a:endParaRPr sz="2133" dirty="0"/>
          </a:p>
          <a:p>
            <a:pPr indent="-440256">
              <a:spcBef>
                <a:spcPts val="1600"/>
              </a:spcBef>
              <a:buSzPts val="1600"/>
            </a:pPr>
            <a:r>
              <a:rPr lang="en" sz="2133" b="1" dirty="0"/>
              <a:t>Post-hoc: </a:t>
            </a:r>
            <a:r>
              <a:rPr lang="en" sz="2133" dirty="0"/>
              <a:t>analyze complex black-box models after it is trained</a:t>
            </a:r>
            <a:endParaRPr sz="2133" dirty="0"/>
          </a:p>
          <a:p>
            <a:pPr lvl="1" indent="-440256">
              <a:spcBef>
                <a:spcPts val="1333"/>
              </a:spcBef>
              <a:buSzPts val="1600"/>
            </a:pPr>
            <a:r>
              <a:rPr lang="en" sz="2133" i="1" dirty="0">
                <a:solidFill>
                  <a:srgbClr val="38761D"/>
                </a:solidFill>
              </a:rPr>
              <a:t>LIME</a:t>
            </a:r>
            <a:r>
              <a:rPr lang="en" sz="2133" i="1" dirty="0"/>
              <a:t>:</a:t>
            </a:r>
            <a:r>
              <a:rPr lang="en" sz="2133" dirty="0"/>
              <a:t> train an interpretable model from local perturbed samples</a:t>
            </a:r>
            <a:endParaRPr sz="2133" dirty="0"/>
          </a:p>
          <a:p>
            <a:pPr lvl="1" indent="-440256">
              <a:spcBef>
                <a:spcPts val="1333"/>
              </a:spcBef>
              <a:spcAft>
                <a:spcPts val="1333"/>
              </a:spcAft>
              <a:buSzPts val="1600"/>
            </a:pPr>
            <a:r>
              <a:rPr lang="en" sz="2133" i="1" dirty="0">
                <a:solidFill>
                  <a:srgbClr val="1155CC"/>
                </a:solidFill>
              </a:rPr>
              <a:t>SHAP</a:t>
            </a:r>
            <a:r>
              <a:rPr lang="en" sz="2133" i="1" dirty="0"/>
              <a:t>:</a:t>
            </a:r>
            <a:r>
              <a:rPr lang="en" sz="2133" dirty="0"/>
              <a:t> compute the contribution of each feature using a Game-theoretic method</a:t>
            </a:r>
            <a:endParaRPr sz="2133" dirty="0"/>
          </a:p>
        </p:txBody>
      </p:sp>
      <p:sp>
        <p:nvSpPr>
          <p:cNvPr id="123" name="Google Shape;123;p27"/>
          <p:cNvSpPr txBox="1"/>
          <p:nvPr/>
        </p:nvSpPr>
        <p:spPr>
          <a:xfrm>
            <a:off x="9240867" y="1356967"/>
            <a:ext cx="2179200" cy="57441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Model-specific</a:t>
            </a:r>
            <a:endParaRPr sz="2133"/>
          </a:p>
        </p:txBody>
      </p:sp>
      <p:sp>
        <p:nvSpPr>
          <p:cNvPr id="124" name="Google Shape;124;p27"/>
          <p:cNvSpPr txBox="1"/>
          <p:nvPr/>
        </p:nvSpPr>
        <p:spPr>
          <a:xfrm>
            <a:off x="7133867" y="5076368"/>
            <a:ext cx="4286400" cy="90264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dirty="0"/>
              <a:t>Not working well for textual data </a:t>
            </a:r>
            <a:r>
              <a:rPr lang="en" sz="2133" dirty="0">
                <a:solidFill>
                  <a:schemeClr val="dk1"/>
                </a:solidFill>
              </a:rPr>
              <a:t>(running time + quality)</a:t>
            </a:r>
            <a:endParaRPr sz="2133" dirty="0"/>
          </a:p>
        </p:txBody>
      </p:sp>
      <p:sp>
        <p:nvSpPr>
          <p:cNvPr id="125" name="Google Shape;125;p27"/>
          <p:cNvSpPr txBox="1"/>
          <p:nvPr/>
        </p:nvSpPr>
        <p:spPr>
          <a:xfrm>
            <a:off x="9240867" y="3141601"/>
            <a:ext cx="2179200" cy="57441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Model-agnostic</a:t>
            </a: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11919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Counterfactual Explanations</a:t>
            </a: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Idea: </a:t>
            </a:r>
            <a:r>
              <a:rPr lang="en" dirty="0"/>
              <a:t>for a given example x, generate a variant x’ such that M(x) ≠ M(x’)</a:t>
            </a:r>
            <a:endParaRPr dirty="0"/>
          </a:p>
          <a:p>
            <a:pPr>
              <a:lnSpc>
                <a:spcPct val="150000"/>
              </a:lnSpc>
            </a:pPr>
            <a:r>
              <a:rPr lang="en" b="1" dirty="0"/>
              <a:t>Provide insights:</a:t>
            </a:r>
            <a:r>
              <a:rPr lang="en" dirty="0"/>
              <a:t> “If X had not occurred, Y would not have occurred”</a:t>
            </a:r>
            <a:endParaRPr dirty="0"/>
          </a:p>
          <a:p>
            <a:pPr>
              <a:lnSpc>
                <a:spcPct val="150000"/>
              </a:lnSpc>
            </a:pPr>
            <a:r>
              <a:rPr lang="en" b="1" dirty="0"/>
              <a:t>Criteria:</a:t>
            </a:r>
            <a:r>
              <a:rPr lang="en" dirty="0"/>
              <a:t> The CF x’ should be a natural variant close to x</a:t>
            </a:r>
            <a:endParaRPr dirty="0"/>
          </a:p>
        </p:txBody>
      </p:sp>
      <p:sp>
        <p:nvSpPr>
          <p:cNvPr id="132" name="Google Shape;132;p28"/>
          <p:cNvSpPr txBox="1"/>
          <p:nvPr/>
        </p:nvSpPr>
        <p:spPr>
          <a:xfrm>
            <a:off x="2077533" y="3608700"/>
            <a:ext cx="2702800" cy="13786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2133" i="1"/>
              <a:t>Baseline 1:</a:t>
            </a:r>
            <a:endParaRPr sz="2133" i="1"/>
          </a:p>
          <a:p>
            <a:pPr algn="ctr">
              <a:lnSpc>
                <a:spcPct val="115000"/>
              </a:lnSpc>
            </a:pPr>
            <a:r>
              <a:rPr lang="en" sz="2133"/>
              <a:t>Removing spans or named entities</a:t>
            </a:r>
            <a:endParaRPr sz="2133"/>
          </a:p>
        </p:txBody>
      </p:sp>
      <p:sp>
        <p:nvSpPr>
          <p:cNvPr id="133" name="Google Shape;133;p28"/>
          <p:cNvSpPr txBox="1"/>
          <p:nvPr/>
        </p:nvSpPr>
        <p:spPr>
          <a:xfrm>
            <a:off x="5790767" y="3608700"/>
            <a:ext cx="4074800" cy="137860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2133" i="1">
                <a:solidFill>
                  <a:schemeClr val="dk1"/>
                </a:solidFill>
              </a:rPr>
              <a:t>Baseline</a:t>
            </a:r>
            <a:r>
              <a:rPr lang="en" sz="2133" i="1"/>
              <a:t> 2:</a:t>
            </a:r>
            <a:endParaRPr sz="2133" i="1"/>
          </a:p>
          <a:p>
            <a:pPr algn="ctr">
              <a:lnSpc>
                <a:spcPct val="115000"/>
              </a:lnSpc>
            </a:pPr>
            <a:r>
              <a:rPr lang="en" sz="2133"/>
              <a:t>Removing (or equalizing) same attributes from both entities</a:t>
            </a:r>
            <a:endParaRPr sz="2133"/>
          </a:p>
        </p:txBody>
      </p:sp>
      <p:sp>
        <p:nvSpPr>
          <p:cNvPr id="134" name="Google Shape;134;p28"/>
          <p:cNvSpPr txBox="1"/>
          <p:nvPr/>
        </p:nvSpPr>
        <p:spPr>
          <a:xfrm>
            <a:off x="2077533" y="5352468"/>
            <a:ext cx="7788000" cy="90264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/>
              <a:t>Challenge:</a:t>
            </a:r>
            <a:r>
              <a:rPr lang="en" sz="2133"/>
              <a:t> These baselines have relatively low coverage.</a:t>
            </a:r>
            <a:br>
              <a:rPr lang="en" sz="2133"/>
            </a:br>
            <a:r>
              <a:rPr lang="en" sz="2133"/>
              <a:t>Complex explanations are not covered</a:t>
            </a: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364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415600" y="62181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Counterfactual Explanations (cont.)</a:t>
            </a:r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/>
              <a:t>(We proposed): </a:t>
            </a:r>
            <a:r>
              <a:rPr lang="en"/>
              <a:t>search space based on edit distance</a:t>
            </a:r>
            <a:endParaRPr/>
          </a:p>
        </p:txBody>
      </p:sp>
      <p:sp>
        <p:nvSpPr>
          <p:cNvPr id="141" name="Google Shape;141;p29"/>
          <p:cNvSpPr txBox="1"/>
          <p:nvPr/>
        </p:nvSpPr>
        <p:spPr>
          <a:xfrm>
            <a:off x="8863100" y="1356968"/>
            <a:ext cx="3007600" cy="90264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Can be extended to other distance metrics</a:t>
            </a:r>
            <a:endParaRPr sz="2133"/>
          </a:p>
        </p:txBody>
      </p:sp>
      <p:sp>
        <p:nvSpPr>
          <p:cNvPr id="160" name="Google Shape;160;p29"/>
          <p:cNvSpPr txBox="1"/>
          <p:nvPr/>
        </p:nvSpPr>
        <p:spPr>
          <a:xfrm>
            <a:off x="415600" y="5776647"/>
            <a:ext cx="9132400" cy="57441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/>
              <a:t>Idea:</a:t>
            </a:r>
            <a:r>
              <a:rPr lang="en" sz="2133"/>
              <a:t> Find combination of intermediate states that result in a flipped label</a:t>
            </a:r>
            <a:endParaRPr sz="2133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0" y="2283769"/>
            <a:ext cx="8141148" cy="2732114"/>
          </a:xfrm>
          <a:prstGeom prst="rect">
            <a:avLst/>
          </a:prstGeom>
        </p:spPr>
      </p:pic>
      <p:sp>
        <p:nvSpPr>
          <p:cNvPr id="161" name="Google Shape;161;p29"/>
          <p:cNvSpPr txBox="1"/>
          <p:nvPr/>
        </p:nvSpPr>
        <p:spPr>
          <a:xfrm>
            <a:off x="8193180" y="3905848"/>
            <a:ext cx="3139383" cy="13080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2000" b="1" dirty="0"/>
              <a:t>Our </a:t>
            </a:r>
            <a:r>
              <a:rPr lang="en-US" sz="2000" b="1" dirty="0" smtClean="0"/>
              <a:t>search algorithm</a:t>
            </a:r>
            <a:r>
              <a:rPr lang="en" sz="2000" b="1" dirty="0" smtClean="0"/>
              <a:t>:</a:t>
            </a:r>
            <a:r>
              <a:rPr lang="en" sz="2000" dirty="0" smtClean="0"/>
              <a:t> </a:t>
            </a:r>
            <a:endParaRPr lang="en-US" sz="2000" dirty="0"/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en-US" sz="2000" dirty="0" smtClean="0"/>
              <a:t>Greedy </a:t>
            </a:r>
          </a:p>
          <a:p>
            <a:pPr marL="342900" indent="-342900">
              <a:lnSpc>
                <a:spcPct val="115000"/>
              </a:lnSpc>
              <a:buFontTx/>
              <a:buChar char="-"/>
            </a:pPr>
            <a:r>
              <a:rPr lang="en" sz="2000" dirty="0" smtClean="0"/>
              <a:t>Binary search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46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Evaluation framework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How do we compare different types of explanations (e.g., LIME vs. CF)?</a:t>
            </a:r>
            <a:endParaRPr sz="2133"/>
          </a:p>
        </p:txBody>
      </p:sp>
      <p:sp>
        <p:nvSpPr>
          <p:cNvPr id="168" name="Google Shape;168;p30"/>
          <p:cNvSpPr txBox="1"/>
          <p:nvPr/>
        </p:nvSpPr>
        <p:spPr>
          <a:xfrm>
            <a:off x="2154800" y="2083434"/>
            <a:ext cx="7882400" cy="57441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/>
              <a:t>A major question not yet fully answered by the XAI community</a:t>
            </a:r>
            <a:endParaRPr sz="2133"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44745"/>
          <a:stretch/>
        </p:blipFill>
        <p:spPr>
          <a:xfrm>
            <a:off x="3899349" y="3240133"/>
            <a:ext cx="4102691" cy="2223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15600" y="2755633"/>
            <a:ext cx="11360800" cy="9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From [ACL 20] and [TACL ‘21]:</a:t>
            </a:r>
            <a:endParaRPr sz="2133"/>
          </a:p>
        </p:txBody>
      </p:sp>
      <p:sp>
        <p:nvSpPr>
          <p:cNvPr id="171" name="Google Shape;171;p30"/>
          <p:cNvSpPr txBox="1"/>
          <p:nvPr/>
        </p:nvSpPr>
        <p:spPr>
          <a:xfrm>
            <a:off x="1060667" y="5730167"/>
            <a:ext cx="10069200" cy="57441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/>
              <a:t>Idea:</a:t>
            </a:r>
            <a:r>
              <a:rPr lang="en" sz="2133"/>
              <a:t> Evaluate how much insight a student can learn from the explanations</a:t>
            </a:r>
            <a:endParaRPr sz="2133"/>
          </a:p>
        </p:txBody>
      </p:sp>
      <p:sp>
        <p:nvSpPr>
          <p:cNvPr id="172" name="Google Shape;172;p30"/>
          <p:cNvSpPr/>
          <p:nvPr/>
        </p:nvSpPr>
        <p:spPr>
          <a:xfrm>
            <a:off x="8238300" y="3753000"/>
            <a:ext cx="2354000" cy="665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w/o explanations</a:t>
            </a:r>
            <a:endParaRPr sz="2000"/>
          </a:p>
        </p:txBody>
      </p:sp>
      <p:sp>
        <p:nvSpPr>
          <p:cNvPr id="173" name="Google Shape;173;p30"/>
          <p:cNvSpPr/>
          <p:nvPr/>
        </p:nvSpPr>
        <p:spPr>
          <a:xfrm>
            <a:off x="8238300" y="4624567"/>
            <a:ext cx="2354000" cy="665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w. explanations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1766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Evaluation framework (cont.)</a:t>
            </a:r>
            <a:endParaRPr/>
          </a:p>
          <a:p>
            <a:pPr>
              <a:buClr>
                <a:schemeClr val="dk1"/>
              </a:buClr>
              <a:buSzPct val="39285"/>
            </a:pPr>
            <a:endParaRPr/>
          </a:p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1409200" y="2125700"/>
            <a:ext cx="2034400" cy="665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Teacher Model</a:t>
            </a:r>
            <a:endParaRPr sz="2000"/>
          </a:p>
          <a:p>
            <a:pPr algn="ctr"/>
            <a:r>
              <a:rPr lang="en" sz="2000"/>
              <a:t>T</a:t>
            </a:r>
            <a:endParaRPr sz="2000"/>
          </a:p>
        </p:txBody>
      </p:sp>
      <p:sp>
        <p:nvSpPr>
          <p:cNvPr id="180" name="Google Shape;180;p31"/>
          <p:cNvSpPr txBox="1"/>
          <p:nvPr/>
        </p:nvSpPr>
        <p:spPr>
          <a:xfrm>
            <a:off x="1409200" y="2909934"/>
            <a:ext cx="2034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The Model to be explained</a:t>
            </a:r>
            <a:endParaRPr sz="2400" i="1">
              <a:solidFill>
                <a:schemeClr val="dk1"/>
              </a:solidFill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4948133" y="1913434"/>
            <a:ext cx="1212267" cy="1172512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Dataset</a:t>
            </a:r>
            <a:endParaRPr sz="2400" dirty="0"/>
          </a:p>
          <a:p>
            <a:pPr algn="ctr"/>
            <a:r>
              <a:rPr lang="en" sz="2400" dirty="0"/>
              <a:t>D</a:t>
            </a:r>
            <a:endParaRPr sz="2400" dirty="0"/>
          </a:p>
        </p:txBody>
      </p:sp>
      <p:cxnSp>
        <p:nvCxnSpPr>
          <p:cNvPr id="182" name="Google Shape;182;p31"/>
          <p:cNvCxnSpPr>
            <a:stCxn id="179" idx="3"/>
            <a:endCxn id="181" idx="2"/>
          </p:cNvCxnSpPr>
          <p:nvPr/>
        </p:nvCxnSpPr>
        <p:spPr>
          <a:xfrm>
            <a:off x="3443600" y="2458300"/>
            <a:ext cx="1504533" cy="413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1"/>
          <p:cNvSpPr txBox="1"/>
          <p:nvPr/>
        </p:nvSpPr>
        <p:spPr>
          <a:xfrm>
            <a:off x="3178600" y="1968233"/>
            <a:ext cx="203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Annotate</a:t>
            </a:r>
            <a:endParaRPr sz="2400" i="1">
              <a:solidFill>
                <a:schemeClr val="dk1"/>
              </a:solidFill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7600533" y="2125700"/>
            <a:ext cx="2034400" cy="665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Student Model S</a:t>
            </a:r>
            <a:endParaRPr sz="2000"/>
          </a:p>
        </p:txBody>
      </p:sp>
      <p:cxnSp>
        <p:nvCxnSpPr>
          <p:cNvPr id="185" name="Google Shape;185;p31"/>
          <p:cNvCxnSpPr/>
          <p:nvPr/>
        </p:nvCxnSpPr>
        <p:spPr>
          <a:xfrm>
            <a:off x="6096000" y="2458300"/>
            <a:ext cx="150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1"/>
          <p:cNvSpPr txBox="1"/>
          <p:nvPr/>
        </p:nvSpPr>
        <p:spPr>
          <a:xfrm>
            <a:off x="5831000" y="1968233"/>
            <a:ext cx="203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Train</a:t>
            </a:r>
            <a:endParaRPr sz="2400" i="1">
              <a:solidFill>
                <a:schemeClr val="dk1"/>
              </a:solidFill>
            </a:endParaRPr>
          </a:p>
        </p:txBody>
      </p:sp>
      <p:cxnSp>
        <p:nvCxnSpPr>
          <p:cNvPr id="187" name="Google Shape;187;p31"/>
          <p:cNvCxnSpPr>
            <a:stCxn id="184" idx="3"/>
          </p:cNvCxnSpPr>
          <p:nvPr/>
        </p:nvCxnSpPr>
        <p:spPr>
          <a:xfrm>
            <a:off x="9634933" y="2458300"/>
            <a:ext cx="4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31"/>
          <p:cNvSpPr txBox="1"/>
          <p:nvPr/>
        </p:nvSpPr>
        <p:spPr>
          <a:xfrm>
            <a:off x="10112533" y="2191501"/>
            <a:ext cx="127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F1 score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89" name="Google Shape;189;p31"/>
          <p:cNvCxnSpPr>
            <a:stCxn id="181" idx="1"/>
            <a:endCxn id="188" idx="0"/>
          </p:cNvCxnSpPr>
          <p:nvPr/>
        </p:nvCxnSpPr>
        <p:spPr>
          <a:xfrm rot="16200000" flipH="1">
            <a:off x="8014066" y="-546366"/>
            <a:ext cx="278067" cy="5197666"/>
          </a:xfrm>
          <a:prstGeom prst="curvedConnector3">
            <a:avLst>
              <a:gd name="adj1" fmla="val -8221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90" name="Google Shape;190;p31"/>
          <p:cNvSpPr/>
          <p:nvPr/>
        </p:nvSpPr>
        <p:spPr>
          <a:xfrm>
            <a:off x="7600533" y="3636567"/>
            <a:ext cx="2034400" cy="665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Student Model S’</a:t>
            </a:r>
            <a:endParaRPr sz="2000"/>
          </a:p>
        </p:txBody>
      </p:sp>
      <p:sp>
        <p:nvSpPr>
          <p:cNvPr id="191" name="Google Shape;191;p31"/>
          <p:cNvSpPr/>
          <p:nvPr/>
        </p:nvSpPr>
        <p:spPr>
          <a:xfrm>
            <a:off x="1409200" y="4014333"/>
            <a:ext cx="1504400" cy="6652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Explainer</a:t>
            </a:r>
            <a:endParaRPr sz="2000"/>
          </a:p>
        </p:txBody>
      </p:sp>
      <p:cxnSp>
        <p:nvCxnSpPr>
          <p:cNvPr id="192" name="Google Shape;192;p31"/>
          <p:cNvCxnSpPr>
            <a:stCxn id="191" idx="3"/>
            <a:endCxn id="193" idx="2"/>
          </p:cNvCxnSpPr>
          <p:nvPr/>
        </p:nvCxnSpPr>
        <p:spPr>
          <a:xfrm flipV="1">
            <a:off x="2913600" y="4024496"/>
            <a:ext cx="2034533" cy="3224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3" name="Google Shape;193;p31"/>
          <p:cNvSpPr/>
          <p:nvPr/>
        </p:nvSpPr>
        <p:spPr>
          <a:xfrm>
            <a:off x="4948133" y="3424300"/>
            <a:ext cx="1212267" cy="1200391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Dataset</a:t>
            </a:r>
            <a:endParaRPr sz="2400" dirty="0"/>
          </a:p>
          <a:p>
            <a:pPr algn="ctr"/>
            <a:r>
              <a:rPr lang="en" sz="2400" dirty="0"/>
              <a:t>D’</a:t>
            </a:r>
            <a:endParaRPr sz="2400" dirty="0"/>
          </a:p>
        </p:txBody>
      </p:sp>
      <p:cxnSp>
        <p:nvCxnSpPr>
          <p:cNvPr id="194" name="Google Shape;194;p31"/>
          <p:cNvCxnSpPr>
            <a:stCxn id="181" idx="3"/>
            <a:endCxn id="193" idx="1"/>
          </p:cNvCxnSpPr>
          <p:nvPr/>
        </p:nvCxnSpPr>
        <p:spPr>
          <a:xfrm>
            <a:off x="5554267" y="3085946"/>
            <a:ext cx="0" cy="3383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31"/>
          <p:cNvSpPr txBox="1"/>
          <p:nvPr/>
        </p:nvSpPr>
        <p:spPr>
          <a:xfrm rot="-878077">
            <a:off x="2913592" y="3274890"/>
            <a:ext cx="203440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Explain &amp; Augment</a:t>
            </a:r>
            <a:endParaRPr sz="2400" i="1">
              <a:solidFill>
                <a:schemeClr val="dk1"/>
              </a:solidFill>
            </a:endParaRPr>
          </a:p>
        </p:txBody>
      </p:sp>
      <p:cxnSp>
        <p:nvCxnSpPr>
          <p:cNvPr id="196" name="Google Shape;196;p31"/>
          <p:cNvCxnSpPr/>
          <p:nvPr/>
        </p:nvCxnSpPr>
        <p:spPr>
          <a:xfrm>
            <a:off x="6096000" y="3982300"/>
            <a:ext cx="150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1"/>
          <p:cNvSpPr txBox="1"/>
          <p:nvPr/>
        </p:nvSpPr>
        <p:spPr>
          <a:xfrm>
            <a:off x="5831000" y="3492233"/>
            <a:ext cx="203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Train</a:t>
            </a:r>
            <a:endParaRPr sz="2400" i="1">
              <a:solidFill>
                <a:schemeClr val="dk1"/>
              </a:solidFill>
            </a:endParaRPr>
          </a:p>
        </p:txBody>
      </p:sp>
      <p:cxnSp>
        <p:nvCxnSpPr>
          <p:cNvPr id="198" name="Google Shape;198;p31"/>
          <p:cNvCxnSpPr/>
          <p:nvPr/>
        </p:nvCxnSpPr>
        <p:spPr>
          <a:xfrm>
            <a:off x="9634933" y="3982300"/>
            <a:ext cx="4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31"/>
          <p:cNvSpPr txBox="1"/>
          <p:nvPr/>
        </p:nvSpPr>
        <p:spPr>
          <a:xfrm>
            <a:off x="10112533" y="3715501"/>
            <a:ext cx="127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</a:rPr>
              <a:t>F1 score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7349733" y="4791834"/>
            <a:ext cx="4308800" cy="86173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dirty="0"/>
              <a:t>We can measure the “insight” by the delta: F1(S’, Test) - F1(S, Test)</a:t>
            </a:r>
            <a:endParaRPr sz="2000" dirty="0"/>
          </a:p>
        </p:txBody>
      </p:sp>
      <p:sp>
        <p:nvSpPr>
          <p:cNvPr id="201" name="Google Shape;201;p31"/>
          <p:cNvSpPr txBox="1"/>
          <p:nvPr/>
        </p:nvSpPr>
        <p:spPr>
          <a:xfrm>
            <a:off x="7731333" y="2806234"/>
            <a:ext cx="1772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solidFill>
                  <a:schemeClr val="dk1"/>
                </a:solidFill>
              </a:rPr>
              <a:t>Mimicking a human user</a:t>
            </a:r>
            <a:endParaRPr sz="2400" i="1">
              <a:solidFill>
                <a:schemeClr val="dk1"/>
              </a:solidFill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439200" y="1830733"/>
            <a:ext cx="2324800" cy="26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31"/>
          <p:cNvSpPr txBox="1"/>
          <p:nvPr/>
        </p:nvSpPr>
        <p:spPr>
          <a:xfrm>
            <a:off x="415600" y="4740446"/>
            <a:ext cx="8549200" cy="180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 smtClean="0">
                <a:solidFill>
                  <a:schemeClr val="dk1"/>
                </a:solidFill>
              </a:rPr>
              <a:t>Steps</a:t>
            </a:r>
            <a:endParaRPr sz="2200" b="1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" sz="2200" dirty="0">
                <a:solidFill>
                  <a:schemeClr val="dk1"/>
                </a:solidFill>
              </a:rPr>
              <a:t>1. </a:t>
            </a:r>
            <a:r>
              <a:rPr lang="en-US" altLang="zh-CN" sz="2200" dirty="0" smtClean="0">
                <a:solidFill>
                  <a:schemeClr val="dk1"/>
                </a:solidFill>
              </a:rPr>
              <a:t>Obtain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train/test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set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for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student</a:t>
            </a:r>
            <a:endParaRPr sz="22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" sz="2200" dirty="0">
                <a:solidFill>
                  <a:schemeClr val="dk1"/>
                </a:solidFill>
              </a:rPr>
              <a:t>2. </a:t>
            </a:r>
            <a:r>
              <a:rPr lang="en-US" altLang="zh-CN" sz="2200" dirty="0" smtClean="0">
                <a:solidFill>
                  <a:schemeClr val="dk1"/>
                </a:solidFill>
              </a:rPr>
              <a:t>Make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two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copies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of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train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set,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augment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one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of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them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with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explanations</a:t>
            </a:r>
            <a:endParaRPr sz="22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" sz="2200" dirty="0">
                <a:solidFill>
                  <a:schemeClr val="dk1"/>
                </a:solidFill>
              </a:rPr>
              <a:t>3. </a:t>
            </a:r>
            <a:r>
              <a:rPr lang="en-US" altLang="zh-CN" sz="2200" dirty="0" smtClean="0">
                <a:solidFill>
                  <a:schemeClr val="dk1"/>
                </a:solidFill>
              </a:rPr>
              <a:t>Use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two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train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set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to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train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two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student</a:t>
            </a:r>
            <a:r>
              <a:rPr lang="zh-CN" altLang="en-US" sz="2200" dirty="0" smtClean="0">
                <a:solidFill>
                  <a:schemeClr val="dk1"/>
                </a:solidFill>
              </a:rPr>
              <a:t> </a:t>
            </a:r>
            <a:r>
              <a:rPr lang="en-US" altLang="zh-CN" sz="2200" dirty="0" smtClean="0">
                <a:solidFill>
                  <a:schemeClr val="dk1"/>
                </a:solidFill>
              </a:rPr>
              <a:t>models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4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979</Words>
  <Application>Microsoft Macintosh PowerPoint</Application>
  <PresentationFormat>Widescreen</PresentationFormat>
  <Paragraphs>250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DengXian</vt:lpstr>
      <vt:lpstr>Office Theme</vt:lpstr>
      <vt:lpstr>Minun: Evaluating Counterfactual Explanations for Entity Matching</vt:lpstr>
      <vt:lpstr>Background: Entity Matching (EM)</vt:lpstr>
      <vt:lpstr>Ditto: EM via Fine-tuning Pre-trained LM</vt:lpstr>
      <vt:lpstr>Additional Challenge: Explainability</vt:lpstr>
      <vt:lpstr>Existing Techniques</vt:lpstr>
      <vt:lpstr>Counterfactual Explanations</vt:lpstr>
      <vt:lpstr>Counterfactual Explanations (cont.)</vt:lpstr>
      <vt:lpstr>Evaluation framework</vt:lpstr>
      <vt:lpstr>Evaluation framework (cont.)  </vt:lpstr>
      <vt:lpstr>Experiment Setup</vt:lpstr>
      <vt:lpstr>Explanation Quality</vt:lpstr>
      <vt:lpstr>Running time per instance</vt:lpstr>
      <vt:lpstr>#model calls per instance</vt:lpstr>
      <vt:lpstr>Conclusion</vt:lpstr>
      <vt:lpstr>PowerPoint Presentation</vt:lpstr>
      <vt:lpstr>Ditto in complete EM workflow</vt:lpstr>
      <vt:lpstr>Explanation Quality (Details)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Minun: Evaluating Counterfactual Explanations for Entity Matching</dc:title>
  <dc:creator>Jin Wang</dc:creator>
  <cp:lastModifiedBy>Jin Wang</cp:lastModifiedBy>
  <cp:revision>50</cp:revision>
  <dcterms:created xsi:type="dcterms:W3CDTF">2022-06-07T04:27:38Z</dcterms:created>
  <dcterms:modified xsi:type="dcterms:W3CDTF">2022-06-14T20:27:43Z</dcterms:modified>
</cp:coreProperties>
</file>