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1.xml" ContentType="application/vnd.openxmlformats-officedocument.presentationml.tags+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6.xml" ContentType="application/vnd.openxmlformats-officedocument.presentationml.tags+xml"/>
  <Override PartName="/ppt/notesSlides/notesSlide38.xml" ContentType="application/vnd.openxmlformats-officedocument.presentationml.notesSlide+xml"/>
  <Override PartName="/ppt/tags/tag1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5"/>
  </p:notesMasterIdLst>
  <p:handoutMasterIdLst>
    <p:handoutMasterId r:id="rId46"/>
  </p:handoutMasterIdLst>
  <p:sldIdLst>
    <p:sldId id="256" r:id="rId2"/>
    <p:sldId id="294" r:id="rId3"/>
    <p:sldId id="263" r:id="rId4"/>
    <p:sldId id="259" r:id="rId5"/>
    <p:sldId id="404" r:id="rId6"/>
    <p:sldId id="405" r:id="rId7"/>
    <p:sldId id="472" r:id="rId8"/>
    <p:sldId id="306" r:id="rId9"/>
    <p:sldId id="450" r:id="rId10"/>
    <p:sldId id="266" r:id="rId11"/>
    <p:sldId id="270" r:id="rId12"/>
    <p:sldId id="451" r:id="rId13"/>
    <p:sldId id="473" r:id="rId14"/>
    <p:sldId id="364" r:id="rId15"/>
    <p:sldId id="469" r:id="rId16"/>
    <p:sldId id="459" r:id="rId17"/>
    <p:sldId id="466" r:id="rId18"/>
    <p:sldId id="452" r:id="rId19"/>
    <p:sldId id="440" r:id="rId20"/>
    <p:sldId id="471" r:id="rId21"/>
    <p:sldId id="460" r:id="rId22"/>
    <p:sldId id="462" r:id="rId23"/>
    <p:sldId id="461" r:id="rId24"/>
    <p:sldId id="468" r:id="rId25"/>
    <p:sldId id="453" r:id="rId26"/>
    <p:sldId id="441" r:id="rId27"/>
    <p:sldId id="445" r:id="rId28"/>
    <p:sldId id="465" r:id="rId29"/>
    <p:sldId id="464" r:id="rId30"/>
    <p:sldId id="454" r:id="rId31"/>
    <p:sldId id="365" r:id="rId32"/>
    <p:sldId id="381" r:id="rId33"/>
    <p:sldId id="368" r:id="rId34"/>
    <p:sldId id="370" r:id="rId35"/>
    <p:sldId id="456" r:id="rId36"/>
    <p:sldId id="457" r:id="rId37"/>
    <p:sldId id="458" r:id="rId38"/>
    <p:sldId id="455" r:id="rId39"/>
    <p:sldId id="344" r:id="rId40"/>
    <p:sldId id="302" r:id="rId41"/>
    <p:sldId id="474" r:id="rId42"/>
    <p:sldId id="475" r:id="rId43"/>
    <p:sldId id="46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83878" autoAdjust="0"/>
  </p:normalViewPr>
  <p:slideViewPr>
    <p:cSldViewPr>
      <p:cViewPr varScale="1">
        <p:scale>
          <a:sx n="55" d="100"/>
          <a:sy n="55" d="100"/>
        </p:scale>
        <p:origin x="1848" y="54"/>
      </p:cViewPr>
      <p:guideLst>
        <p:guide orient="horz" pos="2160"/>
        <p:guide pos="2880"/>
      </p:guideLst>
    </p:cSldViewPr>
  </p:slideViewPr>
  <p:outlineViewPr>
    <p:cViewPr>
      <p:scale>
        <a:sx n="33" d="100"/>
        <a:sy n="33" d="100"/>
      </p:scale>
      <p:origin x="0" y="12324"/>
    </p:cViewPr>
  </p:outlineViewPr>
  <p:notesTextViewPr>
    <p:cViewPr>
      <p:scale>
        <a:sx n="100" d="100"/>
        <a:sy n="100" d="100"/>
      </p:scale>
      <p:origin x="0" y="0"/>
    </p:cViewPr>
  </p:notesTextViewPr>
  <p:sorterViewPr>
    <p:cViewPr>
      <p:scale>
        <a:sx n="66" d="100"/>
        <a:sy n="66" d="100"/>
      </p:scale>
      <p:origin x="0" y="540"/>
    </p:cViewPr>
  </p:sorterViewPr>
  <p:notesViewPr>
    <p:cSldViewPr>
      <p:cViewPr varScale="1">
        <p:scale>
          <a:sx n="50" d="100"/>
          <a:sy n="50" d="100"/>
        </p:scale>
        <p:origin x="2976"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47CBA4-BF48-430E-8DC4-8DF3F0650ED5}" type="datetimeFigureOut">
              <a:rPr lang="zh-CN" altLang="en-US" smtClean="0"/>
              <a:pPr/>
              <a:t>2015/4/14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CF043D-7042-4D00-B4F0-16EDDE8667FB}" type="slidenum">
              <a:rPr lang="zh-CN" altLang="en-US" smtClean="0"/>
              <a:pPr/>
              <a:t>‹#›</a:t>
            </a:fld>
            <a:endParaRPr lang="zh-CN" altLang="en-US"/>
          </a:p>
        </p:txBody>
      </p:sp>
    </p:spTree>
    <p:extLst>
      <p:ext uri="{BB962C8B-B14F-4D97-AF65-F5344CB8AC3E}">
        <p14:creationId xmlns:p14="http://schemas.microsoft.com/office/powerpoint/2010/main" val="3575472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72FF2E-BB06-401E-B70A-00528C094FEF}" type="datetimeFigureOut">
              <a:rPr lang="zh-CN" altLang="en-US" smtClean="0"/>
              <a:pPr/>
              <a:t>2015/4/14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DA97C-46A6-4CDC-9D3B-5ACD38D83BB7}" type="slidenum">
              <a:rPr lang="zh-CN" altLang="en-US" smtClean="0"/>
              <a:pPr/>
              <a:t>‹#›</a:t>
            </a:fld>
            <a:endParaRPr lang="zh-CN" altLang="en-US"/>
          </a:p>
        </p:txBody>
      </p:sp>
    </p:spTree>
    <p:extLst>
      <p:ext uri="{BB962C8B-B14F-4D97-AF65-F5344CB8AC3E}">
        <p14:creationId xmlns:p14="http://schemas.microsoft.com/office/powerpoint/2010/main" val="372691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Good morning everyone.</a:t>
            </a:r>
            <a:r>
              <a:rPr lang="en-US" altLang="zh-CN" baseline="0" dirty="0" smtClean="0"/>
              <a:t> I am very appreciated to talk to you today. My name is </a:t>
            </a:r>
            <a:r>
              <a:rPr lang="en-US" altLang="zh-CN" baseline="0" dirty="0" err="1" smtClean="0"/>
              <a:t>Jin</a:t>
            </a:r>
            <a:r>
              <a:rPr lang="en-US" altLang="zh-CN" baseline="0" dirty="0" smtClean="0"/>
              <a:t> Wang. I am  a third year master student from Tsinghua University, Beijing. China. Today I am going to present an efficient hierarchical framework to solve the string similarity search problems.</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a:t>
            </a:fld>
            <a:endParaRPr lang="zh-CN" altLang="en-US"/>
          </a:p>
        </p:txBody>
      </p:sp>
    </p:spTree>
    <p:extLst>
      <p:ext uri="{BB962C8B-B14F-4D97-AF65-F5344CB8AC3E}">
        <p14:creationId xmlns:p14="http://schemas.microsoft.com/office/powerpoint/2010/main" val="1794116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a:t>
            </a:r>
            <a:r>
              <a:rPr lang="en-US" altLang="zh-CN" baseline="0" dirty="0" smtClean="0"/>
              <a:t>quantify the </a:t>
            </a:r>
            <a:r>
              <a:rPr lang="en-US" altLang="zh-CN" baseline="0" dirty="0" smtClean="0"/>
              <a:t>similarity, here </a:t>
            </a:r>
            <a:r>
              <a:rPr lang="en-US" altLang="zh-CN" baseline="0" dirty="0" smtClean="0"/>
              <a:t>we use a famous similarity function </a:t>
            </a:r>
            <a:r>
              <a:rPr lang="en-US" altLang="zh-CN" baseline="0" dirty="0" smtClean="0"/>
              <a:t>--edit </a:t>
            </a:r>
            <a:r>
              <a:rPr lang="en-US" altLang="zh-CN" baseline="0" dirty="0" smtClean="0"/>
              <a:t>distance, The edit distance is the minimum number of edit operation needed to transform one string to another. For </a:t>
            </a:r>
            <a:r>
              <a:rPr lang="en-US" altLang="zh-CN" baseline="0" dirty="0" smtClean="0"/>
              <a:t>example, </a:t>
            </a:r>
            <a:r>
              <a:rPr lang="en-US" altLang="zh-CN" baseline="0" dirty="0" smtClean="0"/>
              <a:t>the edit distance between </a:t>
            </a:r>
            <a:r>
              <a:rPr lang="en-US" altLang="zh-CN" baseline="0" dirty="0" smtClean="0"/>
              <a:t>“brother“ </a:t>
            </a:r>
            <a:r>
              <a:rPr lang="en-US" altLang="zh-CN" baseline="0" dirty="0" smtClean="0"/>
              <a:t>and  </a:t>
            </a:r>
            <a:r>
              <a:rPr lang="en-US" altLang="zh-CN" baseline="0" dirty="0" smtClean="0"/>
              <a:t>“breathes” </a:t>
            </a:r>
            <a:r>
              <a:rPr lang="en-US" altLang="zh-CN" baseline="0" dirty="0" smtClean="0"/>
              <a:t>is </a:t>
            </a:r>
            <a:r>
              <a:rPr lang="en-US" altLang="zh-CN" baseline="0" dirty="0" smtClean="0"/>
              <a:t>3, </a:t>
            </a:r>
            <a:r>
              <a:rPr lang="en-US" altLang="zh-CN" baseline="0" dirty="0" smtClean="0"/>
              <a:t>as we can transform  </a:t>
            </a:r>
            <a:r>
              <a:rPr lang="en-US" altLang="zh-CN" baseline="0" dirty="0" smtClean="0"/>
              <a:t>“brother” </a:t>
            </a:r>
            <a:r>
              <a:rPr lang="en-US" altLang="zh-CN" baseline="0" dirty="0" smtClean="0"/>
              <a:t>to  </a:t>
            </a:r>
            <a:r>
              <a:rPr lang="en-US" altLang="zh-CN" baseline="0" dirty="0" smtClean="0"/>
              <a:t>“breathes” </a:t>
            </a:r>
            <a:r>
              <a:rPr lang="en-US" altLang="zh-CN" baseline="0" dirty="0" smtClean="0"/>
              <a:t>by substituting </a:t>
            </a:r>
            <a:r>
              <a:rPr lang="en-US" altLang="zh-CN" baseline="0" dirty="0" smtClean="0"/>
              <a:t>‘o’ </a:t>
            </a:r>
            <a:r>
              <a:rPr lang="en-US" altLang="zh-CN" baseline="0" dirty="0" smtClean="0"/>
              <a:t>with </a:t>
            </a:r>
            <a:r>
              <a:rPr lang="en-US" altLang="zh-CN" baseline="0" dirty="0" smtClean="0"/>
              <a:t>‘e’, </a:t>
            </a:r>
            <a:r>
              <a:rPr lang="en-US" altLang="zh-CN" baseline="0" dirty="0" smtClean="0"/>
              <a:t>inserting </a:t>
            </a:r>
            <a:r>
              <a:rPr lang="en-US" altLang="zh-CN" baseline="0" dirty="0" smtClean="0"/>
              <a:t>‘a’ </a:t>
            </a:r>
            <a:r>
              <a:rPr lang="en-US" altLang="zh-CN" baseline="0" dirty="0" smtClean="0"/>
              <a:t>and substituting </a:t>
            </a:r>
            <a:r>
              <a:rPr lang="en-US" altLang="zh-CN" baseline="0" dirty="0" smtClean="0"/>
              <a:t>‘r’ </a:t>
            </a:r>
            <a:r>
              <a:rPr lang="en-US" altLang="zh-CN" baseline="0" dirty="0" smtClean="0"/>
              <a:t>with </a:t>
            </a:r>
            <a:r>
              <a:rPr lang="en-US" altLang="zh-CN" baseline="0" dirty="0" smtClean="0"/>
              <a:t>‘s’.</a:t>
            </a:r>
            <a:endParaRPr lang="zh-CN" altLang="en-US" dirty="0" smtClean="0"/>
          </a:p>
          <a:p>
            <a:endParaRPr lang="en-US" altLang="zh-CN" baseline="0"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10</a:t>
            </a:fld>
            <a:endParaRPr lang="zh-CN" altLang="en-US"/>
          </a:p>
        </p:txBody>
      </p:sp>
    </p:spTree>
    <p:extLst>
      <p:ext uri="{BB962C8B-B14F-4D97-AF65-F5344CB8AC3E}">
        <p14:creationId xmlns:p14="http://schemas.microsoft.com/office/powerpoint/2010/main" val="4081657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here we give the definition of the two string similarity search problems. The</a:t>
            </a:r>
            <a:r>
              <a:rPr lang="en-US" altLang="zh-CN" baseline="0" dirty="0" smtClean="0"/>
              <a:t> threshold-based string similarity search operation finds </a:t>
            </a:r>
            <a:r>
              <a:rPr lang="en-US" altLang="zh-CN" dirty="0" smtClean="0"/>
              <a:t>all strings in the </a:t>
            </a:r>
            <a:r>
              <a:rPr lang="en-US" altLang="zh-CN" dirty="0" smtClean="0"/>
              <a:t>dataset, </a:t>
            </a:r>
            <a:r>
              <a:rPr lang="en-US" altLang="zh-CN" dirty="0" smtClean="0"/>
              <a:t>whose edit distance</a:t>
            </a:r>
            <a:r>
              <a:rPr lang="en-US" altLang="zh-CN" baseline="0" dirty="0" smtClean="0"/>
              <a:t> to the query is no larger than the given threshold tau. And </a:t>
            </a:r>
            <a:r>
              <a:rPr lang="en-US" altLang="zh-CN" baseline="0" dirty="0" err="1" smtClean="0"/>
              <a:t>topk</a:t>
            </a:r>
            <a:r>
              <a:rPr lang="en-US" altLang="zh-CN" baseline="0" dirty="0" smtClean="0"/>
              <a:t> string similar search problem outputs k most similar strings to the query. Unlike </a:t>
            </a:r>
            <a:r>
              <a:rPr lang="en-US" altLang="zh-CN" baseline="0" dirty="0" smtClean="0"/>
              <a:t>threshold-based, </a:t>
            </a:r>
            <a:r>
              <a:rPr lang="en-US" altLang="zh-CN" baseline="0" dirty="0" smtClean="0"/>
              <a:t>it can’t identify a threshold in advance. Here is the </a:t>
            </a:r>
            <a:r>
              <a:rPr lang="en-US" altLang="zh-CN" baseline="0" dirty="0" smtClean="0"/>
              <a:t>example suppose tau = 1 and k = 2. The threshold-based search return the result s1 as the </a:t>
            </a:r>
            <a:r>
              <a:rPr lang="en-US" altLang="zh-CN" baseline="0" dirty="0" err="1" smtClean="0"/>
              <a:t>ed</a:t>
            </a:r>
            <a:r>
              <a:rPr lang="en-US" altLang="zh-CN" baseline="0" dirty="0" smtClean="0"/>
              <a:t> between q and other strings are larger than  1.   top-k search return s1 and s2 as the  </a:t>
            </a:r>
            <a:r>
              <a:rPr lang="en-US" altLang="zh-CN" baseline="0" dirty="0" err="1" smtClean="0"/>
              <a:t>ed</a:t>
            </a:r>
            <a:r>
              <a:rPr lang="en-US" altLang="zh-CN" baseline="0" dirty="0" smtClean="0"/>
              <a:t> between q and other strings are larger than those of s1 and s2</a:t>
            </a:r>
            <a:endParaRPr lang="en-US" altLang="zh-CN" baseline="0"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11</a:t>
            </a:fld>
            <a:endParaRPr lang="zh-CN" altLang="en-US"/>
          </a:p>
        </p:txBody>
      </p:sp>
    </p:spTree>
    <p:extLst>
      <p:ext uri="{BB962C8B-B14F-4D97-AF65-F5344CB8AC3E}">
        <p14:creationId xmlns:p14="http://schemas.microsoft.com/office/powerpoint/2010/main" val="37778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solve these two problems, we proposed a hierarchical index structure – </a:t>
            </a:r>
            <a:r>
              <a:rPr lang="en-US" altLang="zh-CN" dirty="0" err="1" smtClean="0"/>
              <a:t>hstree</a:t>
            </a:r>
            <a:r>
              <a:rPr lang="en-US" altLang="zh-CN" dirty="0" smtClean="0"/>
              <a:t>. First we will look</a:t>
            </a:r>
            <a:r>
              <a:rPr lang="en-US" altLang="zh-CN" baseline="0" dirty="0" smtClean="0"/>
              <a:t> at the related work pass-join</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12</a:t>
            </a:fld>
            <a:endParaRPr lang="zh-CN" altLang="en-US"/>
          </a:p>
        </p:txBody>
      </p:sp>
    </p:spTree>
    <p:extLst>
      <p:ext uri="{BB962C8B-B14F-4D97-AF65-F5344CB8AC3E}">
        <p14:creationId xmlns:p14="http://schemas.microsoft.com/office/powerpoint/2010/main" val="266201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pass-join</a:t>
            </a:r>
            <a:r>
              <a:rPr lang="en-US" altLang="zh-CN" baseline="0" dirty="0" smtClean="0"/>
              <a:t> method in VLDB 2012 implement a segment filter to solve the problem of similarity join. For a given threshold tau, it split strings in the dataset into tau+1 segments. A string is a candidate only if it has a matched segment with the query string. But for similarity search problems, it has two limitations: first, second. To solve this problem,  we proposed the hierarchical segment index.  We will talk about how to construct such an index.</a:t>
            </a:r>
            <a:endParaRPr lang="zh-CN" altLang="en-US"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13</a:t>
            </a:fld>
            <a:endParaRPr lang="zh-CN" altLang="en-US"/>
          </a:p>
        </p:txBody>
      </p:sp>
    </p:spTree>
    <p:extLst>
      <p:ext uri="{BB962C8B-B14F-4D97-AF65-F5344CB8AC3E}">
        <p14:creationId xmlns:p14="http://schemas.microsoft.com/office/powerpoint/2010/main" val="231047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we need to group the strings in the data set by length, and build a </a:t>
            </a:r>
            <a:r>
              <a:rPr lang="en-US" altLang="zh-CN" dirty="0" err="1" smtClean="0"/>
              <a:t>hstree</a:t>
            </a:r>
            <a:r>
              <a:rPr lang="en-US" altLang="zh-CN" dirty="0" smtClean="0"/>
              <a:t> index for each group</a:t>
            </a:r>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14</a:t>
            </a:fld>
            <a:endParaRPr lang="zh-CN" altLang="en-US"/>
          </a:p>
        </p:txBody>
      </p:sp>
    </p:spTree>
    <p:extLst>
      <p:ext uri="{BB962C8B-B14F-4D97-AF65-F5344CB8AC3E}">
        <p14:creationId xmlns:p14="http://schemas.microsoft.com/office/powerpoint/2010/main" val="399957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for each group, we will</a:t>
            </a:r>
            <a:r>
              <a:rPr lang="en-US" altLang="zh-CN" baseline="0" dirty="0" smtClean="0"/>
              <a:t> iteratively</a:t>
            </a:r>
            <a:r>
              <a:rPr lang="en-US" altLang="zh-CN" dirty="0" smtClean="0"/>
              <a:t> partition strings in this group into 2 disjoint segments</a:t>
            </a:r>
            <a:r>
              <a:rPr lang="en-US" altLang="zh-CN" baseline="0" dirty="0" smtClean="0"/>
              <a:t> until we reach a level that has segments of length 1. in other words, the group with length l has log l levels. Here is an example, for group 7 in level 1 we partition string brother into two segments </a:t>
            </a:r>
            <a:r>
              <a:rPr lang="en-US" altLang="zh-CN" baseline="0" dirty="0" smtClean="0"/>
              <a:t>“bro” </a:t>
            </a:r>
            <a:r>
              <a:rPr lang="en-US" altLang="zh-CN" baseline="0" dirty="0" smtClean="0"/>
              <a:t>and </a:t>
            </a:r>
            <a:r>
              <a:rPr lang="en-US" altLang="zh-CN" baseline="0" dirty="0" smtClean="0"/>
              <a:t>“</a:t>
            </a:r>
            <a:r>
              <a:rPr lang="en-US" altLang="zh-CN" baseline="0" dirty="0" err="1" smtClean="0"/>
              <a:t>ther</a:t>
            </a:r>
            <a:r>
              <a:rPr lang="en-US" altLang="zh-CN" baseline="0" dirty="0" smtClean="0"/>
              <a:t>”, </a:t>
            </a:r>
            <a:r>
              <a:rPr lang="en-US" altLang="zh-CN" baseline="0" dirty="0" smtClean="0"/>
              <a:t>then iteratively, in level 2 we partition </a:t>
            </a:r>
            <a:r>
              <a:rPr lang="en-US" altLang="zh-CN" baseline="0" dirty="0" smtClean="0"/>
              <a:t>“bro” </a:t>
            </a:r>
            <a:r>
              <a:rPr lang="en-US" altLang="zh-CN" baseline="0" dirty="0" smtClean="0"/>
              <a:t>into </a:t>
            </a:r>
            <a:r>
              <a:rPr lang="en-US" altLang="zh-CN" baseline="0" dirty="0" smtClean="0"/>
              <a:t>“b” </a:t>
            </a:r>
            <a:r>
              <a:rPr lang="en-US" altLang="zh-CN" baseline="0" dirty="0" smtClean="0"/>
              <a:t>and </a:t>
            </a:r>
            <a:r>
              <a:rPr lang="en-US" altLang="zh-CN" baseline="0" dirty="0" smtClean="0"/>
              <a:t>“</a:t>
            </a:r>
            <a:r>
              <a:rPr lang="en-US" altLang="zh-CN" baseline="0" dirty="0" err="1" smtClean="0"/>
              <a:t>ro</a:t>
            </a:r>
            <a:r>
              <a:rPr lang="en-US" altLang="zh-CN" baseline="0" dirty="0" smtClean="0"/>
              <a:t>” , “</a:t>
            </a:r>
            <a:r>
              <a:rPr lang="en-US" altLang="zh-CN" baseline="0" dirty="0" err="1" smtClean="0"/>
              <a:t>ther</a:t>
            </a:r>
            <a:r>
              <a:rPr lang="en-US" altLang="zh-CN" baseline="0" dirty="0" smtClean="0"/>
              <a:t>” into “</a:t>
            </a:r>
            <a:r>
              <a:rPr lang="en-US" altLang="zh-CN" baseline="0" dirty="0" err="1" smtClean="0"/>
              <a:t>th</a:t>
            </a:r>
            <a:r>
              <a:rPr lang="en-US" altLang="zh-CN" baseline="0" dirty="0" smtClean="0"/>
              <a:t>” and “</a:t>
            </a:r>
            <a:r>
              <a:rPr lang="en-US" altLang="zh-CN" baseline="0" dirty="0" err="1" smtClean="0"/>
              <a:t>er</a:t>
            </a:r>
            <a:r>
              <a:rPr lang="en-US" altLang="zh-CN" baseline="0" dirty="0" smtClean="0"/>
              <a:t>”. </a:t>
            </a:r>
            <a:r>
              <a:rPr lang="en-US" altLang="zh-CN" baseline="0" dirty="0" smtClean="0"/>
              <a:t>As level 2 has a segment “b” with length 1, we stop here.  </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15</a:t>
            </a:fld>
            <a:endParaRPr lang="zh-CN" altLang="en-US"/>
          </a:p>
        </p:txBody>
      </p:sp>
    </p:spTree>
    <p:extLst>
      <p:ext uri="{BB962C8B-B14F-4D97-AF65-F5344CB8AC3E}">
        <p14:creationId xmlns:p14="http://schemas.microsoft.com/office/powerpoint/2010/main" val="3556950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Similarly, we partition strings and add them into index. Then we get</a:t>
            </a:r>
            <a:r>
              <a:rPr lang="en-US" altLang="zh-CN" baseline="0" dirty="0" smtClean="0"/>
              <a:t> the </a:t>
            </a:r>
            <a:r>
              <a:rPr lang="en-US" altLang="zh-CN" baseline="0" dirty="0" err="1" smtClean="0"/>
              <a:t>hstree</a:t>
            </a:r>
            <a:r>
              <a:rPr lang="en-US" altLang="zh-CN" baseline="0" dirty="0" smtClean="0"/>
              <a:t> index for group 7. in level </a:t>
            </a:r>
            <a:r>
              <a:rPr lang="en-US" altLang="zh-CN" baseline="0" dirty="0" err="1" smtClean="0"/>
              <a:t>i</a:t>
            </a:r>
            <a:r>
              <a:rPr lang="en-US" altLang="zh-CN" baseline="0" dirty="0" smtClean="0"/>
              <a:t> there are 2 to the power of </a:t>
            </a:r>
            <a:r>
              <a:rPr lang="en-US" altLang="zh-CN" baseline="0" dirty="0" err="1" smtClean="0"/>
              <a:t>i</a:t>
            </a:r>
            <a:r>
              <a:rPr lang="en-US" altLang="zh-CN" baseline="0" dirty="0" smtClean="0"/>
              <a:t> </a:t>
            </a:r>
            <a:r>
              <a:rPr lang="en-US" altLang="zh-CN" baseline="0" dirty="0" smtClean="0"/>
              <a:t>nodes. </a:t>
            </a:r>
            <a:r>
              <a:rPr lang="en-US" altLang="zh-CN" sz="1200" b="0" i="0" u="none" strike="noStrike" kern="1200" baseline="0" dirty="0" smtClean="0">
                <a:solidFill>
                  <a:schemeClr val="tx1"/>
                </a:solidFill>
                <a:latin typeface="+mn-lt"/>
                <a:ea typeface="+mn-ea"/>
                <a:cs typeface="+mn-cs"/>
              </a:rPr>
              <a:t>For</a:t>
            </a:r>
          </a:p>
          <a:p>
            <a:r>
              <a:rPr lang="en-US" altLang="zh-CN" sz="1200" b="0" i="0" u="none" strike="noStrike" kern="1200" baseline="0" dirty="0" smtClean="0">
                <a:solidFill>
                  <a:schemeClr val="tx1"/>
                </a:solidFill>
                <a:latin typeface="+mn-lt"/>
                <a:ea typeface="+mn-ea"/>
                <a:cs typeface="+mn-cs"/>
              </a:rPr>
              <a:t>each tree node, we build an inverted index, where entries are segments with the corresponding segment id. each segment is associated with an inverted list which is a list of strings that contain the segment</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16</a:t>
            </a:fld>
            <a:endParaRPr lang="zh-CN" altLang="en-US"/>
          </a:p>
        </p:txBody>
      </p:sp>
    </p:spTree>
    <p:extLst>
      <p:ext uri="{BB962C8B-B14F-4D97-AF65-F5344CB8AC3E}">
        <p14:creationId xmlns:p14="http://schemas.microsoft.com/office/powerpoint/2010/main" val="358716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repeat the above</a:t>
            </a:r>
            <a:r>
              <a:rPr lang="en-US" altLang="zh-CN" baseline="0" dirty="0" smtClean="0"/>
              <a:t> procedure for each group and finally build the index for the whole data set</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17</a:t>
            </a:fld>
            <a:endParaRPr lang="zh-CN" altLang="en-US"/>
          </a:p>
        </p:txBody>
      </p:sp>
    </p:spTree>
    <p:extLst>
      <p:ext uri="{BB962C8B-B14F-4D97-AF65-F5344CB8AC3E}">
        <p14:creationId xmlns:p14="http://schemas.microsoft.com/office/powerpoint/2010/main" val="68371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Next </a:t>
            </a:r>
            <a:r>
              <a:rPr lang="en-US" altLang="zh-CN" dirty="0" smtClean="0"/>
              <a:t>we will talk about </a:t>
            </a:r>
            <a:r>
              <a:rPr lang="en-US" altLang="zh-CN" dirty="0" smtClean="0"/>
              <a:t>the</a:t>
            </a:r>
            <a:r>
              <a:rPr lang="en-US" altLang="zh-CN" baseline="0" dirty="0" smtClean="0"/>
              <a:t> </a:t>
            </a:r>
            <a:r>
              <a:rPr lang="en-US" altLang="zh-CN" baseline="0" dirty="0" err="1" smtClean="0"/>
              <a:t>hsearch</a:t>
            </a:r>
            <a:r>
              <a:rPr lang="en-US" altLang="zh-CN" baseline="0" dirty="0" smtClean="0"/>
              <a:t> algorithm </a:t>
            </a:r>
            <a:r>
              <a:rPr lang="en-US" altLang="zh-CN" dirty="0" smtClean="0"/>
              <a:t>to </a:t>
            </a:r>
            <a:r>
              <a:rPr lang="en-US" altLang="zh-CN" dirty="0" smtClean="0"/>
              <a:t>support threshold-based similarity search using the hierarchical</a:t>
            </a:r>
            <a:r>
              <a:rPr lang="en-US" altLang="zh-CN" baseline="0" dirty="0" smtClean="0"/>
              <a:t> index.</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18</a:t>
            </a:fld>
            <a:endParaRPr lang="zh-CN" altLang="en-US"/>
          </a:p>
        </p:txBody>
      </p:sp>
    </p:spTree>
    <p:extLst>
      <p:ext uri="{BB962C8B-B14F-4D97-AF65-F5344CB8AC3E}">
        <p14:creationId xmlns:p14="http://schemas.microsoft.com/office/powerpoint/2010/main" val="19177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order to use the </a:t>
            </a:r>
            <a:r>
              <a:rPr lang="en-US" altLang="zh-CN" dirty="0" err="1" smtClean="0"/>
              <a:t>hstree</a:t>
            </a:r>
            <a:r>
              <a:rPr lang="en-US" altLang="zh-CN" dirty="0" smtClean="0"/>
              <a:t> index to perform search, we extend the segment filter</a:t>
            </a:r>
            <a:r>
              <a:rPr lang="en-US" altLang="zh-CN" baseline="0" dirty="0" smtClean="0"/>
              <a:t>: </a:t>
            </a:r>
            <a:r>
              <a:rPr lang="en-US" altLang="zh-CN" dirty="0" smtClean="0"/>
              <a:t>Based on the pigeon hole theory, if string q is similar to string s, in level </a:t>
            </a:r>
            <a:r>
              <a:rPr lang="en-US" altLang="zh-CN" dirty="0" err="1" smtClean="0"/>
              <a:t>i</a:t>
            </a:r>
            <a:r>
              <a:rPr lang="en-US" altLang="zh-CN" dirty="0" smtClean="0"/>
              <a:t> </a:t>
            </a:r>
            <a:r>
              <a:rPr lang="en-US" altLang="zh-CN" dirty="0" smtClean="0">
                <a:solidFill>
                  <a:srgbClr val="0033CC"/>
                </a:solidFill>
              </a:rPr>
              <a:t>string q must have </a:t>
            </a:r>
            <a:r>
              <a:rPr lang="en-US" altLang="zh-CN" dirty="0" smtClean="0"/>
              <a:t>2 to</a:t>
            </a:r>
            <a:r>
              <a:rPr lang="en-US" altLang="zh-CN" baseline="0" dirty="0" smtClean="0"/>
              <a:t> the power of I minus tau</a:t>
            </a:r>
            <a:r>
              <a:rPr lang="en-US" altLang="zh-CN" dirty="0" smtClean="0">
                <a:solidFill>
                  <a:srgbClr val="0033CC"/>
                </a:solidFill>
              </a:rPr>
              <a:t> substring matching  segments of s.</a:t>
            </a:r>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19</a:t>
            </a:fld>
            <a:endParaRPr lang="zh-CN" altLang="en-US"/>
          </a:p>
        </p:txBody>
      </p:sp>
    </p:spTree>
    <p:extLst>
      <p:ext uri="{BB962C8B-B14F-4D97-AF65-F5344CB8AC3E}">
        <p14:creationId xmlns:p14="http://schemas.microsoft.com/office/powerpoint/2010/main" val="263758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this is the outline of my presentation. I will first give</a:t>
            </a:r>
            <a:r>
              <a:rPr lang="en-US" altLang="zh-CN" baseline="0" dirty="0" smtClean="0"/>
              <a:t> the motivation.</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a:t>
            </a:fld>
            <a:endParaRPr lang="zh-CN" altLang="en-US"/>
          </a:p>
        </p:txBody>
      </p:sp>
    </p:spTree>
    <p:extLst>
      <p:ext uri="{BB962C8B-B14F-4D97-AF65-F5344CB8AC3E}">
        <p14:creationId xmlns:p14="http://schemas.microsoft.com/office/powerpoint/2010/main" val="3348394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And then we can devise</a:t>
            </a:r>
            <a:r>
              <a:rPr lang="en-US" altLang="zh-CN" baseline="0" dirty="0" smtClean="0"/>
              <a:t> a filter-and-verification method. The steps are as follows: first we select substrings in the query to match the segments in the index, then we identify the level </a:t>
            </a:r>
            <a:r>
              <a:rPr lang="en-US" altLang="zh-CN" baseline="0" dirty="0" err="1" smtClean="0"/>
              <a:t>i</a:t>
            </a:r>
            <a:r>
              <a:rPr lang="en-US" altLang="zh-CN" baseline="0" dirty="0" smtClean="0"/>
              <a:t> and find corresponding inverted lists. After that we perform list merge of such lists, count the number of matched segments and get the candidates according to the extended segment filter. Finally we verify each candidate and get the real results. Here is a running example of such steps:</a:t>
            </a:r>
            <a:endParaRPr lang="en-US" altLang="zh-CN"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20</a:t>
            </a:fld>
            <a:endParaRPr lang="zh-CN" altLang="en-US"/>
          </a:p>
        </p:txBody>
      </p:sp>
    </p:spTree>
    <p:extLst>
      <p:ext uri="{BB962C8B-B14F-4D97-AF65-F5344CB8AC3E}">
        <p14:creationId xmlns:p14="http://schemas.microsoft.com/office/powerpoint/2010/main" val="1212456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order to improve the performance of </a:t>
            </a:r>
            <a:r>
              <a:rPr lang="en-US" altLang="zh-CN" dirty="0" smtClean="0"/>
              <a:t>the </a:t>
            </a:r>
            <a:r>
              <a:rPr lang="en-US" altLang="zh-CN" dirty="0" smtClean="0"/>
              <a:t>algorithm, we need to improve</a:t>
            </a:r>
            <a:r>
              <a:rPr lang="en-US" altLang="zh-CN" baseline="0" dirty="0" smtClean="0"/>
              <a:t> both filter and verify step. For the filter step, one improvement we can make is to reduce the number of substrings. To reach this goal, we can consider length, </a:t>
            </a:r>
            <a:r>
              <a:rPr lang="en-US" altLang="zh-CN" baseline="0" dirty="0" smtClean="0"/>
              <a:t>position </a:t>
            </a:r>
            <a:r>
              <a:rPr lang="en-US" altLang="zh-CN" baseline="0" dirty="0" smtClean="0"/>
              <a:t>and use the technique in </a:t>
            </a:r>
            <a:r>
              <a:rPr lang="en-US" altLang="zh-CN" baseline="0" dirty="0" err="1" smtClean="0"/>
              <a:t>vldb</a:t>
            </a:r>
            <a:r>
              <a:rPr lang="en-US" altLang="zh-CN" baseline="0" dirty="0" smtClean="0"/>
              <a:t> 2012 paper to look, finally we only need to check the </a:t>
            </a:r>
            <a:r>
              <a:rPr lang="en-US" altLang="zh-CN" baseline="0" dirty="0" err="1" smtClean="0"/>
              <a:t>substrs</a:t>
            </a:r>
            <a:r>
              <a:rPr lang="en-US" altLang="zh-CN" baseline="0" dirty="0" smtClean="0"/>
              <a:t> with the start position in this range, while </a:t>
            </a:r>
            <a:r>
              <a:rPr lang="en-US" altLang="zh-CN" baseline="0" dirty="0" err="1" smtClean="0"/>
              <a:t>i</a:t>
            </a:r>
            <a:r>
              <a:rPr lang="en-US" altLang="zh-CN" baseline="0" dirty="0" smtClean="0"/>
              <a:t> is </a:t>
            </a:r>
            <a:r>
              <a:rPr lang="en-US" altLang="zh-CN" baseline="0" dirty="0" smtClean="0"/>
              <a:t>the level, j is the id of segment, </a:t>
            </a:r>
            <a:r>
              <a:rPr lang="en-US" altLang="zh-CN" baseline="0" dirty="0" err="1" smtClean="0"/>
              <a:t>pj</a:t>
            </a:r>
            <a:r>
              <a:rPr lang="en-US" altLang="zh-CN" baseline="0" dirty="0" smtClean="0"/>
              <a:t> is the start point of the </a:t>
            </a:r>
            <a:r>
              <a:rPr lang="en-US" altLang="zh-CN" baseline="0" dirty="0" err="1" smtClean="0"/>
              <a:t>jth</a:t>
            </a:r>
            <a:r>
              <a:rPr lang="en-US" altLang="zh-CN" baseline="0" dirty="0" smtClean="0"/>
              <a:t> segment, </a:t>
            </a:r>
            <a:r>
              <a:rPr lang="en-US" altLang="zh-CN" baseline="0" dirty="0" smtClean="0"/>
              <a:t>delta </a:t>
            </a:r>
            <a:r>
              <a:rPr lang="en-US" altLang="zh-CN" baseline="0" dirty="0" smtClean="0"/>
              <a:t>is the length difference between two strings </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21</a:t>
            </a:fld>
            <a:endParaRPr lang="zh-CN" altLang="en-US"/>
          </a:p>
        </p:txBody>
      </p:sp>
    </p:spTree>
    <p:extLst>
      <p:ext uri="{BB962C8B-B14F-4D97-AF65-F5344CB8AC3E}">
        <p14:creationId xmlns:p14="http://schemas.microsoft.com/office/powerpoint/2010/main" val="2764926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Another improvement</a:t>
            </a:r>
            <a:r>
              <a:rPr lang="en-US" altLang="zh-CN" baseline="0" dirty="0" smtClean="0"/>
              <a:t> is to remove invalid matching. </a:t>
            </a:r>
            <a:r>
              <a:rPr lang="en-US" altLang="zh-CN" baseline="0" dirty="0" smtClean="0"/>
              <a:t>Matched segments in the previous step may conflict with each other. Because </a:t>
            </a:r>
            <a:r>
              <a:rPr lang="en-US" altLang="zh-CN" baseline="0" dirty="0" smtClean="0"/>
              <a:t>segments are disjoint, but </a:t>
            </a:r>
            <a:r>
              <a:rPr lang="en-US" altLang="zh-CN" baseline="0" dirty="0" err="1" smtClean="0"/>
              <a:t>substrs</a:t>
            </a:r>
            <a:r>
              <a:rPr lang="en-US" altLang="zh-CN" baseline="0" dirty="0" smtClean="0"/>
              <a:t> are not. Simply count the matched segments may lead to false positive. For example,. To avoid redundant computation we propose a </a:t>
            </a:r>
            <a:r>
              <a:rPr lang="en-US" altLang="zh-CN" baseline="0" dirty="0" err="1" smtClean="0"/>
              <a:t>dp</a:t>
            </a:r>
            <a:r>
              <a:rPr lang="en-US" altLang="zh-CN" baseline="0" dirty="0" smtClean="0"/>
              <a:t> </a:t>
            </a:r>
            <a:r>
              <a:rPr lang="en-US" altLang="zh-CN" baseline="0" dirty="0" smtClean="0"/>
              <a:t>algorithm. </a:t>
            </a:r>
            <a:r>
              <a:rPr lang="en-US" altLang="zh-CN" baseline="0" dirty="0" smtClean="0"/>
              <a:t>use this recursion, </a:t>
            </a:r>
            <a:r>
              <a:rPr lang="en-US" altLang="zh-CN" baseline="0" dirty="0" smtClean="0"/>
              <a:t>we can finally get the maximum valid matching.</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22</a:t>
            </a:fld>
            <a:endParaRPr lang="zh-CN" altLang="en-US"/>
          </a:p>
        </p:txBody>
      </p:sp>
    </p:spTree>
    <p:extLst>
      <p:ext uri="{BB962C8B-B14F-4D97-AF65-F5344CB8AC3E}">
        <p14:creationId xmlns:p14="http://schemas.microsoft.com/office/powerpoint/2010/main" val="2358677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also make some improvements in verification. </a:t>
            </a:r>
            <a:r>
              <a:rPr lang="en-US" altLang="zh-CN" sz="1200" b="0" i="0" u="none" strike="noStrike" kern="1200" baseline="0" dirty="0" smtClean="0">
                <a:solidFill>
                  <a:schemeClr val="tx1"/>
                </a:solidFill>
                <a:latin typeface="+mn-lt"/>
                <a:ea typeface="+mn-ea"/>
                <a:cs typeface="+mn-cs"/>
              </a:rPr>
              <a:t>we can utilize the set </a:t>
            </a:r>
            <a:r>
              <a:rPr lang="en-US" altLang="zh-CN" sz="1200" b="0" i="0" u="none" strike="noStrike" kern="1200" baseline="0" dirty="0" smtClean="0">
                <a:solidFill>
                  <a:schemeClr val="tx1"/>
                </a:solidFill>
                <a:latin typeface="+mn-lt"/>
                <a:ea typeface="+mn-ea"/>
                <a:cs typeface="+mn-cs"/>
              </a:rPr>
              <a:t>of matched </a:t>
            </a:r>
            <a:r>
              <a:rPr lang="en-US" altLang="zh-CN" sz="1200" b="0" i="0" u="none" strike="noStrike" kern="1200" baseline="0" dirty="0" smtClean="0">
                <a:solidFill>
                  <a:schemeClr val="tx1"/>
                </a:solidFill>
                <a:latin typeface="+mn-lt"/>
                <a:ea typeface="+mn-ea"/>
                <a:cs typeface="+mn-cs"/>
              </a:rPr>
              <a:t>segments to avoid unnecessary computations. We align q and s based on</a:t>
            </a:r>
          </a:p>
          <a:p>
            <a:r>
              <a:rPr lang="en-US" altLang="zh-CN" sz="1200" b="0" i="0" u="none" strike="noStrike" kern="1200" baseline="0" dirty="0" smtClean="0">
                <a:solidFill>
                  <a:schemeClr val="tx1"/>
                </a:solidFill>
                <a:latin typeface="+mn-lt"/>
                <a:ea typeface="+mn-ea"/>
                <a:cs typeface="+mn-cs"/>
              </a:rPr>
              <a:t>these matched segments and partition them into 2  y + 1 parts including y matched segments and y + 1 unmatched segments. We denote the total edit</a:t>
            </a:r>
          </a:p>
          <a:p>
            <a:r>
              <a:rPr lang="en-US" altLang="zh-CN" sz="1200" b="0" i="0" u="none" strike="noStrike" kern="1200" baseline="0" dirty="0" smtClean="0">
                <a:solidFill>
                  <a:schemeClr val="tx1"/>
                </a:solidFill>
                <a:latin typeface="+mn-lt"/>
                <a:ea typeface="+mn-ea"/>
                <a:cs typeface="+mn-cs"/>
              </a:rPr>
              <a:t>distance as TED, we only need to verify whether TED &lt; tau in this alignment. When there are exactly </a:t>
            </a:r>
            <a:r>
              <a:rPr lang="en-US" altLang="zh-CN" sz="1200" b="0" i="0" u="none" strike="noStrike" kern="1200" baseline="0" dirty="0" smtClean="0">
                <a:solidFill>
                  <a:schemeClr val="tx1"/>
                </a:solidFill>
                <a:latin typeface="+mn-lt"/>
                <a:ea typeface="+mn-ea"/>
                <a:cs typeface="+mn-cs"/>
              </a:rPr>
              <a:t>2 to the power of </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minus tau ,we </a:t>
            </a:r>
            <a:r>
              <a:rPr lang="en-US" altLang="zh-CN" sz="1200" b="0" i="0" u="none" strike="noStrike" kern="1200" baseline="0" dirty="0" smtClean="0">
                <a:solidFill>
                  <a:schemeClr val="tx1"/>
                </a:solidFill>
                <a:latin typeface="+mn-lt"/>
                <a:ea typeface="+mn-ea"/>
                <a:cs typeface="+mn-cs"/>
              </a:rPr>
              <a:t>can further improve the performance by assigning ED between each unmatched part with a tighter threshold bound. The bound is shown in the following equation based on pigeon hole theory</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23</a:t>
            </a:fld>
            <a:endParaRPr lang="zh-CN" altLang="en-US"/>
          </a:p>
        </p:txBody>
      </p:sp>
    </p:spTree>
    <p:extLst>
      <p:ext uri="{BB962C8B-B14F-4D97-AF65-F5344CB8AC3E}">
        <p14:creationId xmlns:p14="http://schemas.microsoft.com/office/powerpoint/2010/main" val="630935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 example of</a:t>
            </a:r>
            <a:r>
              <a:rPr lang="en-US" altLang="zh-CN" baseline="0" dirty="0" smtClean="0"/>
              <a:t> the two verification </a:t>
            </a:r>
            <a:r>
              <a:rPr lang="en-US" altLang="zh-CN" baseline="0" dirty="0" smtClean="0"/>
              <a:t>algorithms </a:t>
            </a:r>
            <a:r>
              <a:rPr lang="en-US" altLang="zh-CN" baseline="0" dirty="0" smtClean="0"/>
              <a:t>is shown here. Suppose s and q already has match, tau = 6. for single </a:t>
            </a:r>
            <a:r>
              <a:rPr lang="en-US" altLang="zh-CN" baseline="0" dirty="0" smtClean="0"/>
              <a:t>threshold, we compute the real </a:t>
            </a:r>
            <a:r>
              <a:rPr lang="en-US" altLang="zh-CN" baseline="0" dirty="0" err="1" smtClean="0"/>
              <a:t>ed</a:t>
            </a:r>
            <a:r>
              <a:rPr lang="en-US" altLang="zh-CN" baseline="0" dirty="0" smtClean="0"/>
              <a:t> between each unmatched part and add them, finally we have TED = 7 larger than 6, so we pruned s . And </a:t>
            </a:r>
            <a:r>
              <a:rPr lang="en-US" altLang="zh-CN" baseline="0" dirty="0" smtClean="0"/>
              <a:t>for multi-ex, we can give each part a threshold use the given equation and after </a:t>
            </a:r>
            <a:r>
              <a:rPr lang="en-US" altLang="zh-CN" baseline="0" dirty="0" smtClean="0"/>
              <a:t>computing the </a:t>
            </a:r>
            <a:r>
              <a:rPr lang="en-US" altLang="zh-CN" baseline="0" dirty="0" err="1" smtClean="0"/>
              <a:t>ed</a:t>
            </a:r>
            <a:r>
              <a:rPr lang="en-US" altLang="zh-CN" baseline="0" dirty="0" smtClean="0"/>
              <a:t> of the second unmatched part, </a:t>
            </a:r>
            <a:r>
              <a:rPr lang="en-US" altLang="zh-CN" baseline="0" dirty="0" smtClean="0"/>
              <a:t>we can terminate, the </a:t>
            </a:r>
            <a:r>
              <a:rPr lang="en-US" altLang="zh-CN" baseline="0" dirty="0" err="1" smtClean="0"/>
              <a:t>ed</a:t>
            </a:r>
            <a:r>
              <a:rPr lang="en-US" altLang="zh-CN" baseline="0" dirty="0" smtClean="0"/>
              <a:t> of </a:t>
            </a:r>
            <a:r>
              <a:rPr lang="en-US" altLang="zh-CN" baseline="0" dirty="0" smtClean="0"/>
              <a:t>the remaining parts are </a:t>
            </a:r>
            <a:r>
              <a:rPr lang="en-US" altLang="zh-CN" baseline="0" dirty="0" smtClean="0"/>
              <a:t>no longer needed</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24</a:t>
            </a:fld>
            <a:endParaRPr lang="zh-CN" altLang="en-US"/>
          </a:p>
        </p:txBody>
      </p:sp>
    </p:spTree>
    <p:extLst>
      <p:ext uri="{BB962C8B-B14F-4D97-AF65-F5344CB8AC3E}">
        <p14:creationId xmlns:p14="http://schemas.microsoft.com/office/powerpoint/2010/main" val="3051099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 we will look at the </a:t>
            </a:r>
            <a:r>
              <a:rPr lang="en-US" altLang="zh-CN" dirty="0" err="1" smtClean="0"/>
              <a:t>topk</a:t>
            </a:r>
            <a:r>
              <a:rPr lang="en-US" altLang="zh-CN" dirty="0" smtClean="0"/>
              <a:t> problem</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25</a:t>
            </a:fld>
            <a:endParaRPr lang="zh-CN" altLang="en-US"/>
          </a:p>
        </p:txBody>
      </p:sp>
    </p:spTree>
    <p:extLst>
      <p:ext uri="{BB962C8B-B14F-4D97-AF65-F5344CB8AC3E}">
        <p14:creationId xmlns:p14="http://schemas.microsoft.com/office/powerpoint/2010/main" val="122160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naïve way to perform </a:t>
            </a:r>
            <a:r>
              <a:rPr lang="en-US" altLang="zh-CN" dirty="0" err="1" smtClean="0"/>
              <a:t>topk</a:t>
            </a:r>
            <a:r>
              <a:rPr lang="en-US" altLang="zh-CN" dirty="0" smtClean="0"/>
              <a:t> is to incrementally enumerate the threshold and perform </a:t>
            </a:r>
            <a:r>
              <a:rPr lang="en-US" altLang="zh-CN" dirty="0" err="1" smtClean="0"/>
              <a:t>hsearch</a:t>
            </a:r>
            <a:r>
              <a:rPr lang="en-US" altLang="zh-CN" dirty="0" smtClean="0"/>
              <a:t> algorithm for each threshold until we get k results. However, this method is rather expensive </a:t>
            </a:r>
            <a:r>
              <a:rPr lang="en-US" altLang="zh-CN" sz="1200" b="0" i="0" u="none" strike="noStrike" kern="1200" baseline="0" dirty="0" smtClean="0">
                <a:solidFill>
                  <a:schemeClr val="tx1"/>
                </a:solidFill>
                <a:latin typeface="+mn-lt"/>
                <a:ea typeface="+mn-ea"/>
                <a:cs typeface="+mn-cs"/>
              </a:rPr>
              <a:t>because it executes multiple (unnecessary) search operations for each threshold and involves many duplicated computations. </a:t>
            </a:r>
            <a:r>
              <a:rPr lang="en-US" altLang="zh-CN" sz="1200" b="0" i="0" u="none" strike="noStrike" kern="1200" baseline="0" dirty="0" smtClean="0">
                <a:solidFill>
                  <a:schemeClr val="tx1"/>
                </a:solidFill>
                <a:latin typeface="+mn-lt"/>
                <a:ea typeface="+mn-ea"/>
                <a:cs typeface="+mn-cs"/>
              </a:rPr>
              <a:t>So we need some techniques to solve such problems.</a:t>
            </a:r>
            <a:endParaRPr lang="en-US" altLang="zh-CN"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26</a:t>
            </a:fld>
            <a:endParaRPr lang="zh-CN" altLang="en-US"/>
          </a:p>
        </p:txBody>
      </p:sp>
    </p:spTree>
    <p:extLst>
      <p:ext uri="{BB962C8B-B14F-4D97-AF65-F5344CB8AC3E}">
        <p14:creationId xmlns:p14="http://schemas.microsoft.com/office/powerpoint/2010/main" val="3881013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We proposed a batch-pruning method to perform </a:t>
            </a:r>
            <a:r>
              <a:rPr lang="en-US" altLang="zh-CN" sz="1200" b="0" i="0" u="none" strike="noStrike" kern="1200" baseline="0" dirty="0" err="1" smtClean="0">
                <a:solidFill>
                  <a:schemeClr val="tx1"/>
                </a:solidFill>
                <a:latin typeface="+mn-lt"/>
                <a:ea typeface="+mn-ea"/>
                <a:cs typeface="+mn-cs"/>
              </a:rPr>
              <a:t>topk</a:t>
            </a:r>
            <a:r>
              <a:rPr lang="en-US" altLang="zh-CN" sz="1200" b="0" i="0" u="none" strike="noStrike" kern="1200" baseline="0" dirty="0" smtClean="0">
                <a:solidFill>
                  <a:schemeClr val="tx1"/>
                </a:solidFill>
                <a:latin typeface="+mn-lt"/>
                <a:ea typeface="+mn-ea"/>
                <a:cs typeface="+mn-cs"/>
              </a:rPr>
              <a:t> search. We maintain a priority queue Q to keep the current k promising results. Let UBQ denote the largest edit distance between the strings in Q to the query. Obviously UBQ is an upper bound of the edit distances of top-k results to the query. Given a query q, we still access the HS-Tree in a top-down manner. We group the strings in the inverted lists based on the number of substrings they contain. there are 2 to the power </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minus x mismatch segments for strings in Bx. If 2 to the power </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minus x is larger than UBQ, we can prune all strings in buckets that is smaller than x. then we perform verification for candidates, if the </a:t>
            </a:r>
            <a:r>
              <a:rPr lang="en-US" altLang="zh-CN" sz="1200" b="0" i="0" u="none" strike="noStrike" kern="1200" baseline="0" dirty="0" err="1" smtClean="0">
                <a:solidFill>
                  <a:schemeClr val="tx1"/>
                </a:solidFill>
                <a:latin typeface="+mn-lt"/>
                <a:ea typeface="+mn-ea"/>
                <a:cs typeface="+mn-cs"/>
              </a:rPr>
              <a:t>ed</a:t>
            </a:r>
            <a:r>
              <a:rPr lang="en-US" altLang="zh-CN" sz="1200" b="0" i="0" u="none" strike="noStrike" kern="1200" baseline="0" dirty="0" smtClean="0">
                <a:solidFill>
                  <a:schemeClr val="tx1"/>
                </a:solidFill>
                <a:latin typeface="+mn-lt"/>
                <a:ea typeface="+mn-ea"/>
                <a:cs typeface="+mn-cs"/>
              </a:rPr>
              <a:t> is smaller than UBQ</a:t>
            </a:r>
            <a:r>
              <a:rPr lang="en-US" altLang="zh-CN" sz="1200" b="0" i="0" u="none" strike="noStrike" kern="1200" baseline="0" dirty="0" smtClean="0">
                <a:solidFill>
                  <a:schemeClr val="tx1"/>
                </a:solidFill>
                <a:latin typeface="+mn-lt"/>
                <a:ea typeface="+mn-ea"/>
                <a:cs typeface="+mn-cs"/>
              </a:rPr>
              <a:t>, we </a:t>
            </a:r>
            <a:r>
              <a:rPr lang="en-US" altLang="zh-CN" sz="1200" b="0" i="0" u="none" strike="noStrike" kern="1200" baseline="0" dirty="0" smtClean="0">
                <a:solidFill>
                  <a:schemeClr val="tx1"/>
                </a:solidFill>
                <a:latin typeface="+mn-lt"/>
                <a:ea typeface="+mn-ea"/>
                <a:cs typeface="+mn-cs"/>
              </a:rPr>
              <a:t>will put the result into Q and update the value of UBQ. For level </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if 2^i  is no smaller than UBQ +1, we can terminate because we have found all top-k answers within threshold UBQ</a:t>
            </a:r>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27</a:t>
            </a:fld>
            <a:endParaRPr lang="zh-CN" altLang="en-US"/>
          </a:p>
        </p:txBody>
      </p:sp>
    </p:spTree>
    <p:extLst>
      <p:ext uri="{BB962C8B-B14F-4D97-AF65-F5344CB8AC3E}">
        <p14:creationId xmlns:p14="http://schemas.microsoft.com/office/powerpoint/2010/main" val="2395112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 running example for batched pruning method</a:t>
            </a:r>
            <a:r>
              <a:rPr lang="en-US" altLang="zh-CN" dirty="0" smtClean="0"/>
              <a:t>. Suppose query is here and k = 1; we first search the 1</a:t>
            </a:r>
            <a:r>
              <a:rPr lang="en-US" altLang="zh-CN" baseline="30000" dirty="0" smtClean="0"/>
              <a:t>st</a:t>
            </a:r>
            <a:r>
              <a:rPr lang="en-US" altLang="zh-CN" dirty="0" smtClean="0"/>
              <a:t> level and find no matched segments. Then we come to the 2</a:t>
            </a:r>
            <a:r>
              <a:rPr lang="en-US" altLang="zh-CN" baseline="30000" dirty="0" smtClean="0"/>
              <a:t>nd</a:t>
            </a:r>
            <a:r>
              <a:rPr lang="en-US" altLang="zh-CN" dirty="0" smtClean="0"/>
              <a:t> level and find two matched segments </a:t>
            </a:r>
            <a:r>
              <a:rPr lang="zh-CN" altLang="en-US" dirty="0" smtClean="0"/>
              <a:t>“</a:t>
            </a:r>
            <a:r>
              <a:rPr lang="en-US" altLang="zh-CN" dirty="0" smtClean="0"/>
              <a:t>b</a:t>
            </a:r>
            <a:r>
              <a:rPr lang="zh-CN" altLang="en-US" dirty="0" smtClean="0"/>
              <a:t>” </a:t>
            </a:r>
            <a:r>
              <a:rPr lang="en-US" altLang="zh-CN" dirty="0" smtClean="0"/>
              <a:t>and “</a:t>
            </a:r>
            <a:r>
              <a:rPr lang="en-US" altLang="zh-CN" dirty="0" err="1" smtClean="0"/>
              <a:t>er</a:t>
            </a:r>
            <a:r>
              <a:rPr lang="en-US" altLang="zh-CN" dirty="0" smtClean="0"/>
              <a:t>”, </a:t>
            </a:r>
            <a:r>
              <a:rPr lang="en-US" altLang="zh-CN" baseline="0" dirty="0" smtClean="0"/>
              <a:t> then we perform list merge and find s1 has 2 matched </a:t>
            </a:r>
            <a:r>
              <a:rPr lang="en-US" altLang="zh-CN" baseline="0" dirty="0" err="1" smtClean="0"/>
              <a:t>segs</a:t>
            </a:r>
            <a:r>
              <a:rPr lang="en-US" altLang="zh-CN" baseline="0" dirty="0" smtClean="0"/>
              <a:t> while s2 and s3 has 1. so we put s1 into 1</a:t>
            </a:r>
            <a:r>
              <a:rPr lang="en-US" altLang="zh-CN" baseline="30000" dirty="0" smtClean="0"/>
              <a:t>st</a:t>
            </a:r>
            <a:r>
              <a:rPr lang="en-US" altLang="zh-CN" baseline="0" dirty="0" smtClean="0"/>
              <a:t> bucket, s2 and s3 into 2</a:t>
            </a:r>
            <a:r>
              <a:rPr lang="en-US" altLang="zh-CN" baseline="30000" dirty="0" smtClean="0"/>
              <a:t>nd</a:t>
            </a:r>
            <a:r>
              <a:rPr lang="en-US" altLang="zh-CN" baseline="0" dirty="0" smtClean="0"/>
              <a:t>. First we perform verification on s1 and </a:t>
            </a:r>
            <a:r>
              <a:rPr lang="en-US" altLang="zh-CN" baseline="0" dirty="0" err="1" smtClean="0"/>
              <a:t>ed</a:t>
            </a:r>
            <a:r>
              <a:rPr lang="en-US" altLang="zh-CN" baseline="0" dirty="0" smtClean="0"/>
              <a:t> = 3, we add s1 into the top-1 heap and update UB = 3. As … we can safely terminate the algorithm and pruned s2 and s3.</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28</a:t>
            </a:fld>
            <a:endParaRPr lang="zh-CN" altLang="en-US"/>
          </a:p>
        </p:txBody>
      </p:sp>
    </p:spTree>
    <p:extLst>
      <p:ext uri="{BB962C8B-B14F-4D97-AF65-F5344CB8AC3E}">
        <p14:creationId xmlns:p14="http://schemas.microsoft.com/office/powerpoint/2010/main" val="2494231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Moreover, if one mismatch segment involves more than one consecutive errors, the estimation of segment filter is not accurate. We propose a greedy-matching method to solve this problem. The core idea is that even if there are 2^i – UBQ matched </a:t>
            </a:r>
            <a:r>
              <a:rPr lang="en-US" altLang="zh-CN" sz="1200" b="0" i="0" u="none" strike="noStrike" kern="1200" baseline="0" dirty="0" err="1" smtClean="0">
                <a:solidFill>
                  <a:schemeClr val="tx1"/>
                </a:solidFill>
                <a:latin typeface="+mn-lt"/>
                <a:ea typeface="+mn-ea"/>
                <a:cs typeface="+mn-cs"/>
              </a:rPr>
              <a:t>segs</a:t>
            </a:r>
            <a:r>
              <a:rPr lang="en-US" altLang="zh-CN" sz="1200" b="0" i="0" u="none" strike="noStrike" kern="1200" baseline="0" dirty="0" smtClean="0">
                <a:solidFill>
                  <a:schemeClr val="tx1"/>
                </a:solidFill>
                <a:latin typeface="+mn-lt"/>
                <a:ea typeface="+mn-ea"/>
                <a:cs typeface="+mn-cs"/>
              </a:rPr>
              <a:t> in level </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we don’t perform verification at once. Instead, we continue to try to find 2^i+1 – UBQ segments in level i+1, if we fail to reach this goal, we can prune it. Otherwise if we reach the lowest level, we verify the ed. Here is an example of this method</a:t>
            </a:r>
            <a:r>
              <a:rPr lang="en-US" altLang="zh-CN" sz="1200" b="0" i="0" u="none" strike="noStrike" kern="1200" baseline="0" dirty="0" smtClean="0">
                <a:solidFill>
                  <a:schemeClr val="tx1"/>
                </a:solidFill>
                <a:latin typeface="+mn-lt"/>
                <a:ea typeface="+mn-ea"/>
                <a:cs typeface="+mn-cs"/>
              </a:rPr>
              <a:t>… we continue to try to find 8-3 =5 matched segments in level 3. as we only find 3 matched , we can filter the candidate and don’t need to verify.</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29</a:t>
            </a:fld>
            <a:endParaRPr lang="zh-CN" altLang="en-US"/>
          </a:p>
        </p:txBody>
      </p:sp>
    </p:spTree>
    <p:extLst>
      <p:ext uri="{BB962C8B-B14F-4D97-AF65-F5344CB8AC3E}">
        <p14:creationId xmlns:p14="http://schemas.microsoft.com/office/powerpoint/2010/main" val="402849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 we all know.</a:t>
            </a:r>
            <a:r>
              <a:rPr lang="en-US" altLang="zh-CN" baseline="0" dirty="0" smtClean="0"/>
              <a:t> Data in real world is really dirty. An example is shown here in </a:t>
            </a:r>
            <a:r>
              <a:rPr lang="en-US" altLang="zh-CN" baseline="0" dirty="0" err="1" smtClean="0"/>
              <a:t>dblp</a:t>
            </a:r>
            <a:r>
              <a:rPr lang="en-US" altLang="zh-CN" baseline="0" dirty="0" smtClean="0"/>
              <a:t> data. In the upper side we have typos in author name, and on the lower side we have typos in title field.</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a:t>
            </a:fld>
            <a:endParaRPr lang="zh-CN" altLang="en-US"/>
          </a:p>
        </p:txBody>
      </p:sp>
    </p:spTree>
    <p:extLst>
      <p:ext uri="{BB962C8B-B14F-4D97-AF65-F5344CB8AC3E}">
        <p14:creationId xmlns:p14="http://schemas.microsoft.com/office/powerpoint/2010/main" val="108018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Next I will show the</a:t>
            </a:r>
            <a:r>
              <a:rPr lang="en-US" altLang="zh-CN" baseline="0" dirty="0" smtClean="0"/>
              <a:t> experimental results of our techniques.</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30</a:t>
            </a:fld>
            <a:endParaRPr lang="zh-CN" altLang="en-US"/>
          </a:p>
        </p:txBody>
      </p:sp>
    </p:spTree>
    <p:extLst>
      <p:ext uri="{BB962C8B-B14F-4D97-AF65-F5344CB8AC3E}">
        <p14:creationId xmlns:p14="http://schemas.microsoft.com/office/powerpoint/2010/main" val="521120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We conducted an extensive set of experimental studies on three real datasets. The first one is the Author dataset which is a set of author names and extracted from the DBL. The second one is the query log dataset from </a:t>
            </a:r>
            <a:r>
              <a:rPr lang="en-US" altLang="zh-CN" sz="1200" b="0" i="0" u="none" strike="noStrike" kern="1200" baseline="0" dirty="0" err="1" smtClean="0">
                <a:solidFill>
                  <a:schemeClr val="tx1"/>
                </a:solidFill>
                <a:latin typeface="+mn-lt"/>
                <a:ea typeface="+mn-ea"/>
                <a:cs typeface="+mn-cs"/>
              </a:rPr>
              <a:t>aol</a:t>
            </a:r>
            <a:r>
              <a:rPr lang="en-US" altLang="zh-CN" sz="1200" b="0" i="0" u="none" strike="noStrike" kern="1200" baseline="0" dirty="0" smtClean="0">
                <a:solidFill>
                  <a:schemeClr val="tx1"/>
                </a:solidFill>
                <a:latin typeface="+mn-lt"/>
                <a:ea typeface="+mn-ea"/>
                <a:cs typeface="+mn-cs"/>
              </a:rPr>
              <a:t> query log. The third one is a set of </a:t>
            </a:r>
            <a:r>
              <a:rPr lang="en-US" altLang="zh-CN" sz="1200" b="0" i="0" u="none" strike="noStrike" kern="1200" baseline="0" dirty="0" err="1" smtClean="0">
                <a:solidFill>
                  <a:schemeClr val="tx1"/>
                </a:solidFill>
                <a:latin typeface="+mn-lt"/>
                <a:ea typeface="+mn-ea"/>
                <a:cs typeface="+mn-cs"/>
              </a:rPr>
              <a:t>dblp</a:t>
            </a:r>
            <a:r>
              <a:rPr lang="en-US" altLang="zh-CN" sz="1200" b="0" i="0" u="none" strike="noStrike" kern="1200" baseline="0" dirty="0" smtClean="0">
                <a:solidFill>
                  <a:schemeClr val="tx1"/>
                </a:solidFill>
                <a:latin typeface="+mn-lt"/>
                <a:ea typeface="+mn-ea"/>
                <a:cs typeface="+mn-cs"/>
              </a:rPr>
              <a:t> title. We randomly selected 100 queries from the datasets and compared the average elapsed time.  The environment is </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31</a:t>
            </a:fld>
            <a:endParaRPr lang="zh-CN" altLang="en-US"/>
          </a:p>
        </p:txBody>
      </p:sp>
    </p:spTree>
    <p:extLst>
      <p:ext uri="{BB962C8B-B14F-4D97-AF65-F5344CB8AC3E}">
        <p14:creationId xmlns:p14="http://schemas.microsoft.com/office/powerpoint/2010/main" val="1553427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err="1" smtClean="0">
                <a:solidFill>
                  <a:schemeClr val="tx1"/>
                </a:solidFill>
                <a:latin typeface="+mn-lt"/>
                <a:ea typeface="+mn-ea"/>
                <a:cs typeface="+mn-cs"/>
              </a:rPr>
              <a:t>SingleThreshold</a:t>
            </a:r>
            <a:r>
              <a:rPr lang="en-US" altLang="zh-CN" sz="1200" b="0" i="0" u="none" strike="noStrike" kern="1200" baseline="0" dirty="0" smtClean="0">
                <a:solidFill>
                  <a:schemeClr val="tx1"/>
                </a:solidFill>
                <a:latin typeface="+mn-lt"/>
                <a:ea typeface="+mn-ea"/>
                <a:cs typeface="+mn-cs"/>
              </a:rPr>
              <a:t> involves less verification time than Length-aware because it can avoid duplicated computations on already matched segments  For each part,</a:t>
            </a:r>
          </a:p>
          <a:p>
            <a:r>
              <a:rPr lang="en-US" altLang="zh-CN" sz="1200" b="0" i="0" u="none" strike="noStrike" kern="1200" baseline="0" dirty="0" err="1" smtClean="0">
                <a:solidFill>
                  <a:schemeClr val="tx1"/>
                </a:solidFill>
                <a:latin typeface="+mn-lt"/>
                <a:ea typeface="+mn-ea"/>
                <a:cs typeface="+mn-cs"/>
              </a:rPr>
              <a:t>MultiExtension</a:t>
            </a:r>
            <a:r>
              <a:rPr lang="en-US" altLang="zh-CN" sz="1200" b="0" i="0" u="none" strike="noStrike" kern="1200" baseline="0" dirty="0" smtClean="0">
                <a:solidFill>
                  <a:schemeClr val="tx1"/>
                </a:solidFill>
                <a:latin typeface="+mn-lt"/>
                <a:ea typeface="+mn-ea"/>
                <a:cs typeface="+mn-cs"/>
              </a:rPr>
              <a:t> has a different threshold and will terminate as soon as the edit distance of one part is larger than the given threshold of that part</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32</a:t>
            </a:fld>
            <a:endParaRPr lang="zh-CN" altLang="en-US"/>
          </a:p>
        </p:txBody>
      </p:sp>
    </p:spTree>
    <p:extLst>
      <p:ext uri="{BB962C8B-B14F-4D97-AF65-F5344CB8AC3E}">
        <p14:creationId xmlns:p14="http://schemas.microsoft.com/office/powerpoint/2010/main" val="3979350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a:t>
            </a:r>
            <a:r>
              <a:rPr lang="en-US" altLang="zh-CN" baseline="0" dirty="0" smtClean="0"/>
              <a:t> obtain the code </a:t>
            </a:r>
            <a:r>
              <a:rPr lang="en-US" altLang="zh-CN" baseline="0" dirty="0" err="1" smtClean="0"/>
              <a:t>adapt,bed</a:t>
            </a:r>
            <a:r>
              <a:rPr lang="en-US" altLang="zh-CN" baseline="0" dirty="0" smtClean="0"/>
              <a:t>-tree: from author, </a:t>
            </a:r>
            <a:r>
              <a:rPr lang="en-US" altLang="zh-CN" baseline="0" dirty="0" err="1" smtClean="0"/>
              <a:t>quchunk</a:t>
            </a:r>
            <a:r>
              <a:rPr lang="en-US" altLang="zh-CN" baseline="0" dirty="0" smtClean="0"/>
              <a:t>: implement by ourselves.</a:t>
            </a:r>
          </a:p>
          <a:p>
            <a:r>
              <a:rPr lang="en-US" altLang="zh-CN" baseline="0" dirty="0" smtClean="0"/>
              <a:t>Q-gram: weaker filter </a:t>
            </a:r>
            <a:r>
              <a:rPr lang="en-US" altLang="zh-CN" baseline="0" dirty="0" smtClean="0"/>
              <a:t>power because overlaps between grams, </a:t>
            </a:r>
            <a:r>
              <a:rPr lang="en-US" altLang="zh-CN" baseline="0" dirty="0" smtClean="0"/>
              <a:t>can’t take advantage of verification, need parameter tuning</a:t>
            </a:r>
            <a:endParaRPr lang="en-US" altLang="zh-CN"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33</a:t>
            </a:fld>
            <a:endParaRPr lang="zh-CN" altLang="en-US"/>
          </a:p>
        </p:txBody>
      </p:sp>
    </p:spTree>
    <p:extLst>
      <p:ext uri="{BB962C8B-B14F-4D97-AF65-F5344CB8AC3E}">
        <p14:creationId xmlns:p14="http://schemas.microsoft.com/office/powerpoint/2010/main" val="2148238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Near linear</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34</a:t>
            </a:fld>
            <a:endParaRPr lang="zh-CN" altLang="en-US"/>
          </a:p>
        </p:txBody>
      </p:sp>
    </p:spTree>
    <p:extLst>
      <p:ext uri="{BB962C8B-B14F-4D97-AF65-F5344CB8AC3E}">
        <p14:creationId xmlns:p14="http://schemas.microsoft.com/office/powerpoint/2010/main" val="3142441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 evaluate </a:t>
            </a:r>
            <a:r>
              <a:rPr lang="en-US" altLang="zh-CN" dirty="0" err="1" smtClean="0"/>
              <a:t>topk</a:t>
            </a:r>
            <a:r>
              <a:rPr lang="en-US" altLang="zh-CN" dirty="0" smtClean="0"/>
              <a:t>. Number</a:t>
            </a:r>
            <a:r>
              <a:rPr lang="en-US" altLang="zh-CN" baseline="0" dirty="0" smtClean="0"/>
              <a:t> of candidates and </a:t>
            </a:r>
            <a:r>
              <a:rPr lang="en-US" altLang="zh-CN" baseline="0" dirty="0" err="1" smtClean="0"/>
              <a:t>avg</a:t>
            </a:r>
            <a:r>
              <a:rPr lang="en-US" altLang="zh-CN" baseline="0" dirty="0" smtClean="0"/>
              <a:t> query time. </a:t>
            </a:r>
            <a:r>
              <a:rPr lang="en-US" altLang="zh-CN" sz="1200" b="0" i="0" u="none" strike="noStrike" kern="1200" baseline="0" dirty="0" smtClean="0">
                <a:solidFill>
                  <a:schemeClr val="tx1"/>
                </a:solidFill>
                <a:latin typeface="+mn-lt"/>
                <a:ea typeface="+mn-ea"/>
                <a:cs typeface="+mn-cs"/>
              </a:rPr>
              <a:t>It is clear Batch can prune dissimilar strings in batch and thus reduce the number of candidates. As Greedy can find consecutive errors within a long segment, the number of candidates can also be reduced. We had significant filtering power by combining these two filters together.</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35</a:t>
            </a:fld>
            <a:endParaRPr lang="zh-CN" altLang="en-US"/>
          </a:p>
        </p:txBody>
      </p:sp>
    </p:spTree>
    <p:extLst>
      <p:ext uri="{BB962C8B-B14F-4D97-AF65-F5344CB8AC3E}">
        <p14:creationId xmlns:p14="http://schemas.microsoft.com/office/powerpoint/2010/main" val="337090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Bedtree</a:t>
            </a:r>
            <a:r>
              <a:rPr lang="en-US" altLang="zh-CN" dirty="0" smtClean="0"/>
              <a:t>: enumerate</a:t>
            </a:r>
            <a:r>
              <a:rPr lang="en-US" altLang="zh-CN" baseline="0" dirty="0" smtClean="0"/>
              <a:t> thresholds</a:t>
            </a:r>
          </a:p>
          <a:p>
            <a:r>
              <a:rPr lang="en-US" altLang="zh-CN" baseline="0" dirty="0" err="1" smtClean="0"/>
              <a:t>Aq</a:t>
            </a:r>
            <a:r>
              <a:rPr lang="en-US" altLang="zh-CN" baseline="0" dirty="0" smtClean="0"/>
              <a:t>: multiple index, gram</a:t>
            </a:r>
          </a:p>
          <a:p>
            <a:r>
              <a:rPr lang="en-US" altLang="zh-CN" baseline="0" dirty="0" smtClean="0"/>
              <a:t>Range: not efficient for long string,</a:t>
            </a:r>
            <a:endParaRPr lang="en-US" altLang="zh-CN" dirty="0" smtClean="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36</a:t>
            </a:fld>
            <a:endParaRPr lang="zh-CN" altLang="en-US"/>
          </a:p>
        </p:txBody>
      </p:sp>
    </p:spTree>
    <p:extLst>
      <p:ext uri="{BB962C8B-B14F-4D97-AF65-F5344CB8AC3E}">
        <p14:creationId xmlns:p14="http://schemas.microsoft.com/office/powerpoint/2010/main" val="35738079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linear</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37</a:t>
            </a:fld>
            <a:endParaRPr lang="zh-CN" altLang="en-US"/>
          </a:p>
        </p:txBody>
      </p:sp>
    </p:spTree>
    <p:extLst>
      <p:ext uri="{BB962C8B-B14F-4D97-AF65-F5344CB8AC3E}">
        <p14:creationId xmlns:p14="http://schemas.microsoft.com/office/powerpoint/2010/main" val="14994978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Finally we reach the conclusion</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38</a:t>
            </a:fld>
            <a:endParaRPr lang="zh-CN" altLang="en-US"/>
          </a:p>
        </p:txBody>
      </p:sp>
    </p:spTree>
    <p:extLst>
      <p:ext uri="{BB962C8B-B14F-4D97-AF65-F5344CB8AC3E}">
        <p14:creationId xmlns:p14="http://schemas.microsoft.com/office/powerpoint/2010/main" val="4038485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39</a:t>
            </a:fld>
            <a:endParaRPr lang="zh-CN" altLang="en-US"/>
          </a:p>
        </p:txBody>
      </p:sp>
    </p:spTree>
    <p:extLst>
      <p:ext uri="{BB962C8B-B14F-4D97-AF65-F5344CB8AC3E}">
        <p14:creationId xmlns:p14="http://schemas.microsoft.com/office/powerpoint/2010/main" val="250626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When we search the </a:t>
            </a:r>
            <a:r>
              <a:rPr lang="en-US" altLang="zh-CN" baseline="0" dirty="0" err="1" smtClean="0"/>
              <a:t>google</a:t>
            </a:r>
            <a:r>
              <a:rPr lang="en-US" altLang="zh-CN" baseline="0" dirty="0" smtClean="0"/>
              <a:t> engine, we may not type in the exactly query, that is we may contains error in queries. Also There may be errors in the dataset. So, the similarity search bring query and meaningful results closer together.</a:t>
            </a:r>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4</a:t>
            </a:fld>
            <a:endParaRPr lang="zh-CN" altLang="en-US"/>
          </a:p>
        </p:txBody>
      </p:sp>
    </p:spTree>
    <p:extLst>
      <p:ext uri="{BB962C8B-B14F-4D97-AF65-F5344CB8AC3E}">
        <p14:creationId xmlns:p14="http://schemas.microsoft.com/office/powerpoint/2010/main" val="799347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40</a:t>
            </a:fld>
            <a:endParaRPr lang="zh-CN" altLang="en-US"/>
          </a:p>
        </p:txBody>
      </p:sp>
    </p:spTree>
    <p:extLst>
      <p:ext uri="{BB962C8B-B14F-4D97-AF65-F5344CB8AC3E}">
        <p14:creationId xmlns:p14="http://schemas.microsoft.com/office/powerpoint/2010/main" val="307868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06D71D-0779-41E8-9B0B-FF8A64851AEA}" type="slidenum">
              <a:rPr lang="zh-CN" altLang="en-US">
                <a:latin typeface="Tahoma" panose="020B0604030504040204" pitchFamily="34" charset="0"/>
              </a:rPr>
              <a:pPr eaLnBrk="1" hangingPunct="1"/>
              <a:t>5</a:t>
            </a:fld>
            <a:endParaRPr lang="en-US" altLang="zh-CN">
              <a:latin typeface="Tahoma" panose="020B0604030504040204" pitchFamily="34" charset="0"/>
            </a:endParaRPr>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Here is an example. We have a traditional movie dataset here. If</a:t>
            </a:r>
            <a:r>
              <a:rPr lang="en-US" altLang="zh-CN" baseline="0" dirty="0" smtClean="0"/>
              <a:t> we want to find movie starred by Samuel Jackson. It is very easy to achieve and we get the two blue records as results.</a:t>
            </a:r>
          </a:p>
        </p:txBody>
      </p:sp>
    </p:spTree>
    <p:extLst>
      <p:ext uri="{BB962C8B-B14F-4D97-AF65-F5344CB8AC3E}">
        <p14:creationId xmlns:p14="http://schemas.microsoft.com/office/powerpoint/2010/main" val="98246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97797B-9CF8-4B0F-BDE2-530712AA2137}" type="slidenum">
              <a:rPr lang="zh-CN" altLang="en-US">
                <a:latin typeface="Tahoma" panose="020B0604030504040204" pitchFamily="34" charset="0"/>
              </a:rPr>
              <a:pPr eaLnBrk="1" hangingPunct="1"/>
              <a:t>6</a:t>
            </a:fld>
            <a:endParaRPr lang="en-US" altLang="zh-CN">
              <a:latin typeface="Tahoma" panose="020B0604030504040204" pitchFamily="34" charset="0"/>
            </a:endParaRPr>
          </a:p>
        </p:txBody>
      </p:sp>
      <p:sp>
        <p:nvSpPr>
          <p:cNvPr id="66563" name="Rectangle 2"/>
          <p:cNvSpPr>
            <a:spLocks noGrp="1" noRot="1" noChangeAspect="1" noChangeArrowheads="1" noTextEdit="1"/>
          </p:cNvSpPr>
          <p:nvPr>
            <p:ph type="sldImg"/>
          </p:nvPr>
        </p:nvSpPr>
        <p:spPr>
          <a:xfrm>
            <a:off x="1144588" y="685800"/>
            <a:ext cx="4572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But</a:t>
            </a:r>
            <a:r>
              <a:rPr lang="en-US" altLang="zh-CN" baseline="0" dirty="0" smtClean="0"/>
              <a:t> what if we want to query </a:t>
            </a:r>
            <a:r>
              <a:rPr lang="en-US" altLang="zh-CN" baseline="0" dirty="0" err="1" smtClean="0"/>
              <a:t>schwarzenegger</a:t>
            </a:r>
            <a:r>
              <a:rPr lang="en-US" altLang="zh-CN" baseline="0" dirty="0" smtClean="0"/>
              <a:t>? Which some user doesn’t know the exact spelling ?</a:t>
            </a:r>
            <a:endParaRPr lang="zh-CN" altLang="en-US" dirty="0" smtClean="0"/>
          </a:p>
        </p:txBody>
      </p:sp>
    </p:spTree>
    <p:extLst>
      <p:ext uri="{BB962C8B-B14F-4D97-AF65-F5344CB8AC3E}">
        <p14:creationId xmlns:p14="http://schemas.microsoft.com/office/powerpoint/2010/main" val="330275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BC7F71-2759-443A-8655-C0A0590323B5}" type="slidenum">
              <a:rPr lang="zh-CN" altLang="en-US">
                <a:latin typeface="Tahoma" panose="020B0604030504040204" pitchFamily="34" charset="0"/>
              </a:rPr>
              <a:pPr eaLnBrk="1" hangingPunct="1"/>
              <a:t>7</a:t>
            </a:fld>
            <a:endParaRPr lang="en-US" altLang="zh-CN">
              <a:latin typeface="Tahoma" panose="020B0604030504040204" pitchFamily="34" charset="0"/>
            </a:endParaRPr>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Here we need to </a:t>
            </a:r>
            <a:r>
              <a:rPr lang="en-US" altLang="zh-CN" baseline="0" dirty="0" smtClean="0"/>
              <a:t>use </a:t>
            </a:r>
            <a:r>
              <a:rPr lang="en-US" altLang="zh-CN" dirty="0" smtClean="0"/>
              <a:t>a similarity</a:t>
            </a:r>
            <a:r>
              <a:rPr lang="en-US" altLang="zh-CN" baseline="0" dirty="0" smtClean="0"/>
              <a:t> search which find a star similar to the query string, then we can find the result we want even there are spelling errors in the input query</a:t>
            </a:r>
            <a:endParaRPr lang="zh-CN" altLang="en-US" dirty="0" smtClean="0"/>
          </a:p>
        </p:txBody>
      </p:sp>
    </p:spTree>
    <p:extLst>
      <p:ext uri="{BB962C8B-B14F-4D97-AF65-F5344CB8AC3E}">
        <p14:creationId xmlns:p14="http://schemas.microsoft.com/office/powerpoint/2010/main" val="389197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Therefore we propose the problem of string similarity search </a:t>
            </a:r>
            <a:r>
              <a:rPr lang="en-US" altLang="zh-CN" baseline="0" dirty="0" smtClean="0"/>
              <a:t>which </a:t>
            </a:r>
            <a:r>
              <a:rPr lang="en-US" altLang="zh-CN" baseline="0" dirty="0" smtClean="0"/>
              <a:t>finds all entries from a string collection that approximately match the query. This problem has plenty of applications such as bioinformatics, information retrieve and data cleaning and data quality. </a:t>
            </a:r>
          </a:p>
        </p:txBody>
      </p:sp>
      <p:sp>
        <p:nvSpPr>
          <p:cNvPr id="4" name="灯片编号占位符 3"/>
          <p:cNvSpPr>
            <a:spLocks noGrp="1"/>
          </p:cNvSpPr>
          <p:nvPr>
            <p:ph type="sldNum" sz="quarter" idx="10"/>
          </p:nvPr>
        </p:nvSpPr>
        <p:spPr/>
        <p:txBody>
          <a:bodyPr/>
          <a:lstStyle/>
          <a:p>
            <a:fld id="{4E5DA97C-46A6-4CDC-9D3B-5ACD38D83BB7}" type="slidenum">
              <a:rPr lang="zh-CN" altLang="en-US" smtClean="0"/>
              <a:pPr/>
              <a:t>8</a:t>
            </a:fld>
            <a:endParaRPr lang="zh-CN" altLang="en-US"/>
          </a:p>
        </p:txBody>
      </p:sp>
    </p:spTree>
    <p:extLst>
      <p:ext uri="{BB962C8B-B14F-4D97-AF65-F5344CB8AC3E}">
        <p14:creationId xmlns:p14="http://schemas.microsoft.com/office/powerpoint/2010/main" val="123858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 we turn to the problem formulation</a:t>
            </a:r>
            <a:endParaRPr lang="zh-CN" altLang="en-US" dirty="0"/>
          </a:p>
        </p:txBody>
      </p:sp>
      <p:sp>
        <p:nvSpPr>
          <p:cNvPr id="4" name="灯片编号占位符 3"/>
          <p:cNvSpPr>
            <a:spLocks noGrp="1"/>
          </p:cNvSpPr>
          <p:nvPr>
            <p:ph type="sldNum" sz="quarter" idx="10"/>
          </p:nvPr>
        </p:nvSpPr>
        <p:spPr/>
        <p:txBody>
          <a:bodyPr/>
          <a:lstStyle/>
          <a:p>
            <a:fld id="{4E5DA97C-46A6-4CDC-9D3B-5ACD38D83BB7}"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140835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FC8245DD-419A-4AD9-B7DD-C64B7C997A6B}" type="datetime1">
              <a:rPr lang="en-US" altLang="zh-CN" smtClean="0"/>
              <a:t>4/14/2015</a:t>
            </a:fld>
            <a:endParaRPr lang="zh-CN" altLang="en-US"/>
          </a:p>
        </p:txBody>
      </p:sp>
      <p:sp>
        <p:nvSpPr>
          <p:cNvPr id="19" name="页脚占位符 18"/>
          <p:cNvSpPr>
            <a:spLocks noGrp="1"/>
          </p:cNvSpPr>
          <p:nvPr>
            <p:ph type="ftr" sz="quarter" idx="11"/>
          </p:nvPr>
        </p:nvSpPr>
        <p:spPr/>
        <p:txBody>
          <a:bodyPr/>
          <a:lstStyle/>
          <a:p>
            <a:r>
              <a:rPr lang="en-US" altLang="zh-CN" smtClean="0"/>
              <a:t>TopkSearch @ ICDE2013</a:t>
            </a:r>
            <a:endParaRPr lang="zh-CN" altLang="en-US" dirty="0"/>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r>
              <a:rPr lang="en-US" altLang="zh-CN" dirty="0" smtClean="0"/>
              <a:t>/44</a:t>
            </a:r>
            <a:endParaRPr lang="zh-CN" altLang="en-US" dirty="0"/>
          </a:p>
        </p:txBody>
      </p:sp>
      <p:pic>
        <p:nvPicPr>
          <p:cNvPr id="7" name="图片 20" descr="图片2(1)副本.jpg"/>
          <p:cNvPicPr>
            <a:picLocks noChangeAspect="1"/>
          </p:cNvPicPr>
          <p:nvPr userDrawn="1"/>
        </p:nvPicPr>
        <p:blipFill>
          <a:blip r:embed="rId2" cstate="print"/>
          <a:srcRect l="19953" t="16470" b="9872"/>
          <a:stretch>
            <a:fillRect/>
          </a:stretch>
        </p:blipFill>
        <p:spPr bwMode="auto">
          <a:xfrm>
            <a:off x="0" y="0"/>
            <a:ext cx="9361040" cy="6984776"/>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DBCEB3-F5CF-4B6D-B498-D9A013DC68AF}" type="datetime1">
              <a:rPr lang="en-US" altLang="zh-CN" smtClean="0"/>
              <a:t>4/14/2015</a:t>
            </a:fld>
            <a:endParaRPr lang="zh-CN" altLang="en-US"/>
          </a:p>
        </p:txBody>
      </p:sp>
      <p:sp>
        <p:nvSpPr>
          <p:cNvPr id="4" name="页脚占位符 3"/>
          <p:cNvSpPr>
            <a:spLocks noGrp="1"/>
          </p:cNvSpPr>
          <p:nvPr>
            <p:ph type="ftr" sz="quarter" idx="11"/>
          </p:nvPr>
        </p:nvSpPr>
        <p:spPr/>
        <p:txBody>
          <a:bodyPr/>
          <a:lstStyle/>
          <a:p>
            <a:r>
              <a:rPr lang="en-US" altLang="zh-CN" smtClean="0"/>
              <a:t>TopkSearch @ ICDE2013</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r>
              <a:rPr lang="en-US" altLang="zh-CN" dirty="0" smtClean="0"/>
              <a:t>/42</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556792"/>
            <a:ext cx="8229600" cy="4767808"/>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35496" y="6448251"/>
            <a:ext cx="2133600" cy="365125"/>
          </a:xfrm>
        </p:spPr>
        <p:txBody>
          <a:bodyPr/>
          <a:lstStyle>
            <a:lvl1pPr>
              <a:defRPr/>
            </a:lvl1pPr>
          </a:lstStyle>
          <a:p>
            <a:r>
              <a:rPr lang="en-US" altLang="zh-CN" dirty="0" smtClean="0"/>
              <a:t>4/15/2015</a:t>
            </a:r>
            <a:endParaRPr lang="zh-CN" altLang="en-US" dirty="0"/>
          </a:p>
        </p:txBody>
      </p:sp>
      <p:sp>
        <p:nvSpPr>
          <p:cNvPr id="5" name="页脚占位符 4"/>
          <p:cNvSpPr>
            <a:spLocks noGrp="1"/>
          </p:cNvSpPr>
          <p:nvPr>
            <p:ph type="ftr" sz="quarter" idx="11"/>
          </p:nvPr>
        </p:nvSpPr>
        <p:spPr>
          <a:xfrm>
            <a:off x="3739480" y="6453336"/>
            <a:ext cx="3352800" cy="365125"/>
          </a:xfrm>
        </p:spPr>
        <p:txBody>
          <a:bodyPr/>
          <a:lstStyle>
            <a:lvl1pPr>
              <a:defRPr>
                <a:latin typeface="Times New Roman" pitchFamily="18" charset="0"/>
                <a:cs typeface="Times New Roman" pitchFamily="18" charset="0"/>
              </a:defRPr>
            </a:lvl1pPr>
          </a:lstStyle>
          <a:p>
            <a:r>
              <a:rPr lang="en-US" altLang="zh-CN" dirty="0" err="1" smtClean="0"/>
              <a:t>HSTree</a:t>
            </a:r>
            <a:r>
              <a:rPr lang="en-US" altLang="zh-CN" dirty="0" smtClean="0"/>
              <a:t> @ ICDE2015</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D999F1BA-F5B3-401E-940B-A5466DB6A912}" type="slidenum">
              <a:rPr lang="en-US" altLang="zh-CN"/>
              <a:pPr/>
              <a:t>‹#›</a:t>
            </a:fld>
            <a:endParaRPr lang="en-US" altLang="zh-CN"/>
          </a:p>
        </p:txBody>
      </p:sp>
    </p:spTree>
    <p:extLst>
      <p:ext uri="{BB962C8B-B14F-4D97-AF65-F5344CB8AC3E}">
        <p14:creationId xmlns:p14="http://schemas.microsoft.com/office/powerpoint/2010/main" val="272605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353807D2-5749-4714-939B-2445AA6679C2}" type="slidenum">
              <a:rPr lang="en-US" altLang="zh-CN"/>
              <a:pPr/>
              <a:t>‹#›</a:t>
            </a:fld>
            <a:endParaRPr lang="en-US" altLang="zh-CN"/>
          </a:p>
        </p:txBody>
      </p:sp>
    </p:spTree>
    <p:extLst>
      <p:ext uri="{BB962C8B-B14F-4D97-AF65-F5344CB8AC3E}">
        <p14:creationId xmlns:p14="http://schemas.microsoft.com/office/powerpoint/2010/main" val="4226887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4" name="矩形 13"/>
          <p:cNvSpPr/>
          <p:nvPr userDrawn="1"/>
        </p:nvSpPr>
        <p:spPr>
          <a:xfrm>
            <a:off x="0" y="6381750"/>
            <a:ext cx="9144000" cy="476250"/>
          </a:xfrm>
          <a:prstGeom prst="rect">
            <a:avLst/>
          </a:prstGeom>
          <a:blipFill dpi="0" rotWithShape="1">
            <a:blip r:embed="rId7" cstate="print">
              <a:alphaModFix amt="4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0"/>
            <a:ext cx="8229600" cy="1052736"/>
          </a:xfrm>
          <a:prstGeom prst="rect">
            <a:avLst/>
          </a:prstGeom>
        </p:spPr>
        <p:txBody>
          <a:bodyPr vert="horz" lIns="0" rIns="0" bIns="0" anchor="b">
            <a:normAutofit/>
          </a:bodyPr>
          <a:lstStyle/>
          <a:p>
            <a:r>
              <a:rPr kumimoji="0" lang="zh-CN" altLang="en-US" dirty="0" smtClean="0"/>
              <a:t>单击此处编辑母版标题样式</a:t>
            </a:r>
            <a:endParaRPr kumimoji="0" lang="en-US" dirty="0"/>
          </a:p>
        </p:txBody>
      </p:sp>
      <p:sp>
        <p:nvSpPr>
          <p:cNvPr id="30" name="文本占位符 29"/>
          <p:cNvSpPr>
            <a:spLocks noGrp="1"/>
          </p:cNvSpPr>
          <p:nvPr>
            <p:ph type="body" idx="1"/>
          </p:nvPr>
        </p:nvSpPr>
        <p:spPr>
          <a:xfrm>
            <a:off x="457200" y="1340768"/>
            <a:ext cx="8229600" cy="49838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b="1">
                <a:solidFill>
                  <a:schemeClr val="tx2">
                    <a:shade val="90000"/>
                  </a:schemeClr>
                </a:solidFill>
              </a:defRPr>
            </a:lvl1pPr>
          </a:lstStyle>
          <a:p>
            <a:fld id="{795ED5D2-C11B-4FB9-8A92-FCCCDA4F252E}" type="datetime1">
              <a:rPr lang="en-US" altLang="zh-CN" smtClean="0"/>
              <a:t>4/14/2015</a:t>
            </a:fld>
            <a:endParaRPr lang="zh-CN" altLang="en-US"/>
          </a:p>
        </p:txBody>
      </p:sp>
      <p:sp>
        <p:nvSpPr>
          <p:cNvPr id="22" name="页脚占位符 21"/>
          <p:cNvSpPr>
            <a:spLocks noGrp="1"/>
          </p:cNvSpPr>
          <p:nvPr>
            <p:ph type="ftr" sz="quarter" idx="3"/>
          </p:nvPr>
        </p:nvSpPr>
        <p:spPr>
          <a:xfrm>
            <a:off x="3667472" y="6376243"/>
            <a:ext cx="3352800" cy="365125"/>
          </a:xfrm>
          <a:prstGeom prst="rect">
            <a:avLst/>
          </a:prstGeom>
        </p:spPr>
        <p:txBody>
          <a:bodyPr vert="horz" lIns="0" tIns="0" rIns="0" bIns="0" anchor="b"/>
          <a:lstStyle>
            <a:lvl1pPr algn="l" eaLnBrk="1" latinLnBrk="0" hangingPunct="1">
              <a:defRPr kumimoji="0" sz="1200" b="1">
                <a:solidFill>
                  <a:schemeClr val="tx2">
                    <a:shade val="90000"/>
                  </a:schemeClr>
                </a:solidFill>
                <a:latin typeface="Times New Roman" pitchFamily="18" charset="0"/>
                <a:cs typeface="Times New Roman" pitchFamily="18" charset="0"/>
              </a:defRPr>
            </a:lvl1pPr>
          </a:lstStyle>
          <a:p>
            <a:r>
              <a:rPr lang="en-US" altLang="zh-CN" smtClean="0"/>
              <a:t>TopkSearch @ ICDE2013</a:t>
            </a:r>
            <a:endParaRPr lang="zh-CN" altLang="en-US" dirty="0"/>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r>
              <a:rPr lang="en-US" altLang="zh-CN" dirty="0" smtClean="0"/>
              <a:t>/42</a:t>
            </a:r>
            <a:endParaRPr lang="zh-CN" altLang="en-US" dirty="0" smtClean="0"/>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pSp>
        <p:nvGrpSpPr>
          <p:cNvPr id="15" name="组合 19"/>
          <p:cNvGrpSpPr>
            <a:grpSpLocks/>
          </p:cNvGrpSpPr>
          <p:nvPr userDrawn="1"/>
        </p:nvGrpSpPr>
        <p:grpSpPr bwMode="auto">
          <a:xfrm>
            <a:off x="4763" y="1124744"/>
            <a:ext cx="9166225" cy="1587"/>
            <a:chOff x="500034" y="1285860"/>
            <a:chExt cx="7072362" cy="1588"/>
          </a:xfrm>
        </p:grpSpPr>
        <p:cxnSp>
          <p:nvCxnSpPr>
            <p:cNvPr id="16" name="直接连接符 8"/>
            <p:cNvCxnSpPr>
              <a:cxnSpLocks noChangeShapeType="1"/>
            </p:cNvCxnSpPr>
            <p:nvPr userDrawn="1"/>
          </p:nvCxnSpPr>
          <p:spPr bwMode="auto">
            <a:xfrm>
              <a:off x="500034" y="1285860"/>
              <a:ext cx="1000132" cy="1588"/>
            </a:xfrm>
            <a:prstGeom prst="line">
              <a:avLst/>
            </a:prstGeom>
            <a:noFill/>
            <a:ln w="50800" algn="ctr">
              <a:solidFill>
                <a:srgbClr val="FF3300"/>
              </a:solidFill>
              <a:round/>
              <a:headEnd/>
              <a:tailEnd/>
            </a:ln>
          </p:spPr>
        </p:cxnSp>
        <p:cxnSp>
          <p:nvCxnSpPr>
            <p:cNvPr id="17" name="直接连接符 9"/>
            <p:cNvCxnSpPr>
              <a:cxnSpLocks noChangeShapeType="1"/>
            </p:cNvCxnSpPr>
            <p:nvPr userDrawn="1"/>
          </p:nvCxnSpPr>
          <p:spPr bwMode="auto">
            <a:xfrm>
              <a:off x="1714480" y="1285860"/>
              <a:ext cx="1000132" cy="1588"/>
            </a:xfrm>
            <a:prstGeom prst="line">
              <a:avLst/>
            </a:prstGeom>
            <a:noFill/>
            <a:ln w="50800" algn="ctr">
              <a:solidFill>
                <a:srgbClr val="CCCC00"/>
              </a:solidFill>
              <a:round/>
              <a:headEnd/>
              <a:tailEnd/>
            </a:ln>
          </p:spPr>
        </p:cxnSp>
        <p:cxnSp>
          <p:nvCxnSpPr>
            <p:cNvPr id="19" name="直接连接符 10"/>
            <p:cNvCxnSpPr>
              <a:cxnSpLocks noChangeShapeType="1"/>
            </p:cNvCxnSpPr>
            <p:nvPr userDrawn="1"/>
          </p:nvCxnSpPr>
          <p:spPr bwMode="auto">
            <a:xfrm>
              <a:off x="2928926" y="1285860"/>
              <a:ext cx="1000132" cy="1588"/>
            </a:xfrm>
            <a:prstGeom prst="line">
              <a:avLst/>
            </a:prstGeom>
            <a:noFill/>
            <a:ln w="50800" algn="ctr">
              <a:solidFill>
                <a:srgbClr val="0000FF"/>
              </a:solidFill>
              <a:round/>
              <a:headEnd/>
              <a:tailEnd/>
            </a:ln>
          </p:spPr>
        </p:cxnSp>
        <p:cxnSp>
          <p:nvCxnSpPr>
            <p:cNvPr id="20" name="直接连接符 11"/>
            <p:cNvCxnSpPr>
              <a:cxnSpLocks noChangeShapeType="1"/>
            </p:cNvCxnSpPr>
            <p:nvPr userDrawn="1"/>
          </p:nvCxnSpPr>
          <p:spPr bwMode="auto">
            <a:xfrm>
              <a:off x="4143372" y="1285860"/>
              <a:ext cx="1000132" cy="1588"/>
            </a:xfrm>
            <a:prstGeom prst="line">
              <a:avLst/>
            </a:prstGeom>
            <a:noFill/>
            <a:ln w="50800" algn="ctr">
              <a:solidFill>
                <a:srgbClr val="CC3399"/>
              </a:solidFill>
              <a:round/>
              <a:headEnd/>
              <a:tailEnd/>
            </a:ln>
          </p:spPr>
        </p:cxnSp>
        <p:cxnSp>
          <p:nvCxnSpPr>
            <p:cNvPr id="21" name="直接连接符 12"/>
            <p:cNvCxnSpPr>
              <a:cxnSpLocks noChangeShapeType="1"/>
            </p:cNvCxnSpPr>
            <p:nvPr userDrawn="1"/>
          </p:nvCxnSpPr>
          <p:spPr bwMode="auto">
            <a:xfrm>
              <a:off x="5357818" y="1285860"/>
              <a:ext cx="1000132" cy="1588"/>
            </a:xfrm>
            <a:prstGeom prst="line">
              <a:avLst/>
            </a:prstGeom>
            <a:noFill/>
            <a:ln w="50800" algn="ctr">
              <a:solidFill>
                <a:srgbClr val="006600"/>
              </a:solidFill>
              <a:round/>
              <a:headEnd/>
              <a:tailEnd/>
            </a:ln>
          </p:spPr>
        </p:cxnSp>
        <p:cxnSp>
          <p:nvCxnSpPr>
            <p:cNvPr id="23" name="直接连接符 13"/>
            <p:cNvCxnSpPr>
              <a:cxnSpLocks noChangeShapeType="1"/>
            </p:cNvCxnSpPr>
            <p:nvPr userDrawn="1"/>
          </p:nvCxnSpPr>
          <p:spPr bwMode="auto">
            <a:xfrm>
              <a:off x="6572264" y="1285860"/>
              <a:ext cx="1000132" cy="1588"/>
            </a:xfrm>
            <a:prstGeom prst="line">
              <a:avLst/>
            </a:prstGeom>
            <a:noFill/>
            <a:ln w="50800" algn="ctr">
              <a:solidFill>
                <a:srgbClr val="FF99CC"/>
              </a:solidFill>
              <a:round/>
              <a:headEnd/>
              <a:tailEnd/>
            </a:ln>
          </p:spPr>
        </p:cxnSp>
      </p:gr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6" r:id="rId3"/>
    <p:sldLayoutId id="2147483688" r:id="rId4"/>
    <p:sldLayoutId id="2147483689" r:id="rId5"/>
  </p:sldLayoutIdLs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476672"/>
            <a:ext cx="8784976" cy="2592288"/>
          </a:xfrm>
        </p:spPr>
        <p:txBody>
          <a:bodyPr>
            <a:noAutofit/>
          </a:bodyPr>
          <a:lstStyle/>
          <a:p>
            <a:pPr algn="ctr"/>
            <a:r>
              <a:rPr lang="en-US" altLang="zh-CN" sz="3800" dirty="0" smtClean="0">
                <a:solidFill>
                  <a:srgbClr val="00B0F0"/>
                </a:solidFill>
                <a:effectLst/>
                <a:latin typeface="Times New Roman" pitchFamily="18" charset="0"/>
                <a:ea typeface="Gungsuh" pitchFamily="18" charset="-127"/>
                <a:cs typeface="Times New Roman" pitchFamily="18" charset="0"/>
              </a:rPr>
              <a:t>Two Birds on One Stone:</a:t>
            </a:r>
            <a:br>
              <a:rPr lang="en-US" altLang="zh-CN" sz="3800" dirty="0" smtClean="0">
                <a:solidFill>
                  <a:srgbClr val="00B0F0"/>
                </a:solidFill>
                <a:effectLst/>
                <a:latin typeface="Times New Roman" pitchFamily="18" charset="0"/>
                <a:ea typeface="Gungsuh" pitchFamily="18" charset="-127"/>
                <a:cs typeface="Times New Roman" pitchFamily="18" charset="0"/>
              </a:rPr>
            </a:br>
            <a:r>
              <a:rPr lang="en-US" altLang="zh-CN" sz="3800" dirty="0" smtClean="0">
                <a:solidFill>
                  <a:schemeClr val="bg1"/>
                </a:solidFill>
                <a:effectLst/>
                <a:latin typeface="Times New Roman" pitchFamily="18" charset="0"/>
                <a:ea typeface="Gungsuh" pitchFamily="18" charset="-127"/>
                <a:cs typeface="Times New Roman" pitchFamily="18" charset="0"/>
              </a:rPr>
              <a:t>An Efficient Hierarchical Framework for </a:t>
            </a:r>
            <a:r>
              <a:rPr lang="en-US" altLang="zh-CN" sz="3800" dirty="0" smtClean="0">
                <a:solidFill>
                  <a:srgbClr val="FF0000"/>
                </a:solidFill>
                <a:effectLst/>
                <a:latin typeface="Times New Roman" pitchFamily="18" charset="0"/>
                <a:ea typeface="Gungsuh" pitchFamily="18" charset="-127"/>
                <a:cs typeface="Times New Roman" pitchFamily="18" charset="0"/>
              </a:rPr>
              <a:t>Top-k and Threshold-based </a:t>
            </a:r>
            <a:br>
              <a:rPr lang="en-US" altLang="zh-CN" sz="3800" dirty="0" smtClean="0">
                <a:solidFill>
                  <a:srgbClr val="FF0000"/>
                </a:solidFill>
                <a:effectLst/>
                <a:latin typeface="Times New Roman" pitchFamily="18" charset="0"/>
                <a:ea typeface="Gungsuh" pitchFamily="18" charset="-127"/>
                <a:cs typeface="Times New Roman" pitchFamily="18" charset="0"/>
              </a:rPr>
            </a:br>
            <a:r>
              <a:rPr lang="en-US" altLang="zh-CN" sz="3800" dirty="0" smtClean="0">
                <a:solidFill>
                  <a:srgbClr val="FF0000"/>
                </a:solidFill>
                <a:effectLst/>
                <a:latin typeface="Times New Roman" pitchFamily="18" charset="0"/>
                <a:ea typeface="Gungsuh" pitchFamily="18" charset="-127"/>
                <a:cs typeface="Times New Roman" pitchFamily="18" charset="0"/>
              </a:rPr>
              <a:t>String Similarity Search</a:t>
            </a:r>
            <a:endParaRPr lang="zh-CN" altLang="en-US" sz="3800" dirty="0">
              <a:solidFill>
                <a:srgbClr val="FF0000"/>
              </a:solidFill>
              <a:effectLst/>
              <a:latin typeface="Times New Roman" pitchFamily="18" charset="0"/>
              <a:ea typeface="Gungsuh" pitchFamily="18" charset="-127"/>
              <a:cs typeface="Times New Roman" pitchFamily="18" charset="0"/>
            </a:endParaRPr>
          </a:p>
        </p:txBody>
      </p:sp>
      <p:sp>
        <p:nvSpPr>
          <p:cNvPr id="3" name="副标题 2"/>
          <p:cNvSpPr>
            <a:spLocks noGrp="1"/>
          </p:cNvSpPr>
          <p:nvPr>
            <p:ph type="subTitle" idx="1"/>
          </p:nvPr>
        </p:nvSpPr>
        <p:spPr>
          <a:xfrm>
            <a:off x="467544" y="4293096"/>
            <a:ext cx="6048672" cy="1152128"/>
          </a:xfrm>
        </p:spPr>
        <p:txBody>
          <a:bodyPr>
            <a:noAutofit/>
          </a:bodyPr>
          <a:lstStyle/>
          <a:p>
            <a:pPr algn="l">
              <a:lnSpc>
                <a:spcPts val="3000"/>
              </a:lnSpc>
            </a:pPr>
            <a:r>
              <a:rPr lang="en-US" altLang="zh-CN" sz="2400" b="1" dirty="0" err="1" smtClean="0">
                <a:solidFill>
                  <a:schemeClr val="bg1"/>
                </a:solidFill>
              </a:rPr>
              <a:t>Jin</a:t>
            </a:r>
            <a:r>
              <a:rPr lang="en-US" altLang="zh-CN" sz="2400" b="1" dirty="0" smtClean="0">
                <a:solidFill>
                  <a:schemeClr val="bg1"/>
                </a:solidFill>
              </a:rPr>
              <a:t> Wang, </a:t>
            </a:r>
            <a:r>
              <a:rPr lang="en-US" altLang="zh-CN" sz="2400" b="1" dirty="0" err="1" smtClean="0">
                <a:solidFill>
                  <a:schemeClr val="bg1"/>
                </a:solidFill>
              </a:rPr>
              <a:t>Guoliang</a:t>
            </a:r>
            <a:r>
              <a:rPr lang="en-US" altLang="zh-CN" sz="2400" b="1" dirty="0" smtClean="0">
                <a:solidFill>
                  <a:schemeClr val="bg1"/>
                </a:solidFill>
              </a:rPr>
              <a:t> Li, Dong Deng, </a:t>
            </a:r>
          </a:p>
          <a:p>
            <a:pPr algn="l">
              <a:lnSpc>
                <a:spcPts val="3000"/>
              </a:lnSpc>
            </a:pPr>
            <a:r>
              <a:rPr lang="en-US" altLang="zh-CN" sz="2400" b="1" dirty="0" smtClean="0">
                <a:solidFill>
                  <a:schemeClr val="bg1"/>
                </a:solidFill>
              </a:rPr>
              <a:t>Yong Zhang, </a:t>
            </a:r>
            <a:r>
              <a:rPr lang="en-GB" altLang="zh-CN" sz="2400" b="1" dirty="0" err="1" smtClean="0">
                <a:solidFill>
                  <a:schemeClr val="bg1"/>
                </a:solidFill>
              </a:rPr>
              <a:t>Jianhua</a:t>
            </a:r>
            <a:r>
              <a:rPr lang="en-GB" altLang="zh-CN" sz="2400" b="1" dirty="0" smtClean="0">
                <a:solidFill>
                  <a:schemeClr val="bg1"/>
                </a:solidFill>
              </a:rPr>
              <a:t> Feng</a:t>
            </a:r>
          </a:p>
          <a:p>
            <a:pPr algn="l">
              <a:lnSpc>
                <a:spcPts val="3000"/>
              </a:lnSpc>
            </a:pPr>
            <a:r>
              <a:rPr lang="en-GB" altLang="zh-CN" sz="2400" b="1" dirty="0" smtClean="0">
                <a:solidFill>
                  <a:schemeClr val="bg1"/>
                </a:solidFill>
              </a:rPr>
              <a:t>             </a:t>
            </a:r>
            <a:endParaRPr lang="en-US" altLang="zh-CN" sz="2400" b="1" dirty="0">
              <a:solidFill>
                <a:schemeClr val="bg1"/>
              </a:solidFill>
            </a:endParaRPr>
          </a:p>
        </p:txBody>
      </p:sp>
      <p:pic>
        <p:nvPicPr>
          <p:cNvPr id="7" name="图片 6" descr="tsinghua.gif"/>
          <p:cNvPicPr>
            <a:picLocks noChangeAspect="1"/>
          </p:cNvPicPr>
          <p:nvPr/>
        </p:nvPicPr>
        <p:blipFill>
          <a:blip r:embed="rId3" cstate="print">
            <a:clrChange>
              <a:clrFrom>
                <a:srgbClr val="FFFFFF"/>
              </a:clrFrom>
              <a:clrTo>
                <a:srgbClr val="FFFFFF">
                  <a:alpha val="0"/>
                </a:srgbClr>
              </a:clrTo>
            </a:clrChange>
          </a:blip>
          <a:stretch>
            <a:fillRect/>
          </a:stretch>
        </p:blipFill>
        <p:spPr>
          <a:xfrm>
            <a:off x="6692963" y="3425515"/>
            <a:ext cx="2487549" cy="2451757"/>
          </a:xfrm>
          <a:prstGeom prst="rect">
            <a:avLst/>
          </a:prstGeom>
        </p:spPr>
      </p:pic>
    </p:spTree>
  </p:cSld>
  <p:clrMapOvr>
    <a:masterClrMapping/>
  </p:clrMapOvr>
  <p:transition advTm="28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579296" cy="4968552"/>
          </a:xfrm>
        </p:spPr>
        <p:txBody>
          <a:bodyPr>
            <a:normAutofit/>
          </a:bodyPr>
          <a:lstStyle/>
          <a:p>
            <a:r>
              <a:rPr lang="en-US" altLang="zh-CN" dirty="0" smtClean="0">
                <a:latin typeface="Times New Roman" pitchFamily="18" charset="0"/>
                <a:cs typeface="Times New Roman" pitchFamily="18" charset="0"/>
              </a:rPr>
              <a:t>ED(</a:t>
            </a:r>
            <a:r>
              <a:rPr lang="en-US" altLang="zh-CN" i="1" dirty="0" smtClean="0">
                <a:latin typeface="Times New Roman" pitchFamily="18" charset="0"/>
                <a:cs typeface="Times New Roman" pitchFamily="18" charset="0"/>
              </a:rPr>
              <a:t>r, s</a:t>
            </a:r>
            <a:r>
              <a:rPr lang="en-US" altLang="zh-CN" dirty="0" smtClean="0">
                <a:latin typeface="Times New Roman" pitchFamily="18" charset="0"/>
                <a:cs typeface="Times New Roman" pitchFamily="18" charset="0"/>
              </a:rPr>
              <a:t>): The minimum number of single-character edit operations(insertion/deletion/substitution) to transform </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 to </a:t>
            </a:r>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p>
          <a:p>
            <a:endParaRPr lang="en-US" altLang="zh-CN" dirty="0" smtClean="0"/>
          </a:p>
          <a:p>
            <a:r>
              <a:rPr lang="en-US" altLang="zh-CN" dirty="0" smtClean="0"/>
              <a:t>ED(brother, breathes) </a:t>
            </a:r>
            <a:r>
              <a:rPr lang="en-US" altLang="zh-CN" dirty="0"/>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3</a:t>
            </a:r>
          </a:p>
          <a:p>
            <a:pPr algn="just">
              <a:buFont typeface="Wingdings" pitchFamily="2" charset="2"/>
              <a:buNone/>
            </a:pPr>
            <a:endParaRPr lang="en-US" altLang="zh-TW" sz="2400" dirty="0" smtClean="0"/>
          </a:p>
          <a:p>
            <a:pPr algn="just">
              <a:buFont typeface="Wingdings" pitchFamily="2" charset="2"/>
              <a:buNone/>
            </a:pPr>
            <a:endParaRPr lang="en-US" altLang="zh-TW" sz="2400" dirty="0" smtClean="0">
              <a:latin typeface="Times New Roman" pitchFamily="18" charset="0"/>
              <a:cs typeface="Times New Roman" pitchFamily="18" charset="0"/>
            </a:endParaRPr>
          </a:p>
          <a:p>
            <a:endParaRPr lang="en-US" altLang="zh-CN" sz="2400" dirty="0" smtClean="0"/>
          </a:p>
        </p:txBody>
      </p:sp>
      <p:sp>
        <p:nvSpPr>
          <p:cNvPr id="2" name="标题 1"/>
          <p:cNvSpPr>
            <a:spLocks noGrp="1"/>
          </p:cNvSpPr>
          <p:nvPr>
            <p:ph type="title"/>
          </p:nvPr>
        </p:nvSpPr>
        <p:spPr>
          <a:xfrm>
            <a:off x="446856" y="260648"/>
            <a:ext cx="8229600" cy="782960"/>
          </a:xfrm>
        </p:spPr>
        <p:txBody>
          <a:bodyPr>
            <a:noAutofit/>
          </a:bodyPr>
          <a:lstStyle/>
          <a:p>
            <a:r>
              <a:rPr lang="en-US" altLang="zh-CN" sz="4800" dirty="0" smtClean="0"/>
              <a:t>Edit Distance</a:t>
            </a:r>
            <a:endParaRPr lang="zh-CN" altLang="en-US" sz="4800" dirty="0"/>
          </a:p>
        </p:txBody>
      </p:sp>
      <p:sp>
        <p:nvSpPr>
          <p:cNvPr id="7"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9"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Sld>
  <p:clrMapOvr>
    <a:masterClrMapping/>
  </p:clrMapOvr>
  <p:transition advTm="18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854968"/>
          </a:xfrm>
        </p:spPr>
        <p:txBody>
          <a:bodyPr>
            <a:normAutofit/>
          </a:bodyPr>
          <a:lstStyle/>
          <a:p>
            <a:r>
              <a:rPr lang="en-US" altLang="zh-CN" sz="4400" dirty="0" smtClean="0"/>
              <a:t>Problem Formulation</a:t>
            </a:r>
            <a:endParaRPr lang="zh-CN" altLang="en-US" dirty="0"/>
          </a:p>
        </p:txBody>
      </p:sp>
      <mc:AlternateContent xmlns:mc="http://schemas.openxmlformats.org/markup-compatibility/2006" xmlns:a14="http://schemas.microsoft.com/office/drawing/2010/main">
        <mc:Choice Requires="a14">
          <p:sp>
            <p:nvSpPr>
              <p:cNvPr id="11" name="内容占位符 2"/>
              <p:cNvSpPr>
                <a:spLocks noGrp="1"/>
              </p:cNvSpPr>
              <p:nvPr>
                <p:ph idx="1"/>
              </p:nvPr>
            </p:nvSpPr>
            <p:spPr>
              <a:xfrm>
                <a:off x="72008" y="1268760"/>
                <a:ext cx="8892480" cy="4968552"/>
              </a:xfrm>
            </p:spPr>
            <p:txBody>
              <a:bodyPr>
                <a:normAutofit/>
              </a:bodyPr>
              <a:lstStyle/>
              <a:p>
                <a:r>
                  <a:rPr lang="en-US" altLang="zh-CN" sz="2400" b="1" u="sng" dirty="0" smtClean="0">
                    <a:solidFill>
                      <a:srgbClr val="FF0000"/>
                    </a:solidFill>
                    <a:latin typeface="+mj-lt"/>
                  </a:rPr>
                  <a:t>Threshold-based String Similarity Search: </a:t>
                </a:r>
                <a:r>
                  <a:rPr lang="en-US" altLang="zh-CN" sz="2400" i="1" dirty="0">
                    <a:latin typeface="+mj-lt"/>
                  </a:rPr>
                  <a:t>Given </a:t>
                </a:r>
                <a:r>
                  <a:rPr lang="en-US" altLang="zh-CN" sz="2400" i="1" dirty="0" smtClean="0">
                    <a:latin typeface="+mj-lt"/>
                  </a:rPr>
                  <a:t>a string </a:t>
                </a:r>
                <a:r>
                  <a:rPr lang="en-US" altLang="zh-CN" sz="2400" i="1" dirty="0">
                    <a:latin typeface="+mj-lt"/>
                  </a:rPr>
                  <a:t>set S </a:t>
                </a:r>
                <a:r>
                  <a:rPr lang="en-US" altLang="zh-CN" sz="2400" i="1" dirty="0" smtClean="0">
                    <a:latin typeface="+mj-lt"/>
                  </a:rPr>
                  <a:t>a </a:t>
                </a:r>
                <a:r>
                  <a:rPr lang="en-US" altLang="zh-CN" sz="2400" i="1" dirty="0">
                    <a:latin typeface="+mj-lt"/>
                  </a:rPr>
                  <a:t>query string </a:t>
                </a:r>
                <a:r>
                  <a:rPr lang="en-US" altLang="zh-CN" sz="2400" i="1" dirty="0" smtClean="0">
                    <a:latin typeface="+mj-lt"/>
                  </a:rPr>
                  <a:t>q and threshold </a:t>
                </a:r>
                <a14:m>
                  <m:oMath xmlns:m="http://schemas.openxmlformats.org/officeDocument/2006/math">
                    <m:r>
                      <m:rPr>
                        <m:sty m:val="p"/>
                      </m:rPr>
                      <a:rPr lang="el-GR" altLang="zh-CN" sz="2400" i="1" smtClean="0">
                        <a:latin typeface="Cambria Math" panose="02040503050406030204" pitchFamily="18" charset="0"/>
                      </a:rPr>
                      <m:t>τ</m:t>
                    </m:r>
                  </m:oMath>
                </a14:m>
                <a:r>
                  <a:rPr lang="en-US" altLang="zh-CN" sz="2400" i="1" dirty="0" smtClean="0">
                    <a:latin typeface="+mj-lt"/>
                  </a:rPr>
                  <a:t>, threshold-based </a:t>
                </a:r>
                <a:r>
                  <a:rPr lang="en-US" altLang="zh-CN" sz="2400" i="1" dirty="0">
                    <a:latin typeface="+mj-lt"/>
                  </a:rPr>
                  <a:t>string </a:t>
                </a:r>
                <a:r>
                  <a:rPr lang="en-US" altLang="zh-CN" sz="2400" i="1" dirty="0" smtClean="0">
                    <a:latin typeface="+mj-lt"/>
                  </a:rPr>
                  <a:t>similarity search finds all strings s</a:t>
                </a:r>
                <a:r>
                  <a:rPr lang="en-US" altLang="zh-CN" sz="2000" i="1" dirty="0" smtClean="0">
                    <a:latin typeface="+mj-lt"/>
                  </a:rPr>
                  <a:t>∈ </a:t>
                </a:r>
                <a:r>
                  <a:rPr lang="en-US" altLang="zh-CN" sz="2400" i="1" dirty="0">
                    <a:latin typeface="+mj-lt"/>
                  </a:rPr>
                  <a:t>S</a:t>
                </a:r>
                <a:r>
                  <a:rPr lang="en-US" altLang="zh-CN" sz="2400" i="1" dirty="0" smtClean="0">
                    <a:latin typeface="+mj-lt"/>
                  </a:rPr>
                  <a:t> that ED(s, </a:t>
                </a:r>
                <a:r>
                  <a:rPr lang="en-US" altLang="zh-CN" sz="2400" i="1" dirty="0">
                    <a:latin typeface="+mj-lt"/>
                  </a:rPr>
                  <a:t>q) </a:t>
                </a:r>
                <a:r>
                  <a:rPr lang="en-US" altLang="zh-CN" sz="2400" i="1" dirty="0" smtClean="0">
                    <a:latin typeface="+mj-lt"/>
                  </a:rPr>
                  <a:t>≤ </a:t>
                </a:r>
                <a14:m>
                  <m:oMath xmlns:m="http://schemas.openxmlformats.org/officeDocument/2006/math">
                    <m:r>
                      <m:rPr>
                        <m:sty m:val="p"/>
                      </m:rPr>
                      <a:rPr lang="el-GR" altLang="zh-CN" sz="2400" i="1">
                        <a:latin typeface="Cambria Math" panose="02040503050406030204" pitchFamily="18" charset="0"/>
                      </a:rPr>
                      <m:t>τ</m:t>
                    </m:r>
                  </m:oMath>
                </a14:m>
                <a:r>
                  <a:rPr lang="en-US" altLang="zh-CN" sz="2400" i="1" dirty="0" smtClean="0">
                    <a:latin typeface="+mj-lt"/>
                  </a:rPr>
                  <a:t>.</a:t>
                </a:r>
              </a:p>
              <a:p>
                <a:r>
                  <a:rPr lang="en-US" altLang="zh-CN" sz="2400" b="1" u="sng" dirty="0">
                    <a:solidFill>
                      <a:srgbClr val="FF0000"/>
                    </a:solidFill>
                  </a:rPr>
                  <a:t>Top-k String Similarity Search: </a:t>
                </a:r>
                <a:r>
                  <a:rPr lang="en-US" altLang="zh-CN" sz="2400" i="1" dirty="0"/>
                  <a:t>Given a string set S and a query string q, top-k string similarity search returns a string set R </a:t>
                </a:r>
                <a:r>
                  <a:rPr lang="en-US" altLang="zh-CN" sz="2000" i="1" dirty="0"/>
                  <a:t>⊆</a:t>
                </a:r>
                <a:r>
                  <a:rPr lang="en-US" altLang="zh-CN" sz="2400" i="1" dirty="0"/>
                  <a:t> S such that |R|=k and for any string r</a:t>
                </a:r>
                <a:r>
                  <a:rPr lang="en-US" altLang="zh-CN" sz="2000" i="1" dirty="0"/>
                  <a:t>∈ </a:t>
                </a:r>
                <a:r>
                  <a:rPr lang="en-US" altLang="zh-CN" sz="2400" i="1" dirty="0"/>
                  <a:t>R and s</a:t>
                </a:r>
                <a:r>
                  <a:rPr lang="en-US" altLang="zh-CN" sz="2000" i="1" dirty="0"/>
                  <a:t>∈</a:t>
                </a:r>
                <a:r>
                  <a:rPr lang="en-US" altLang="zh-CN" sz="2400" i="1" dirty="0"/>
                  <a:t> S − R, ED(r, q) ≤ ED(s, q). </a:t>
                </a:r>
                <a:endParaRPr lang="en-US" altLang="zh-CN" sz="2400" i="1" dirty="0" smtClean="0">
                  <a:latin typeface="+mj-lt"/>
                </a:endParaRPr>
              </a:p>
              <a:p>
                <a:endParaRPr lang="en-US" altLang="zh-CN" sz="2400" i="1" dirty="0" smtClean="0">
                  <a:latin typeface="+mj-lt"/>
                </a:endParaRPr>
              </a:p>
            </p:txBody>
          </p:sp>
        </mc:Choice>
        <mc:Fallback xmlns="">
          <p:sp>
            <p:nvSpPr>
              <p:cNvPr id="11" name="内容占位符 2"/>
              <p:cNvSpPr>
                <a:spLocks noGrp="1" noRot="1" noChangeAspect="1" noMove="1" noResize="1" noEditPoints="1" noAdjustHandles="1" noChangeArrowheads="1" noChangeShapeType="1" noTextEdit="1"/>
              </p:cNvSpPr>
              <p:nvPr>
                <p:ph idx="1"/>
              </p:nvPr>
            </p:nvSpPr>
            <p:spPr>
              <a:xfrm>
                <a:off x="72008" y="1268760"/>
                <a:ext cx="8892480" cy="4968552"/>
              </a:xfrm>
              <a:blipFill rotWithShape="0">
                <a:blip r:embed="rId4"/>
                <a:stretch>
                  <a:fillRect l="-754" t="-982" r="-1508"/>
                </a:stretch>
              </a:blipFill>
            </p:spPr>
            <p:txBody>
              <a:bodyPr/>
              <a:lstStyle/>
              <a:p>
                <a:r>
                  <a:rPr lang="zh-CN" altLang="en-US">
                    <a:noFill/>
                  </a:rPr>
                  <a:t> </a:t>
                </a:r>
              </a:p>
            </p:txBody>
          </p:sp>
        </mc:Fallback>
      </mc:AlternateContent>
      <p:sp>
        <p:nvSpPr>
          <p:cNvPr id="14"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6"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66152465"/>
              </p:ext>
            </p:extLst>
          </p:nvPr>
        </p:nvGraphicFramePr>
        <p:xfrm>
          <a:off x="3172163" y="3769494"/>
          <a:ext cx="3523565" cy="2595880"/>
        </p:xfrm>
        <a:graphic>
          <a:graphicData uri="http://schemas.openxmlformats.org/drawingml/2006/table">
            <a:tbl>
              <a:tblPr firstRow="1" bandRow="1">
                <a:tableStyleId>{5C22544A-7EE6-4342-B048-85BDC9FD1C3A}</a:tableStyleId>
              </a:tblPr>
              <a:tblGrid>
                <a:gridCol w="832843"/>
                <a:gridCol w="1281296"/>
                <a:gridCol w="1409426"/>
              </a:tblGrid>
              <a:tr h="370840">
                <a:tc>
                  <a:txBody>
                    <a:bodyPr/>
                    <a:lstStyle/>
                    <a:p>
                      <a:r>
                        <a:rPr lang="en-GB" altLang="zh-CN" dirty="0" smtClean="0"/>
                        <a:t>ID</a:t>
                      </a:r>
                      <a:endParaRPr lang="zh-CN" altLang="en-US" dirty="0"/>
                    </a:p>
                  </a:txBody>
                  <a:tcPr/>
                </a:tc>
                <a:tc>
                  <a:txBody>
                    <a:bodyPr/>
                    <a:lstStyle/>
                    <a:p>
                      <a:r>
                        <a:rPr lang="en-GB" altLang="zh-CN" dirty="0" smtClean="0"/>
                        <a:t>string</a:t>
                      </a:r>
                      <a:endParaRPr lang="zh-CN" altLang="en-US" dirty="0"/>
                    </a:p>
                  </a:txBody>
                  <a:tcPr/>
                </a:tc>
                <a:tc>
                  <a:txBody>
                    <a:bodyPr/>
                    <a:lstStyle/>
                    <a:p>
                      <a:r>
                        <a:rPr lang="en-GB" altLang="zh-CN" dirty="0" smtClean="0"/>
                        <a:t>Length</a:t>
                      </a:r>
                      <a:endParaRPr lang="zh-CN" altLang="en-US" dirty="0"/>
                    </a:p>
                  </a:txBody>
                  <a:tcPr/>
                </a:tc>
              </a:tr>
              <a:tr h="370840">
                <a:tc>
                  <a:txBody>
                    <a:bodyPr/>
                    <a:lstStyle/>
                    <a:p>
                      <a:r>
                        <a:rPr lang="en-GB" altLang="zh-CN" dirty="0" smtClean="0"/>
                        <a:t>s1</a:t>
                      </a:r>
                      <a:endParaRPr lang="zh-CN" altLang="en-US" dirty="0"/>
                    </a:p>
                  </a:txBody>
                  <a:tcPr>
                    <a:solidFill>
                      <a:schemeClr val="bg2"/>
                    </a:solidFill>
                  </a:tcPr>
                </a:tc>
                <a:tc>
                  <a:txBody>
                    <a:bodyPr/>
                    <a:lstStyle/>
                    <a:p>
                      <a:r>
                        <a:rPr lang="en-GB" altLang="zh-CN" dirty="0" smtClean="0"/>
                        <a:t>brother</a:t>
                      </a:r>
                      <a:endParaRPr lang="zh-CN" altLang="en-US" dirty="0"/>
                    </a:p>
                  </a:txBody>
                  <a:tcPr>
                    <a:solidFill>
                      <a:schemeClr val="bg2"/>
                    </a:solidFill>
                  </a:tcPr>
                </a:tc>
                <a:tc>
                  <a:txBody>
                    <a:bodyPr/>
                    <a:lstStyle/>
                    <a:p>
                      <a:r>
                        <a:rPr lang="en-GB" altLang="zh-CN" dirty="0" smtClean="0"/>
                        <a:t>7</a:t>
                      </a:r>
                      <a:endParaRPr lang="zh-CN" altLang="en-US" dirty="0"/>
                    </a:p>
                  </a:txBody>
                  <a:tcPr>
                    <a:solidFill>
                      <a:schemeClr val="bg2"/>
                    </a:solidFill>
                  </a:tcPr>
                </a:tc>
              </a:tr>
              <a:tr h="370840">
                <a:tc>
                  <a:txBody>
                    <a:bodyPr/>
                    <a:lstStyle/>
                    <a:p>
                      <a:r>
                        <a:rPr lang="en-GB" altLang="zh-CN" dirty="0" smtClean="0"/>
                        <a:t>s2</a:t>
                      </a:r>
                      <a:endParaRPr lang="zh-CN" altLang="en-US" dirty="0"/>
                    </a:p>
                  </a:txBody>
                  <a:tcPr>
                    <a:solidFill>
                      <a:schemeClr val="bg2"/>
                    </a:solidFill>
                  </a:tcPr>
                </a:tc>
                <a:tc>
                  <a:txBody>
                    <a:bodyPr/>
                    <a:lstStyle/>
                    <a:p>
                      <a:r>
                        <a:rPr lang="en-GB" altLang="zh-CN" dirty="0" smtClean="0"/>
                        <a:t>brothel</a:t>
                      </a:r>
                      <a:endParaRPr lang="zh-CN" altLang="en-US" dirty="0"/>
                    </a:p>
                  </a:txBody>
                  <a:tcPr>
                    <a:solidFill>
                      <a:schemeClr val="bg2"/>
                    </a:solidFill>
                  </a:tcPr>
                </a:tc>
                <a:tc>
                  <a:txBody>
                    <a:bodyPr/>
                    <a:lstStyle/>
                    <a:p>
                      <a:r>
                        <a:rPr lang="en-US" altLang="zh-CN" dirty="0" smtClean="0"/>
                        <a:t>7</a:t>
                      </a:r>
                      <a:endParaRPr lang="zh-CN" altLang="en-US" dirty="0"/>
                    </a:p>
                  </a:txBody>
                  <a:tcPr>
                    <a:solidFill>
                      <a:schemeClr val="bg2"/>
                    </a:solidFill>
                  </a:tcPr>
                </a:tc>
              </a:tr>
              <a:tr h="370840">
                <a:tc>
                  <a:txBody>
                    <a:bodyPr/>
                    <a:lstStyle/>
                    <a:p>
                      <a:r>
                        <a:rPr lang="en-GB" altLang="zh-CN" dirty="0" smtClean="0"/>
                        <a:t>s3</a:t>
                      </a:r>
                      <a:endParaRPr lang="zh-CN" altLang="en-US" dirty="0"/>
                    </a:p>
                  </a:txBody>
                  <a:tcPr>
                    <a:solidFill>
                      <a:schemeClr val="bg2"/>
                    </a:solidFill>
                  </a:tcPr>
                </a:tc>
                <a:tc>
                  <a:txBody>
                    <a:bodyPr/>
                    <a:lstStyle/>
                    <a:p>
                      <a:r>
                        <a:rPr lang="en-GB" altLang="zh-CN" dirty="0" err="1" smtClean="0"/>
                        <a:t>broathe</a:t>
                      </a:r>
                      <a:endParaRPr lang="zh-CN" altLang="en-US" dirty="0"/>
                    </a:p>
                  </a:txBody>
                  <a:tcPr>
                    <a:solidFill>
                      <a:schemeClr val="bg2"/>
                    </a:solidFill>
                  </a:tcPr>
                </a:tc>
                <a:tc>
                  <a:txBody>
                    <a:bodyPr/>
                    <a:lstStyle/>
                    <a:p>
                      <a:r>
                        <a:rPr lang="en-US" altLang="zh-CN" dirty="0" smtClean="0"/>
                        <a:t>7</a:t>
                      </a:r>
                      <a:endParaRPr lang="zh-CN" altLang="en-US" dirty="0"/>
                    </a:p>
                  </a:txBody>
                  <a:tcPr>
                    <a:solidFill>
                      <a:schemeClr val="bg2"/>
                    </a:solidFill>
                  </a:tcPr>
                </a:tc>
              </a:tr>
              <a:tr h="370840">
                <a:tc>
                  <a:txBody>
                    <a:bodyPr/>
                    <a:lstStyle/>
                    <a:p>
                      <a:r>
                        <a:rPr lang="en-GB" altLang="zh-CN" dirty="0" smtClean="0"/>
                        <a:t>s4</a:t>
                      </a:r>
                      <a:endParaRPr lang="zh-CN" altLang="en-US" dirty="0"/>
                    </a:p>
                  </a:txBody>
                  <a:tcPr>
                    <a:solidFill>
                      <a:schemeClr val="bg2"/>
                    </a:solidFill>
                  </a:tcPr>
                </a:tc>
                <a:tc>
                  <a:txBody>
                    <a:bodyPr/>
                    <a:lstStyle/>
                    <a:p>
                      <a:r>
                        <a:rPr lang="en-GB" altLang="zh-CN" dirty="0" smtClean="0"/>
                        <a:t>breathes</a:t>
                      </a:r>
                      <a:endParaRPr lang="zh-CN" altLang="en-US" dirty="0"/>
                    </a:p>
                  </a:txBody>
                  <a:tcPr>
                    <a:solidFill>
                      <a:schemeClr val="bg2"/>
                    </a:solidFill>
                  </a:tcPr>
                </a:tc>
                <a:tc>
                  <a:txBody>
                    <a:bodyPr/>
                    <a:lstStyle/>
                    <a:p>
                      <a:r>
                        <a:rPr lang="en-GB" altLang="zh-CN" dirty="0" smtClean="0"/>
                        <a:t>8</a:t>
                      </a:r>
                      <a:endParaRPr lang="zh-CN" altLang="en-US" dirty="0"/>
                    </a:p>
                  </a:txBody>
                  <a:tcPr>
                    <a:solidFill>
                      <a:schemeClr val="bg2"/>
                    </a:solidFill>
                  </a:tcPr>
                </a:tc>
              </a:tr>
              <a:tr h="370840">
                <a:tc>
                  <a:txBody>
                    <a:bodyPr/>
                    <a:lstStyle/>
                    <a:p>
                      <a:r>
                        <a:rPr lang="en-GB" altLang="zh-CN" dirty="0" smtClean="0"/>
                        <a:t>s5</a:t>
                      </a:r>
                      <a:endParaRPr lang="zh-CN" altLang="en-US" dirty="0"/>
                    </a:p>
                  </a:txBody>
                  <a:tcPr>
                    <a:solidFill>
                      <a:schemeClr val="bg2"/>
                    </a:solidFill>
                  </a:tcPr>
                </a:tc>
                <a:tc>
                  <a:txBody>
                    <a:bodyPr/>
                    <a:lstStyle/>
                    <a:p>
                      <a:r>
                        <a:rPr lang="en-GB" altLang="zh-CN" dirty="0" err="1" smtClean="0"/>
                        <a:t>swingable</a:t>
                      </a:r>
                      <a:endParaRPr lang="zh-CN" altLang="en-US" dirty="0"/>
                    </a:p>
                  </a:txBody>
                  <a:tcPr>
                    <a:solidFill>
                      <a:schemeClr val="bg2"/>
                    </a:solidFill>
                  </a:tcPr>
                </a:tc>
                <a:tc>
                  <a:txBody>
                    <a:bodyPr/>
                    <a:lstStyle/>
                    <a:p>
                      <a:r>
                        <a:rPr lang="en-GB" altLang="zh-CN" dirty="0" smtClean="0"/>
                        <a:t>9</a:t>
                      </a:r>
                      <a:endParaRPr lang="zh-CN" altLang="en-US" dirty="0"/>
                    </a:p>
                  </a:txBody>
                  <a:tcPr>
                    <a:solidFill>
                      <a:schemeClr val="bg2"/>
                    </a:solidFill>
                  </a:tcPr>
                </a:tc>
              </a:tr>
              <a:tr h="370840">
                <a:tc>
                  <a:txBody>
                    <a:bodyPr/>
                    <a:lstStyle/>
                    <a:p>
                      <a:r>
                        <a:rPr lang="en-GB" altLang="zh-CN" dirty="0" smtClean="0"/>
                        <a:t>s6</a:t>
                      </a:r>
                      <a:endParaRPr lang="zh-CN" altLang="en-US" dirty="0"/>
                    </a:p>
                  </a:txBody>
                  <a:tcPr>
                    <a:solidFill>
                      <a:schemeClr val="bg2"/>
                    </a:solidFill>
                  </a:tcPr>
                </a:tc>
                <a:tc>
                  <a:txBody>
                    <a:bodyPr/>
                    <a:lstStyle/>
                    <a:p>
                      <a:r>
                        <a:rPr lang="en-GB" altLang="zh-CN" dirty="0" smtClean="0"/>
                        <a:t>deduction</a:t>
                      </a:r>
                      <a:endParaRPr lang="zh-CN" altLang="en-US" dirty="0"/>
                    </a:p>
                  </a:txBody>
                  <a:tcPr>
                    <a:solidFill>
                      <a:schemeClr val="bg2"/>
                    </a:solidFill>
                  </a:tcPr>
                </a:tc>
                <a:tc>
                  <a:txBody>
                    <a:bodyPr/>
                    <a:lstStyle/>
                    <a:p>
                      <a:r>
                        <a:rPr lang="en-US" altLang="zh-CN" dirty="0" smtClean="0"/>
                        <a:t>9</a:t>
                      </a:r>
                      <a:endParaRPr lang="zh-CN" altLang="en-US" dirty="0"/>
                    </a:p>
                  </a:txBody>
                  <a:tcPr>
                    <a:solidFill>
                      <a:schemeClr val="bg2"/>
                    </a:solidFill>
                  </a:tcPr>
                </a:tc>
              </a:tr>
            </a:tbl>
          </a:graphicData>
        </a:graphic>
      </p:graphicFrame>
      <p:sp>
        <p:nvSpPr>
          <p:cNvPr id="3" name="文本框 2"/>
          <p:cNvSpPr txBox="1"/>
          <p:nvPr/>
        </p:nvSpPr>
        <p:spPr>
          <a:xfrm>
            <a:off x="7131625" y="3861048"/>
            <a:ext cx="1928990" cy="461665"/>
          </a:xfrm>
          <a:prstGeom prst="rect">
            <a:avLst/>
          </a:prstGeom>
          <a:noFill/>
        </p:spPr>
        <p:txBody>
          <a:bodyPr wrap="none" rtlCol="0">
            <a:spAutoFit/>
          </a:bodyPr>
          <a:lstStyle/>
          <a:p>
            <a:r>
              <a:rPr lang="en-US" altLang="zh-CN" sz="2400" dirty="0"/>
              <a:t>q</a:t>
            </a:r>
            <a:r>
              <a:rPr lang="en-US" altLang="zh-CN" sz="2400" dirty="0" smtClean="0"/>
              <a:t> = “</a:t>
            </a:r>
            <a:r>
              <a:rPr lang="en-US" altLang="zh-CN" sz="2400" dirty="0" err="1" smtClean="0"/>
              <a:t>brothor</a:t>
            </a:r>
            <a:r>
              <a:rPr lang="en-US" altLang="zh-CN" sz="2400" dirty="0" smtClean="0"/>
              <a:t>”</a:t>
            </a:r>
            <a:endParaRPr lang="zh-CN" altLang="en-US" sz="2400" dirty="0"/>
          </a:p>
        </p:txBody>
      </p:sp>
      <p:sp>
        <p:nvSpPr>
          <p:cNvPr id="8" name="椭圆 7"/>
          <p:cNvSpPr/>
          <p:nvPr/>
        </p:nvSpPr>
        <p:spPr>
          <a:xfrm>
            <a:off x="3131840" y="4149081"/>
            <a:ext cx="504056" cy="360040"/>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2051720" y="4344908"/>
            <a:ext cx="1080120" cy="389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87756" y="4481736"/>
            <a:ext cx="663964" cy="461665"/>
          </a:xfrm>
          <a:prstGeom prst="rect">
            <a:avLst/>
          </a:prstGeom>
          <a:noFill/>
          <a:ln>
            <a:solidFill>
              <a:schemeClr val="accent1">
                <a:shade val="50000"/>
              </a:schemeClr>
            </a:solidFill>
          </a:ln>
        </p:spPr>
        <p:txBody>
          <a:bodyPr wrap="none" rtlCol="0">
            <a:spAutoFit/>
          </a:bodyPr>
          <a:lstStyle/>
          <a:p>
            <a:r>
              <a:rPr lang="el-GR" altLang="zh-CN" sz="2400" dirty="0" smtClean="0"/>
              <a:t>τ</a:t>
            </a:r>
            <a:r>
              <a:rPr lang="en-GB" altLang="zh-CN" sz="2400" dirty="0" smtClean="0"/>
              <a:t>=1 </a:t>
            </a:r>
            <a:endParaRPr lang="zh-CN" altLang="en-US" sz="2400" dirty="0"/>
          </a:p>
        </p:txBody>
      </p:sp>
      <p:sp>
        <p:nvSpPr>
          <p:cNvPr id="17" name="文本框 16"/>
          <p:cNvSpPr txBox="1"/>
          <p:nvPr/>
        </p:nvSpPr>
        <p:spPr>
          <a:xfrm>
            <a:off x="1346879" y="5389638"/>
            <a:ext cx="745717" cy="461665"/>
          </a:xfrm>
          <a:prstGeom prst="rect">
            <a:avLst/>
          </a:prstGeom>
          <a:noFill/>
          <a:ln>
            <a:solidFill>
              <a:schemeClr val="accent1">
                <a:shade val="50000"/>
              </a:schemeClr>
            </a:solidFill>
          </a:ln>
        </p:spPr>
        <p:txBody>
          <a:bodyPr wrap="none" rtlCol="0">
            <a:spAutoFit/>
          </a:bodyPr>
          <a:lstStyle/>
          <a:p>
            <a:r>
              <a:rPr lang="en-US" altLang="zh-CN" sz="2400" dirty="0"/>
              <a:t>k</a:t>
            </a:r>
            <a:r>
              <a:rPr lang="en-GB" altLang="zh-CN" sz="2400" dirty="0" smtClean="0"/>
              <a:t>=2 </a:t>
            </a:r>
            <a:endParaRPr lang="zh-CN" altLang="en-US" sz="2400" dirty="0"/>
          </a:p>
        </p:txBody>
      </p:sp>
      <p:sp>
        <p:nvSpPr>
          <p:cNvPr id="18" name="椭圆 17"/>
          <p:cNvSpPr/>
          <p:nvPr/>
        </p:nvSpPr>
        <p:spPr>
          <a:xfrm>
            <a:off x="3134508" y="4539590"/>
            <a:ext cx="504056" cy="360040"/>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7" idx="3"/>
          </p:cNvCxnSpPr>
          <p:nvPr/>
        </p:nvCxnSpPr>
        <p:spPr>
          <a:xfrm flipV="1">
            <a:off x="2092596" y="4412388"/>
            <a:ext cx="1039244" cy="12080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3"/>
          </p:cNvCxnSpPr>
          <p:nvPr/>
        </p:nvCxnSpPr>
        <p:spPr>
          <a:xfrm flipV="1">
            <a:off x="2092596" y="4771640"/>
            <a:ext cx="1039244" cy="848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2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5"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t>Motivation</a:t>
            </a:r>
          </a:p>
          <a:p>
            <a:r>
              <a:rPr lang="en-US" altLang="zh-CN" dirty="0" smtClean="0"/>
              <a:t>Problem Formulation</a:t>
            </a:r>
          </a:p>
          <a:p>
            <a:r>
              <a:rPr lang="en-US" altLang="zh-CN" dirty="0" smtClean="0">
                <a:solidFill>
                  <a:srgbClr val="FF0000"/>
                </a:solidFill>
              </a:rPr>
              <a:t>Hierarchical Framework</a:t>
            </a:r>
          </a:p>
          <a:p>
            <a:r>
              <a:rPr lang="en-US" altLang="zh-CN" dirty="0" smtClean="0"/>
              <a:t>Support Threshold-based Similarity Search </a:t>
            </a:r>
          </a:p>
          <a:p>
            <a:r>
              <a:rPr lang="en-US" altLang="zh-CN" dirty="0" smtClean="0"/>
              <a:t>Support Top-k Similarity Search</a:t>
            </a:r>
          </a:p>
          <a:p>
            <a:r>
              <a:rPr lang="en-US" altLang="zh-CN" dirty="0" smtClean="0"/>
              <a:t>Experiment</a:t>
            </a:r>
          </a:p>
          <a:p>
            <a:r>
              <a:rPr lang="en-US" altLang="zh-CN" dirty="0" smtClean="0"/>
              <a:t>Conclusion</a:t>
            </a: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561646355"/>
      </p:ext>
    </p:extLst>
  </p:cSld>
  <p:clrMapOvr>
    <a:masterClrMapping/>
  </p:clrMapOvr>
  <p:transition advTm="593"/>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Previous work: Pass-Join</a:t>
            </a:r>
            <a:endParaRPr lang="zh-CN" altLang="en-US" dirty="0"/>
          </a:p>
        </p:txBody>
      </p:sp>
      <p:sp>
        <p:nvSpPr>
          <p:cNvPr id="3" name="内容占位符 2"/>
          <p:cNvSpPr>
            <a:spLocks noGrp="1"/>
          </p:cNvSpPr>
          <p:nvPr>
            <p:ph idx="1"/>
          </p:nvPr>
        </p:nvSpPr>
        <p:spPr/>
        <p:txBody>
          <a:bodyPr/>
          <a:lstStyle/>
          <a:p>
            <a:r>
              <a:rPr lang="en-US" altLang="zh-CN" dirty="0" smtClean="0"/>
              <a:t>Segment filter</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Need a threshold before index construction</a:t>
            </a:r>
            <a:endParaRPr lang="en-US" altLang="zh-CN" dirty="0"/>
          </a:p>
          <a:p>
            <a:r>
              <a:rPr lang="en-US" altLang="zh-CN" dirty="0" smtClean="0"/>
              <a:t>Can’t support top-k search</a:t>
            </a:r>
          </a:p>
          <a:p>
            <a:endParaRPr lang="zh-CN" altLang="en-US" dirty="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296" y="2564904"/>
            <a:ext cx="5906343" cy="224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a:spLocks noChangeArrowheads="1"/>
          </p:cNvSpPr>
          <p:nvPr/>
        </p:nvSpPr>
        <p:spPr bwMode="auto">
          <a:xfrm>
            <a:off x="1102296" y="2041684"/>
            <a:ext cx="57631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zh-CN" sz="2800" dirty="0" smtClean="0"/>
              <a:t>Split  </a:t>
            </a:r>
            <a:r>
              <a:rPr lang="en-US" altLang="zh-CN" sz="2800" i="1" dirty="0" smtClean="0"/>
              <a:t>r</a:t>
            </a:r>
            <a:r>
              <a:rPr lang="en-US" altLang="zh-CN" sz="2800" dirty="0" smtClean="0"/>
              <a:t> to </a:t>
            </a:r>
            <a:r>
              <a:rPr lang="el-GR" altLang="zh-CN" sz="2800" i="1" dirty="0">
                <a:latin typeface="Times New Roman" pitchFamily="18" charset="0"/>
                <a:cs typeface="Times New Roman" pitchFamily="18" charset="0"/>
              </a:rPr>
              <a:t>τ</a:t>
            </a:r>
            <a:r>
              <a:rPr lang="el-GR" altLang="zh-CN" sz="2800" i="1" dirty="0"/>
              <a:t> </a:t>
            </a:r>
            <a:r>
              <a:rPr lang="en-US" altLang="zh-CN" sz="2800" dirty="0" smtClean="0"/>
              <a:t>+1 </a:t>
            </a:r>
            <a:r>
              <a:rPr lang="en-US" altLang="zh-CN" sz="2800" dirty="0"/>
              <a:t>disjoint </a:t>
            </a:r>
            <a:r>
              <a:rPr lang="en-US" altLang="zh-CN" sz="2800" dirty="0" smtClean="0"/>
              <a:t> segments</a:t>
            </a:r>
            <a:endParaRPr lang="zh-CN" altLang="en-US" sz="2800" dirty="0"/>
          </a:p>
        </p:txBody>
      </p:sp>
    </p:spTree>
    <p:extLst>
      <p:ext uri="{BB962C8B-B14F-4D97-AF65-F5344CB8AC3E}">
        <p14:creationId xmlns:p14="http://schemas.microsoft.com/office/powerpoint/2010/main" val="2380617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en-US" altLang="zh-CN" sz="4400" dirty="0" smtClean="0"/>
              <a:t>Hierarchical Framework</a:t>
            </a:r>
            <a:endParaRPr lang="en-US" altLang="zh-CN" sz="4400" dirty="0"/>
          </a:p>
        </p:txBody>
      </p:sp>
      <p:sp>
        <p:nvSpPr>
          <p:cNvPr id="3" name="内容占位符 2"/>
          <p:cNvSpPr>
            <a:spLocks noGrp="1"/>
          </p:cNvSpPr>
          <p:nvPr>
            <p:ph idx="1"/>
          </p:nvPr>
        </p:nvSpPr>
        <p:spPr>
          <a:xfrm>
            <a:off x="144016" y="1340768"/>
            <a:ext cx="8999984" cy="5112568"/>
          </a:xfrm>
        </p:spPr>
        <p:txBody>
          <a:bodyPr>
            <a:normAutofit/>
          </a:bodyPr>
          <a:lstStyle/>
          <a:p>
            <a:r>
              <a:rPr lang="en-GB" altLang="zh-CN" sz="2800" i="1" dirty="0" smtClean="0"/>
              <a:t>Group strings by length</a:t>
            </a:r>
          </a:p>
          <a:p>
            <a:pPr marL="0" indent="0">
              <a:buNone/>
            </a:pPr>
            <a:endParaRPr lang="en-GB" altLang="zh-CN" sz="2800" i="1" dirty="0" smtClean="0"/>
          </a:p>
          <a:p>
            <a:pPr marL="0" indent="0">
              <a:buNone/>
            </a:pPr>
            <a:endParaRPr lang="en-GB" altLang="zh-CN" sz="2800" i="1" dirty="0"/>
          </a:p>
          <a:p>
            <a:pPr marL="0" indent="0">
              <a:buNone/>
            </a:pPr>
            <a:endParaRPr lang="en-GB" altLang="zh-CN" sz="2800" i="1" dirty="0" smtClean="0"/>
          </a:p>
          <a:p>
            <a:pPr marL="0" indent="0">
              <a:buNone/>
            </a:pPr>
            <a:endParaRPr lang="en-US" altLang="zh-CN" sz="2800" dirty="0"/>
          </a:p>
          <a:p>
            <a:endParaRPr lang="en-US" altLang="zh-CN" sz="2800" dirty="0" smtClean="0"/>
          </a:p>
        </p:txBody>
      </p:sp>
      <p:sp>
        <p:nvSpPr>
          <p:cNvPr id="8" name="矩形 7"/>
          <p:cNvSpPr/>
          <p:nvPr/>
        </p:nvSpPr>
        <p:spPr>
          <a:xfrm>
            <a:off x="5869795" y="3086680"/>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5417962" y="3528339"/>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5417962" y="3972653"/>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5926762" y="3959801"/>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6788839" y="3972652"/>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6292402" y="3505705"/>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矩形 16"/>
          <p:cNvSpPr/>
          <p:nvPr/>
        </p:nvSpPr>
        <p:spPr>
          <a:xfrm>
            <a:off x="6788839" y="3505705"/>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矩形 17"/>
          <p:cNvSpPr/>
          <p:nvPr/>
        </p:nvSpPr>
        <p:spPr>
          <a:xfrm>
            <a:off x="6367992" y="3078336"/>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矩形 18"/>
          <p:cNvSpPr/>
          <p:nvPr/>
        </p:nvSpPr>
        <p:spPr>
          <a:xfrm>
            <a:off x="5867222" y="4363480"/>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6321722" y="4395523"/>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矩形 20"/>
          <p:cNvSpPr/>
          <p:nvPr/>
        </p:nvSpPr>
        <p:spPr>
          <a:xfrm>
            <a:off x="6744242" y="4424683"/>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290013" y="4829729"/>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矩形 22"/>
          <p:cNvSpPr/>
          <p:nvPr/>
        </p:nvSpPr>
        <p:spPr>
          <a:xfrm>
            <a:off x="6788839" y="4857673"/>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矩形 23"/>
          <p:cNvSpPr/>
          <p:nvPr/>
        </p:nvSpPr>
        <p:spPr>
          <a:xfrm>
            <a:off x="7168836" y="4868714"/>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矩形 24"/>
          <p:cNvSpPr/>
          <p:nvPr/>
        </p:nvSpPr>
        <p:spPr>
          <a:xfrm>
            <a:off x="6744242" y="5307636"/>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矩形 25"/>
          <p:cNvSpPr/>
          <p:nvPr/>
        </p:nvSpPr>
        <p:spPr>
          <a:xfrm>
            <a:off x="7222906" y="5307635"/>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矩形 26"/>
          <p:cNvSpPr/>
          <p:nvPr/>
        </p:nvSpPr>
        <p:spPr>
          <a:xfrm>
            <a:off x="7700742" y="5307635"/>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 name="矩形 27"/>
          <p:cNvSpPr/>
          <p:nvPr/>
        </p:nvSpPr>
        <p:spPr>
          <a:xfrm>
            <a:off x="7222906" y="5746556"/>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矩形 28"/>
          <p:cNvSpPr/>
          <p:nvPr/>
        </p:nvSpPr>
        <p:spPr>
          <a:xfrm>
            <a:off x="7638077" y="5745378"/>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矩形 29"/>
          <p:cNvSpPr/>
          <p:nvPr/>
        </p:nvSpPr>
        <p:spPr>
          <a:xfrm>
            <a:off x="8087002" y="5757597"/>
            <a:ext cx="318208" cy="32730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p:cNvSpPr/>
          <p:nvPr/>
        </p:nvSpPr>
        <p:spPr>
          <a:xfrm>
            <a:off x="5515458" y="3109007"/>
            <a:ext cx="148447" cy="24591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5"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36"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69471871"/>
              </p:ext>
            </p:extLst>
          </p:nvPr>
        </p:nvGraphicFramePr>
        <p:xfrm>
          <a:off x="467545" y="2055451"/>
          <a:ext cx="3960440" cy="2595880"/>
        </p:xfrm>
        <a:graphic>
          <a:graphicData uri="http://schemas.openxmlformats.org/drawingml/2006/table">
            <a:tbl>
              <a:tblPr firstRow="1" bandRow="1">
                <a:tableStyleId>{5C22544A-7EE6-4342-B048-85BDC9FD1C3A}</a:tableStyleId>
              </a:tblPr>
              <a:tblGrid>
                <a:gridCol w="936104"/>
                <a:gridCol w="1440160"/>
                <a:gridCol w="1584176"/>
              </a:tblGrid>
              <a:tr h="370840">
                <a:tc>
                  <a:txBody>
                    <a:bodyPr/>
                    <a:lstStyle/>
                    <a:p>
                      <a:r>
                        <a:rPr lang="en-GB" altLang="zh-CN" dirty="0" smtClean="0"/>
                        <a:t>ID</a:t>
                      </a:r>
                      <a:endParaRPr lang="zh-CN" altLang="en-US" dirty="0"/>
                    </a:p>
                  </a:txBody>
                  <a:tcPr/>
                </a:tc>
                <a:tc>
                  <a:txBody>
                    <a:bodyPr/>
                    <a:lstStyle/>
                    <a:p>
                      <a:r>
                        <a:rPr lang="en-GB" altLang="zh-CN" dirty="0" smtClean="0"/>
                        <a:t>string</a:t>
                      </a:r>
                      <a:endParaRPr lang="zh-CN" altLang="en-US" dirty="0"/>
                    </a:p>
                  </a:txBody>
                  <a:tcPr/>
                </a:tc>
                <a:tc>
                  <a:txBody>
                    <a:bodyPr/>
                    <a:lstStyle/>
                    <a:p>
                      <a:r>
                        <a:rPr lang="en-GB" altLang="zh-CN" dirty="0" smtClean="0"/>
                        <a:t>Length</a:t>
                      </a:r>
                      <a:endParaRPr lang="zh-CN" altLang="en-US" dirty="0"/>
                    </a:p>
                  </a:txBody>
                  <a:tcPr/>
                </a:tc>
              </a:tr>
              <a:tr h="370840">
                <a:tc>
                  <a:txBody>
                    <a:bodyPr/>
                    <a:lstStyle/>
                    <a:p>
                      <a:r>
                        <a:rPr lang="en-GB" altLang="zh-CN" dirty="0" smtClean="0"/>
                        <a:t>s1</a:t>
                      </a:r>
                      <a:endParaRPr lang="zh-CN" altLang="en-US" dirty="0"/>
                    </a:p>
                  </a:txBody>
                  <a:tcPr>
                    <a:solidFill>
                      <a:schemeClr val="bg2">
                        <a:lumMod val="75000"/>
                      </a:schemeClr>
                    </a:solidFill>
                  </a:tcPr>
                </a:tc>
                <a:tc>
                  <a:txBody>
                    <a:bodyPr/>
                    <a:lstStyle/>
                    <a:p>
                      <a:r>
                        <a:rPr lang="en-GB" altLang="zh-CN" dirty="0" smtClean="0"/>
                        <a:t>brother</a:t>
                      </a:r>
                      <a:endParaRPr lang="zh-CN" altLang="en-US" dirty="0"/>
                    </a:p>
                  </a:txBody>
                  <a:tcPr>
                    <a:solidFill>
                      <a:schemeClr val="bg2">
                        <a:lumMod val="75000"/>
                      </a:schemeClr>
                    </a:solidFill>
                  </a:tcPr>
                </a:tc>
                <a:tc rowSpan="3">
                  <a:txBody>
                    <a:bodyPr/>
                    <a:lstStyle/>
                    <a:p>
                      <a:r>
                        <a:rPr lang="en-GB" altLang="zh-CN" dirty="0" smtClean="0"/>
                        <a:t>7</a:t>
                      </a:r>
                      <a:endParaRPr lang="zh-CN" altLang="en-US" dirty="0"/>
                    </a:p>
                  </a:txBody>
                  <a:tcPr>
                    <a:solidFill>
                      <a:schemeClr val="bg2">
                        <a:lumMod val="75000"/>
                      </a:schemeClr>
                    </a:solidFill>
                  </a:tcPr>
                </a:tc>
              </a:tr>
              <a:tr h="370840">
                <a:tc>
                  <a:txBody>
                    <a:bodyPr/>
                    <a:lstStyle/>
                    <a:p>
                      <a:r>
                        <a:rPr lang="en-GB" altLang="zh-CN" dirty="0" smtClean="0"/>
                        <a:t>s2</a:t>
                      </a:r>
                      <a:endParaRPr lang="zh-CN" altLang="en-US" dirty="0"/>
                    </a:p>
                  </a:txBody>
                  <a:tcPr>
                    <a:solidFill>
                      <a:schemeClr val="bg2">
                        <a:lumMod val="75000"/>
                      </a:schemeClr>
                    </a:solidFill>
                  </a:tcPr>
                </a:tc>
                <a:tc>
                  <a:txBody>
                    <a:bodyPr/>
                    <a:lstStyle/>
                    <a:p>
                      <a:r>
                        <a:rPr lang="en-GB" altLang="zh-CN" dirty="0" smtClean="0"/>
                        <a:t>brothel</a:t>
                      </a:r>
                      <a:endParaRPr lang="zh-CN" altLang="en-US" dirty="0"/>
                    </a:p>
                  </a:txBody>
                  <a:tcPr>
                    <a:solidFill>
                      <a:schemeClr val="bg2">
                        <a:lumMod val="75000"/>
                      </a:schemeClr>
                    </a:solidFill>
                  </a:tcPr>
                </a:tc>
                <a:tc vMerge="1">
                  <a:txBody>
                    <a:bodyPr/>
                    <a:lstStyle/>
                    <a:p>
                      <a:endParaRPr lang="zh-CN" altLang="en-US" dirty="0"/>
                    </a:p>
                  </a:txBody>
                  <a:tcPr/>
                </a:tc>
              </a:tr>
              <a:tr h="370840">
                <a:tc>
                  <a:txBody>
                    <a:bodyPr/>
                    <a:lstStyle/>
                    <a:p>
                      <a:r>
                        <a:rPr lang="en-GB" altLang="zh-CN" dirty="0" smtClean="0"/>
                        <a:t>s3</a:t>
                      </a:r>
                      <a:endParaRPr lang="zh-CN" altLang="en-US" dirty="0"/>
                    </a:p>
                  </a:txBody>
                  <a:tcPr>
                    <a:solidFill>
                      <a:schemeClr val="bg2">
                        <a:lumMod val="75000"/>
                      </a:schemeClr>
                    </a:solidFill>
                  </a:tcPr>
                </a:tc>
                <a:tc>
                  <a:txBody>
                    <a:bodyPr/>
                    <a:lstStyle/>
                    <a:p>
                      <a:r>
                        <a:rPr lang="en-GB" altLang="zh-CN" dirty="0" err="1" smtClean="0"/>
                        <a:t>broathe</a:t>
                      </a:r>
                      <a:endParaRPr lang="zh-CN" altLang="en-US" dirty="0"/>
                    </a:p>
                  </a:txBody>
                  <a:tcPr>
                    <a:solidFill>
                      <a:schemeClr val="bg2">
                        <a:lumMod val="75000"/>
                      </a:schemeClr>
                    </a:solidFill>
                  </a:tcPr>
                </a:tc>
                <a:tc vMerge="1">
                  <a:txBody>
                    <a:bodyPr/>
                    <a:lstStyle/>
                    <a:p>
                      <a:endParaRPr lang="zh-CN" altLang="en-US" dirty="0"/>
                    </a:p>
                  </a:txBody>
                  <a:tcPr/>
                </a:tc>
              </a:tr>
              <a:tr h="370840">
                <a:tc>
                  <a:txBody>
                    <a:bodyPr/>
                    <a:lstStyle/>
                    <a:p>
                      <a:r>
                        <a:rPr lang="en-GB" altLang="zh-CN" dirty="0" smtClean="0"/>
                        <a:t>s4</a:t>
                      </a:r>
                      <a:endParaRPr lang="zh-CN" altLang="en-US" dirty="0"/>
                    </a:p>
                  </a:txBody>
                  <a:tcPr>
                    <a:solidFill>
                      <a:schemeClr val="accent5"/>
                    </a:solidFill>
                  </a:tcPr>
                </a:tc>
                <a:tc>
                  <a:txBody>
                    <a:bodyPr/>
                    <a:lstStyle/>
                    <a:p>
                      <a:r>
                        <a:rPr lang="en-GB" altLang="zh-CN" dirty="0" smtClean="0"/>
                        <a:t>breathes</a:t>
                      </a:r>
                      <a:endParaRPr lang="zh-CN" altLang="en-US" dirty="0"/>
                    </a:p>
                  </a:txBody>
                  <a:tcPr>
                    <a:solidFill>
                      <a:schemeClr val="accent5"/>
                    </a:solidFill>
                  </a:tcPr>
                </a:tc>
                <a:tc>
                  <a:txBody>
                    <a:bodyPr/>
                    <a:lstStyle/>
                    <a:p>
                      <a:r>
                        <a:rPr lang="en-GB" altLang="zh-CN" dirty="0" smtClean="0"/>
                        <a:t>8</a:t>
                      </a:r>
                      <a:endParaRPr lang="zh-CN" altLang="en-US" dirty="0"/>
                    </a:p>
                  </a:txBody>
                  <a:tcPr>
                    <a:solidFill>
                      <a:schemeClr val="accent5"/>
                    </a:solidFill>
                  </a:tcPr>
                </a:tc>
              </a:tr>
              <a:tr h="370840">
                <a:tc>
                  <a:txBody>
                    <a:bodyPr/>
                    <a:lstStyle/>
                    <a:p>
                      <a:r>
                        <a:rPr lang="en-GB" altLang="zh-CN" dirty="0" smtClean="0"/>
                        <a:t>s5</a:t>
                      </a:r>
                      <a:endParaRPr lang="zh-CN" altLang="en-US" dirty="0"/>
                    </a:p>
                  </a:txBody>
                  <a:tcPr>
                    <a:solidFill>
                      <a:srgbClr val="FFC000"/>
                    </a:solidFill>
                  </a:tcPr>
                </a:tc>
                <a:tc>
                  <a:txBody>
                    <a:bodyPr/>
                    <a:lstStyle/>
                    <a:p>
                      <a:r>
                        <a:rPr lang="en-GB" altLang="zh-CN" dirty="0" err="1" smtClean="0"/>
                        <a:t>swingable</a:t>
                      </a:r>
                      <a:endParaRPr lang="zh-CN" altLang="en-US" dirty="0"/>
                    </a:p>
                  </a:txBody>
                  <a:tcPr>
                    <a:solidFill>
                      <a:srgbClr val="FFC000"/>
                    </a:solidFill>
                  </a:tcPr>
                </a:tc>
                <a:tc rowSpan="2">
                  <a:txBody>
                    <a:bodyPr/>
                    <a:lstStyle/>
                    <a:p>
                      <a:r>
                        <a:rPr lang="en-GB" altLang="zh-CN" dirty="0" smtClean="0"/>
                        <a:t>9</a:t>
                      </a:r>
                      <a:endParaRPr lang="zh-CN" altLang="en-US" dirty="0"/>
                    </a:p>
                  </a:txBody>
                  <a:tcPr>
                    <a:solidFill>
                      <a:srgbClr val="FFC000"/>
                    </a:solidFill>
                  </a:tcPr>
                </a:tc>
              </a:tr>
              <a:tr h="370840">
                <a:tc>
                  <a:txBody>
                    <a:bodyPr/>
                    <a:lstStyle/>
                    <a:p>
                      <a:r>
                        <a:rPr lang="en-GB" altLang="zh-CN" dirty="0" smtClean="0"/>
                        <a:t>s6</a:t>
                      </a:r>
                      <a:endParaRPr lang="zh-CN" altLang="en-US" dirty="0"/>
                    </a:p>
                  </a:txBody>
                  <a:tcPr>
                    <a:solidFill>
                      <a:srgbClr val="FFC000"/>
                    </a:solidFill>
                  </a:tcPr>
                </a:tc>
                <a:tc>
                  <a:txBody>
                    <a:bodyPr/>
                    <a:lstStyle/>
                    <a:p>
                      <a:r>
                        <a:rPr lang="en-GB" altLang="zh-CN" dirty="0" smtClean="0"/>
                        <a:t>deduction</a:t>
                      </a:r>
                      <a:endParaRPr lang="zh-CN" altLang="en-US" dirty="0"/>
                    </a:p>
                  </a:txBody>
                  <a:tcPr>
                    <a:solidFill>
                      <a:srgbClr val="FFC000"/>
                    </a:solidFill>
                  </a:tcPr>
                </a:tc>
                <a:tc vMerge="1">
                  <a:txBody>
                    <a:bodyPr/>
                    <a:lstStyle/>
                    <a:p>
                      <a:endParaRPr lang="zh-CN" altLang="en-US" dirty="0"/>
                    </a:p>
                  </a:txBody>
                  <a:tcPr/>
                </a:tc>
              </a:tr>
            </a:tbl>
          </a:graphicData>
        </a:graphic>
      </p:graphicFrame>
    </p:spTree>
    <p:custDataLst>
      <p:tags r:id="rId1"/>
    </p:custDataLst>
    <p:extLst>
      <p:ext uri="{BB962C8B-B14F-4D97-AF65-F5344CB8AC3E}">
        <p14:creationId xmlns:p14="http://schemas.microsoft.com/office/powerpoint/2010/main" val="236161461"/>
      </p:ext>
    </p:extLst>
  </p:cSld>
  <p:clrMapOvr>
    <a:masterClrMapping/>
  </p:clrMapOvr>
  <p:transition advTm="138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Hierarchical Framework</a:t>
            </a:r>
            <a:endParaRPr lang="zh-CN" altLang="en-US" dirty="0"/>
          </a:p>
        </p:txBody>
      </p:sp>
      <p:sp>
        <p:nvSpPr>
          <p:cNvPr id="3" name="内容占位符 2"/>
          <p:cNvSpPr>
            <a:spLocks noGrp="1"/>
          </p:cNvSpPr>
          <p:nvPr>
            <p:ph idx="1"/>
          </p:nvPr>
        </p:nvSpPr>
        <p:spPr/>
        <p:txBody>
          <a:bodyPr/>
          <a:lstStyle/>
          <a:p>
            <a:r>
              <a:rPr lang="en-GB" altLang="zh-CN" dirty="0" smtClean="0"/>
              <a:t>Iteratively partition strings into segments </a:t>
            </a:r>
            <a:endParaRPr lang="zh-CN" altLang="en-US" dirty="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sp>
        <p:nvSpPr>
          <p:cNvPr id="6" name="文本框 5"/>
          <p:cNvSpPr txBox="1"/>
          <p:nvPr/>
        </p:nvSpPr>
        <p:spPr>
          <a:xfrm>
            <a:off x="464421" y="3548780"/>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smtClean="0"/>
              <a:t>brother</a:t>
            </a:r>
            <a:endParaRPr lang="zh-CN" altLang="en-US" sz="2400" dirty="0"/>
          </a:p>
        </p:txBody>
      </p:sp>
      <p:sp>
        <p:nvSpPr>
          <p:cNvPr id="7" name="右箭头 6"/>
          <p:cNvSpPr/>
          <p:nvPr/>
        </p:nvSpPr>
        <p:spPr>
          <a:xfrm>
            <a:off x="2243622" y="3507998"/>
            <a:ext cx="89073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478536" y="2976180"/>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smtClean="0"/>
              <a:t>bro</a:t>
            </a:r>
            <a:endParaRPr lang="zh-CN" altLang="en-US" sz="2400" dirty="0"/>
          </a:p>
        </p:txBody>
      </p:sp>
      <p:sp>
        <p:nvSpPr>
          <p:cNvPr id="9" name="文本框 8"/>
          <p:cNvSpPr txBox="1"/>
          <p:nvPr/>
        </p:nvSpPr>
        <p:spPr>
          <a:xfrm>
            <a:off x="3478536" y="4056300"/>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err="1" smtClean="0"/>
              <a:t>ther</a:t>
            </a:r>
            <a:endParaRPr lang="zh-CN" altLang="en-US" sz="2400" dirty="0"/>
          </a:p>
        </p:txBody>
      </p:sp>
      <p:sp>
        <p:nvSpPr>
          <p:cNvPr id="10" name="右箭头 9"/>
          <p:cNvSpPr/>
          <p:nvPr/>
        </p:nvSpPr>
        <p:spPr>
          <a:xfrm>
            <a:off x="5155886" y="3465004"/>
            <a:ext cx="89073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32240" y="2163321"/>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smtClean="0"/>
              <a:t>b</a:t>
            </a:r>
            <a:endParaRPr lang="zh-CN" altLang="en-US" sz="2400" dirty="0"/>
          </a:p>
        </p:txBody>
      </p:sp>
      <p:sp>
        <p:nvSpPr>
          <p:cNvPr id="12" name="文本框 11"/>
          <p:cNvSpPr txBox="1"/>
          <p:nvPr/>
        </p:nvSpPr>
        <p:spPr>
          <a:xfrm>
            <a:off x="6732240" y="3098482"/>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err="1" smtClean="0"/>
              <a:t>ro</a:t>
            </a:r>
            <a:endParaRPr lang="zh-CN" altLang="en-US" sz="2400" dirty="0"/>
          </a:p>
        </p:txBody>
      </p:sp>
      <p:sp>
        <p:nvSpPr>
          <p:cNvPr id="13" name="文本框 12"/>
          <p:cNvSpPr txBox="1"/>
          <p:nvPr/>
        </p:nvSpPr>
        <p:spPr>
          <a:xfrm>
            <a:off x="6732240" y="4084335"/>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err="1" smtClean="0"/>
              <a:t>th</a:t>
            </a:r>
            <a:endParaRPr lang="zh-CN" altLang="en-US" sz="2400" dirty="0"/>
          </a:p>
        </p:txBody>
      </p:sp>
      <p:sp>
        <p:nvSpPr>
          <p:cNvPr id="14" name="文本框 13"/>
          <p:cNvSpPr txBox="1"/>
          <p:nvPr/>
        </p:nvSpPr>
        <p:spPr>
          <a:xfrm>
            <a:off x="6732240" y="5070188"/>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err="1" smtClean="0"/>
              <a:t>er</a:t>
            </a:r>
            <a:endParaRPr lang="zh-CN" altLang="en-US" sz="2400" dirty="0"/>
          </a:p>
        </p:txBody>
      </p:sp>
    </p:spTree>
    <p:extLst>
      <p:ext uri="{BB962C8B-B14F-4D97-AF65-F5344CB8AC3E}">
        <p14:creationId xmlns:p14="http://schemas.microsoft.com/office/powerpoint/2010/main" val="188126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Hierarchical Framework</a:t>
            </a:r>
            <a:endParaRPr lang="zh-CN" altLang="en-US" dirty="0"/>
          </a:p>
        </p:txBody>
      </p:sp>
      <p:sp>
        <p:nvSpPr>
          <p:cNvPr id="3" name="内容占位符 2"/>
          <p:cNvSpPr>
            <a:spLocks noGrp="1"/>
          </p:cNvSpPr>
          <p:nvPr>
            <p:ph idx="1"/>
          </p:nvPr>
        </p:nvSpPr>
        <p:spPr/>
        <p:txBody>
          <a:bodyPr/>
          <a:lstStyle/>
          <a:p>
            <a:r>
              <a:rPr lang="en-GB" altLang="zh-CN" sz="2400" i="1" dirty="0"/>
              <a:t>Build the inverted indexes</a:t>
            </a:r>
          </a:p>
          <a:p>
            <a:endParaRPr lang="zh-CN" altLang="en-US" dirty="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132856"/>
            <a:ext cx="4217189" cy="2733979"/>
          </a:xfrm>
          <a:prstGeom prst="rect">
            <a:avLst/>
          </a:prstGeom>
        </p:spPr>
      </p:pic>
      <p:sp>
        <p:nvSpPr>
          <p:cNvPr id="7" name="文本框 6"/>
          <p:cNvSpPr txBox="1"/>
          <p:nvPr/>
        </p:nvSpPr>
        <p:spPr>
          <a:xfrm>
            <a:off x="5780020" y="5110003"/>
            <a:ext cx="937051" cy="369332"/>
          </a:xfrm>
          <a:prstGeom prst="rect">
            <a:avLst/>
          </a:prstGeom>
          <a:noFill/>
        </p:spPr>
        <p:txBody>
          <a:bodyPr wrap="none" rtlCol="0">
            <a:spAutoFit/>
          </a:bodyPr>
          <a:lstStyle/>
          <a:p>
            <a:r>
              <a:rPr lang="en-GB" altLang="zh-CN" dirty="0"/>
              <a:t>g</a:t>
            </a:r>
            <a:r>
              <a:rPr lang="en-GB" altLang="zh-CN" dirty="0" smtClean="0"/>
              <a:t>roup 7</a:t>
            </a:r>
            <a:endParaRPr lang="zh-CN" altLang="en-US" dirty="0"/>
          </a:p>
        </p:txBody>
      </p:sp>
      <p:sp>
        <p:nvSpPr>
          <p:cNvPr id="8" name="文本框 7"/>
          <p:cNvSpPr txBox="1"/>
          <p:nvPr/>
        </p:nvSpPr>
        <p:spPr>
          <a:xfrm>
            <a:off x="507636" y="3257521"/>
            <a:ext cx="1275750" cy="473591"/>
          </a:xfrm>
          <a:prstGeom prst="rect">
            <a:avLst/>
          </a:prstGeom>
          <a:noFill/>
          <a:ln>
            <a:solidFill>
              <a:schemeClr val="accent1">
                <a:shade val="50000"/>
              </a:schemeClr>
            </a:solidFill>
          </a:ln>
        </p:spPr>
        <p:txBody>
          <a:bodyPr wrap="square" rtlCol="0">
            <a:spAutoFit/>
          </a:bodyPr>
          <a:lstStyle/>
          <a:p>
            <a:pPr marL="0" lvl="1"/>
            <a:r>
              <a:rPr lang="en-GB" altLang="zh-CN" sz="2400" dirty="0" smtClean="0"/>
              <a:t>brothel</a:t>
            </a:r>
            <a:endParaRPr lang="zh-CN" altLang="en-US" sz="2400" dirty="0"/>
          </a:p>
        </p:txBody>
      </p:sp>
      <p:sp>
        <p:nvSpPr>
          <p:cNvPr id="9" name="文本框 8"/>
          <p:cNvSpPr txBox="1"/>
          <p:nvPr/>
        </p:nvSpPr>
        <p:spPr>
          <a:xfrm>
            <a:off x="507636" y="4337641"/>
            <a:ext cx="1275750" cy="461665"/>
          </a:xfrm>
          <a:prstGeom prst="rect">
            <a:avLst/>
          </a:prstGeom>
          <a:noFill/>
          <a:ln>
            <a:solidFill>
              <a:schemeClr val="accent1">
                <a:shade val="50000"/>
              </a:schemeClr>
            </a:solidFill>
          </a:ln>
        </p:spPr>
        <p:txBody>
          <a:bodyPr wrap="square" rtlCol="0">
            <a:spAutoFit/>
          </a:bodyPr>
          <a:lstStyle/>
          <a:p>
            <a:pPr marL="0" lvl="1"/>
            <a:r>
              <a:rPr lang="en-GB" altLang="zh-CN" sz="2400" dirty="0" err="1" smtClean="0"/>
              <a:t>broathe</a:t>
            </a:r>
            <a:endParaRPr lang="zh-CN" altLang="en-US" sz="2400" dirty="0"/>
          </a:p>
        </p:txBody>
      </p:sp>
      <p:sp>
        <p:nvSpPr>
          <p:cNvPr id="10" name="右箭头 9"/>
          <p:cNvSpPr/>
          <p:nvPr/>
        </p:nvSpPr>
        <p:spPr>
          <a:xfrm>
            <a:off x="2297809" y="3860266"/>
            <a:ext cx="1327720" cy="3893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38442" y="2873707"/>
            <a:ext cx="2573590" cy="646331"/>
          </a:xfrm>
          <a:prstGeom prst="rect">
            <a:avLst/>
          </a:prstGeom>
          <a:noFill/>
        </p:spPr>
        <p:txBody>
          <a:bodyPr wrap="none" rtlCol="0">
            <a:spAutoFit/>
          </a:bodyPr>
          <a:lstStyle/>
          <a:p>
            <a:r>
              <a:rPr lang="en-GB" altLang="zh-CN" dirty="0" smtClean="0"/>
              <a:t>Partition into segments,</a:t>
            </a:r>
          </a:p>
          <a:p>
            <a:r>
              <a:rPr lang="en-GB" altLang="zh-CN" dirty="0"/>
              <a:t>a</a:t>
            </a:r>
            <a:r>
              <a:rPr lang="en-GB" altLang="zh-CN" dirty="0" smtClean="0"/>
              <a:t>dd into index </a:t>
            </a:r>
            <a:endParaRPr lang="zh-CN" altLang="en-US" dirty="0"/>
          </a:p>
        </p:txBody>
      </p:sp>
    </p:spTree>
    <p:extLst>
      <p:ext uri="{BB962C8B-B14F-4D97-AF65-F5344CB8AC3E}">
        <p14:creationId xmlns:p14="http://schemas.microsoft.com/office/powerpoint/2010/main" val="95945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Hierarchical Framework</a:t>
            </a:r>
            <a:endParaRPr lang="zh-CN" altLang="en-US" dirty="0"/>
          </a:p>
        </p:txBody>
      </p:sp>
      <p:sp>
        <p:nvSpPr>
          <p:cNvPr id="3" name="内容占位符 2"/>
          <p:cNvSpPr>
            <a:spLocks noGrp="1"/>
          </p:cNvSpPr>
          <p:nvPr>
            <p:ph idx="1"/>
          </p:nvPr>
        </p:nvSpPr>
        <p:spPr/>
        <p:txBody>
          <a:bodyPr/>
          <a:lstStyle/>
          <a:p>
            <a:pPr marL="274320" lvl="1" indent="-274320">
              <a:buClr>
                <a:schemeClr val="accent3"/>
              </a:buClr>
              <a:buSzPct val="95000"/>
            </a:pPr>
            <a:r>
              <a:rPr lang="en-GB" altLang="zh-CN" sz="2200" i="1" dirty="0" smtClean="0"/>
              <a:t>Repeat previous procures for </a:t>
            </a:r>
            <a:r>
              <a:rPr lang="en-GB" altLang="zh-CN" sz="2200" i="1" dirty="0"/>
              <a:t>each group</a:t>
            </a:r>
          </a:p>
          <a:p>
            <a:endParaRPr lang="en-GB" altLang="zh-CN" sz="2400" i="1" dirty="0" smtClean="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132856"/>
            <a:ext cx="5760640" cy="4440172"/>
          </a:xfrm>
          <a:prstGeom prst="rect">
            <a:avLst/>
          </a:prstGeom>
        </p:spPr>
      </p:pic>
    </p:spTree>
    <p:extLst>
      <p:ext uri="{BB962C8B-B14F-4D97-AF65-F5344CB8AC3E}">
        <p14:creationId xmlns:p14="http://schemas.microsoft.com/office/powerpoint/2010/main" val="720103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t>Motivation</a:t>
            </a:r>
          </a:p>
          <a:p>
            <a:r>
              <a:rPr lang="en-US" altLang="zh-CN" dirty="0" smtClean="0"/>
              <a:t>Problem Formulation</a:t>
            </a:r>
          </a:p>
          <a:p>
            <a:r>
              <a:rPr lang="en-US" altLang="zh-CN" dirty="0" smtClean="0"/>
              <a:t>Hierarchical Framework</a:t>
            </a:r>
          </a:p>
          <a:p>
            <a:r>
              <a:rPr lang="en-US" altLang="zh-CN" dirty="0" smtClean="0">
                <a:solidFill>
                  <a:srgbClr val="FF0000"/>
                </a:solidFill>
              </a:rPr>
              <a:t>Support Threshold-based Similarity Search </a:t>
            </a:r>
          </a:p>
          <a:p>
            <a:r>
              <a:rPr lang="en-US" altLang="zh-CN" dirty="0" smtClean="0"/>
              <a:t>Support Top-k Similarity Search</a:t>
            </a:r>
          </a:p>
          <a:p>
            <a:r>
              <a:rPr lang="en-US" altLang="zh-CN" dirty="0" smtClean="0"/>
              <a:t>Experiment</a:t>
            </a:r>
          </a:p>
          <a:p>
            <a:r>
              <a:rPr lang="en-US" altLang="zh-CN" dirty="0" smtClean="0"/>
              <a:t>Conclusion</a:t>
            </a: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3264105910"/>
      </p:ext>
    </p:extLst>
  </p:cSld>
  <p:clrMapOvr>
    <a:masterClrMapping/>
  </p:clrMapOvr>
  <p:transition advTm="593"/>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en-US" altLang="zh-CN" sz="4400" dirty="0" smtClean="0"/>
              <a:t>Threshold-based Similarity Search</a:t>
            </a:r>
            <a:endParaRPr lang="zh-CN" altLang="en-US" sz="4400" dirty="0"/>
          </a:p>
        </p:txBody>
      </p:sp>
      <p:sp>
        <p:nvSpPr>
          <p:cNvPr id="7" name="内容占位符 6"/>
          <p:cNvSpPr>
            <a:spLocks noGrp="1"/>
          </p:cNvSpPr>
          <p:nvPr>
            <p:ph idx="1"/>
          </p:nvPr>
        </p:nvSpPr>
        <p:spPr>
          <a:xfrm>
            <a:off x="422466" y="1389790"/>
            <a:ext cx="8229600" cy="4767808"/>
          </a:xfrm>
        </p:spPr>
        <p:txBody>
          <a:bodyPr/>
          <a:lstStyle/>
          <a:p>
            <a:r>
              <a:rPr lang="en-US" altLang="zh-CN" dirty="0" smtClean="0"/>
              <a:t>Extend Segment Filter</a:t>
            </a:r>
          </a:p>
          <a:p>
            <a:pPr marL="0" indent="0">
              <a:buNone/>
            </a:pPr>
            <a:endParaRPr lang="en-US" altLang="zh-CN" dirty="0" smtClean="0"/>
          </a:p>
          <a:p>
            <a:pPr lvl="1"/>
            <a:r>
              <a:rPr lang="en-US" altLang="zh-CN" dirty="0" smtClean="0"/>
              <a:t>Threshold </a:t>
            </a:r>
            <a:r>
              <a:rPr lang="el-GR" altLang="zh-CN" dirty="0" smtClean="0"/>
              <a:t>τ</a:t>
            </a:r>
            <a:endParaRPr lang="en-GB" altLang="zh-CN" dirty="0" smtClean="0"/>
          </a:p>
          <a:p>
            <a:pPr marL="393192" lvl="1" indent="0">
              <a:buNone/>
            </a:pPr>
            <a:endParaRPr lang="en-GB" altLang="zh-CN" dirty="0" smtClean="0"/>
          </a:p>
          <a:p>
            <a:pPr lvl="1"/>
            <a:r>
              <a:rPr lang="en-GB" altLang="zh-CN" dirty="0" smtClean="0"/>
              <a:t>Query   q</a:t>
            </a:r>
          </a:p>
          <a:p>
            <a:pPr marL="393192" lvl="1" indent="0">
              <a:buNone/>
            </a:pPr>
            <a:endParaRPr lang="en-GB" altLang="zh-CN" dirty="0" smtClean="0"/>
          </a:p>
          <a:p>
            <a:pPr lvl="1"/>
            <a:r>
              <a:rPr lang="en-GB" altLang="zh-CN" dirty="0" smtClean="0"/>
              <a:t>Data     s</a:t>
            </a:r>
            <a:endParaRPr lang="en-US" altLang="zh-CN" dirty="0" smtClean="0"/>
          </a:p>
          <a:p>
            <a:pPr marL="393192" lvl="1" indent="0">
              <a:buNone/>
            </a:pPr>
            <a:endParaRPr lang="en-GB" altLang="zh-CN" i="1" dirty="0">
              <a:latin typeface="Cambria Math" panose="02040503050406030204" pitchFamily="18" charset="0"/>
            </a:endParaRP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969294" y="3140968"/>
                <a:ext cx="3580006" cy="473591"/>
              </a:xfrm>
              <a:prstGeom prst="rect">
                <a:avLst/>
              </a:prstGeom>
              <a:noFill/>
              <a:ln>
                <a:solidFill>
                  <a:schemeClr val="accent1">
                    <a:shade val="50000"/>
                  </a:schemeClr>
                </a:solidFill>
              </a:ln>
            </p:spPr>
            <p:txBody>
              <a:bodyPr wrap="square" rtlCol="0">
                <a:spAutoFit/>
              </a:bodyPr>
              <a:lstStyle/>
              <a:p>
                <a:pPr marL="0" lvl="1"/>
                <a:r>
                  <a:rPr lang="en-GB" altLang="zh-CN" sz="2400" dirty="0" smtClean="0"/>
                  <a:t>Level </a:t>
                </a:r>
                <a:r>
                  <a:rPr lang="en-GB" altLang="zh-CN" sz="2400" dirty="0" err="1" smtClean="0"/>
                  <a:t>i</a:t>
                </a:r>
                <a:r>
                  <a:rPr lang="en-GB" altLang="zh-CN" sz="2400" dirty="0" smtClean="0"/>
                  <a:t> has </a:t>
                </a:r>
                <a14:m>
                  <m:oMath xmlns:m="http://schemas.openxmlformats.org/officeDocument/2006/math">
                    <m:sSup>
                      <m:sSupPr>
                        <m:ctrlPr>
                          <a:rPr lang="en-US" altLang="zh-CN" sz="2400" i="1">
                            <a:latin typeface="Cambria Math" panose="02040503050406030204" pitchFamily="18" charset="0"/>
                          </a:rPr>
                        </m:ctrlPr>
                      </m:sSupPr>
                      <m:e>
                        <m:r>
                          <a:rPr lang="en-GB" altLang="zh-CN" sz="2400" i="1">
                            <a:latin typeface="Cambria Math" panose="02040503050406030204" pitchFamily="18" charset="0"/>
                          </a:rPr>
                          <m:t>2</m:t>
                        </m:r>
                      </m:e>
                      <m:sup>
                        <m:r>
                          <a:rPr lang="en-GB" altLang="zh-CN" sz="2400" i="1">
                            <a:latin typeface="Cambria Math" panose="02040503050406030204" pitchFamily="18" charset="0"/>
                          </a:rPr>
                          <m:t>𝑖</m:t>
                        </m:r>
                      </m:sup>
                    </m:sSup>
                  </m:oMath>
                </a14:m>
                <a:r>
                  <a:rPr lang="zh-CN" altLang="en-US" sz="2400" dirty="0" smtClean="0"/>
                  <a:t> </a:t>
                </a:r>
                <a:r>
                  <a:rPr lang="en-GB" altLang="zh-CN" sz="2400" dirty="0" smtClean="0"/>
                  <a:t>segments</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969294" y="3140968"/>
                <a:ext cx="3580006" cy="473591"/>
              </a:xfrm>
              <a:prstGeom prst="rect">
                <a:avLst/>
              </a:prstGeom>
              <a:blipFill rotWithShape="0">
                <a:blip r:embed="rId4"/>
                <a:stretch>
                  <a:fillRect l="-2377" t="-6250" b="-26250"/>
                </a:stretch>
              </a:blipFill>
              <a:ln>
                <a:solidFill>
                  <a:schemeClr val="accent1">
                    <a:shade val="50000"/>
                  </a:schemeClr>
                </a:solidFill>
              </a:ln>
            </p:spPr>
            <p:txBody>
              <a:bodyPr/>
              <a:lstStyle/>
              <a:p>
                <a:r>
                  <a:rPr lang="zh-CN" altLang="en-US">
                    <a:noFill/>
                  </a:rPr>
                  <a:t> </a:t>
                </a:r>
              </a:p>
            </p:txBody>
          </p:sp>
        </mc:Fallback>
      </mc:AlternateContent>
      <p:sp>
        <p:nvSpPr>
          <p:cNvPr id="12" name="下箭头 11"/>
          <p:cNvSpPr/>
          <p:nvPr/>
        </p:nvSpPr>
        <p:spPr>
          <a:xfrm>
            <a:off x="5507269" y="3614559"/>
            <a:ext cx="504056" cy="713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6"/>
              <p:cNvSpPr txBox="1"/>
              <p:nvPr/>
            </p:nvSpPr>
            <p:spPr>
              <a:xfrm>
                <a:off x="3143773" y="4328423"/>
                <a:ext cx="5587683" cy="473591"/>
              </a:xfrm>
              <a:prstGeom prst="rect">
                <a:avLst/>
              </a:prstGeom>
              <a:noFill/>
              <a:ln w="952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spAutoFit/>
              </a:bodyPr>
              <a:lstStyle/>
              <a:p>
                <a:pPr marL="0" lvl="1">
                  <a:defRPr/>
                </a:pPr>
                <a14:m>
                  <m:oMath xmlns:m="http://schemas.openxmlformats.org/officeDocument/2006/math">
                    <m:sSup>
                      <m:sSupPr>
                        <m:ctrlPr>
                          <a:rPr lang="en-US" altLang="zh-CN" sz="2400" i="1">
                            <a:latin typeface="Cambria Math" panose="02040503050406030204" pitchFamily="18" charset="0"/>
                          </a:rPr>
                        </m:ctrlPr>
                      </m:sSupPr>
                      <m:e>
                        <m:r>
                          <a:rPr lang="en-GB" altLang="zh-CN" sz="2400" i="1">
                            <a:latin typeface="Cambria Math" panose="02040503050406030204" pitchFamily="18" charset="0"/>
                          </a:rPr>
                          <m:t>2</m:t>
                        </m:r>
                      </m:e>
                      <m:sup>
                        <m:r>
                          <a:rPr lang="en-GB" altLang="zh-CN" sz="2400" i="1">
                            <a:latin typeface="Cambria Math" panose="02040503050406030204" pitchFamily="18" charset="0"/>
                          </a:rPr>
                          <m:t>𝑖</m:t>
                        </m:r>
                      </m:sup>
                    </m:sSup>
                  </m:oMath>
                </a14:m>
                <a:r>
                  <a:rPr lang="en-US" altLang="zh-CN" sz="2400" dirty="0" smtClean="0"/>
                  <a:t>-</a:t>
                </a:r>
                <a:r>
                  <a:rPr lang="el-GR" altLang="zh-CN" sz="2400" dirty="0" smtClean="0"/>
                  <a:t>τ</a:t>
                </a:r>
                <a:r>
                  <a:rPr lang="en-GB" altLang="zh-CN" sz="2400" dirty="0" smtClean="0"/>
                  <a:t> common </a:t>
                </a:r>
                <a:r>
                  <a:rPr lang="en-US" altLang="zh-CN" sz="2400" dirty="0" smtClean="0"/>
                  <a:t>segments between</a:t>
                </a:r>
                <a:r>
                  <a:rPr lang="en-US" altLang="zh-CN" sz="2400" i="1" dirty="0"/>
                  <a:t> </a:t>
                </a:r>
                <a:r>
                  <a:rPr lang="en-US" altLang="zh-CN" sz="2400" i="1" dirty="0" smtClean="0"/>
                  <a:t>s and q?</a:t>
                </a:r>
                <a:endParaRPr lang="zh-CN" altLang="en-US" sz="2400" i="1" dirty="0"/>
              </a:p>
            </p:txBody>
          </p:sp>
        </mc:Choice>
        <mc:Fallback xmlns="">
          <p:sp>
            <p:nvSpPr>
              <p:cNvPr id="13" name="TextBox 6"/>
              <p:cNvSpPr txBox="1">
                <a:spLocks noRot="1" noChangeAspect="1" noMove="1" noResize="1" noEditPoints="1" noAdjustHandles="1" noChangeArrowheads="1" noChangeShapeType="1" noTextEdit="1"/>
              </p:cNvSpPr>
              <p:nvPr/>
            </p:nvSpPr>
            <p:spPr>
              <a:xfrm>
                <a:off x="3143773" y="4328423"/>
                <a:ext cx="5587683" cy="473591"/>
              </a:xfrm>
              <a:prstGeom prst="rect">
                <a:avLst/>
              </a:prstGeom>
              <a:blipFill rotWithShape="0">
                <a:blip r:embed="rId5"/>
                <a:stretch>
                  <a:fillRect/>
                </a:stretch>
              </a:blipFill>
              <a:ln w="9525">
                <a:solidFill>
                  <a:schemeClr val="tx1"/>
                </a:solidFill>
              </a:ln>
              <a:effectLst>
                <a:outerShdw blurRad="57785" dist="33020" dir="3180000" algn="ctr">
                  <a:srgbClr val="000000">
                    <a:alpha val="30000"/>
                  </a:srgbClr>
                </a:outerShdw>
              </a:effectLst>
            </p:spPr>
            <p:txBody>
              <a:bodyPr/>
              <a:lstStyle/>
              <a:p>
                <a:r>
                  <a:rPr lang="zh-CN" altLang="en-US">
                    <a:noFill/>
                  </a:rPr>
                  <a:t> </a:t>
                </a:r>
              </a:p>
            </p:txBody>
          </p:sp>
        </mc:Fallback>
      </mc:AlternateContent>
      <p:sp>
        <p:nvSpPr>
          <p:cNvPr id="14" name="TextBox 7"/>
          <p:cNvSpPr txBox="1"/>
          <p:nvPr/>
        </p:nvSpPr>
        <p:spPr>
          <a:xfrm>
            <a:off x="6780314" y="5681904"/>
            <a:ext cx="2188239" cy="523220"/>
          </a:xfrm>
          <a:prstGeom prst="rect">
            <a:avLst/>
          </a:prstGeom>
          <a:noFill/>
          <a:ln w="952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defRPr/>
            </a:pPr>
            <a:r>
              <a:rPr lang="en-US" altLang="zh-CN" sz="2800" dirty="0">
                <a:solidFill>
                  <a:srgbClr val="0033CC"/>
                </a:solidFill>
              </a:rPr>
              <a:t>s</a:t>
            </a:r>
            <a:r>
              <a:rPr lang="en-US" altLang="zh-CN" sz="2800" dirty="0" smtClean="0">
                <a:solidFill>
                  <a:srgbClr val="0033CC"/>
                </a:solidFill>
              </a:rPr>
              <a:t> is pruned</a:t>
            </a:r>
            <a:endParaRPr lang="zh-CN" altLang="en-US" sz="2800" dirty="0">
              <a:solidFill>
                <a:srgbClr val="0033CC"/>
              </a:solidFill>
            </a:endParaRPr>
          </a:p>
        </p:txBody>
      </p:sp>
      <p:sp>
        <p:nvSpPr>
          <p:cNvPr id="15" name="TextBox 8"/>
          <p:cNvSpPr txBox="1"/>
          <p:nvPr/>
        </p:nvSpPr>
        <p:spPr>
          <a:xfrm>
            <a:off x="2179113" y="5681904"/>
            <a:ext cx="2955240" cy="523220"/>
          </a:xfrm>
          <a:prstGeom prst="rect">
            <a:avLst/>
          </a:prstGeom>
          <a:noFill/>
          <a:ln w="952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defRPr/>
            </a:pPr>
            <a:r>
              <a:rPr lang="en-US" altLang="zh-CN" sz="2800" dirty="0" smtClean="0">
                <a:solidFill>
                  <a:srgbClr val="FF0000"/>
                </a:solidFill>
              </a:rPr>
              <a:t>s </a:t>
            </a:r>
            <a:r>
              <a:rPr lang="en-US" altLang="zh-CN" sz="2800" dirty="0">
                <a:solidFill>
                  <a:srgbClr val="FF0000"/>
                </a:solidFill>
              </a:rPr>
              <a:t>is a  </a:t>
            </a:r>
            <a:r>
              <a:rPr lang="en-US" altLang="zh-CN" sz="2800" dirty="0" smtClean="0">
                <a:solidFill>
                  <a:srgbClr val="FF0000"/>
                </a:solidFill>
              </a:rPr>
              <a:t>candidate</a:t>
            </a:r>
            <a:endParaRPr lang="zh-CN" altLang="en-US" sz="2800" i="1" dirty="0">
              <a:solidFill>
                <a:srgbClr val="FF0000"/>
              </a:solidFill>
            </a:endParaRPr>
          </a:p>
        </p:txBody>
      </p:sp>
      <p:cxnSp>
        <p:nvCxnSpPr>
          <p:cNvPr id="16" name="直接箭头连接符 15"/>
          <p:cNvCxnSpPr/>
          <p:nvPr/>
        </p:nvCxnSpPr>
        <p:spPr>
          <a:xfrm flipH="1">
            <a:off x="3143773" y="4802014"/>
            <a:ext cx="1560424" cy="8392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a:off x="6072349" y="4788366"/>
            <a:ext cx="1962224" cy="8528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矩形 15"/>
          <p:cNvSpPr>
            <a:spLocks noChangeArrowheads="1"/>
          </p:cNvSpPr>
          <p:nvPr/>
        </p:nvSpPr>
        <p:spPr bwMode="auto">
          <a:xfrm>
            <a:off x="4128133" y="5023379"/>
            <a:ext cx="76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t>Yes  </a:t>
            </a:r>
          </a:p>
        </p:txBody>
      </p:sp>
      <p:sp>
        <p:nvSpPr>
          <p:cNvPr id="19" name="矩形 18"/>
          <p:cNvSpPr>
            <a:spLocks noChangeArrowheads="1"/>
          </p:cNvSpPr>
          <p:nvPr/>
        </p:nvSpPr>
        <p:spPr bwMode="auto">
          <a:xfrm>
            <a:off x="6315669" y="4996083"/>
            <a:ext cx="647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t>No </a:t>
            </a:r>
          </a:p>
        </p:txBody>
      </p:sp>
      <mc:AlternateContent xmlns:mc="http://schemas.openxmlformats.org/markup-compatibility/2006" xmlns:a14="http://schemas.microsoft.com/office/drawing/2010/main">
        <mc:Choice Requires="a14">
          <p:sp>
            <p:nvSpPr>
              <p:cNvPr id="20" name="文本框 19"/>
              <p:cNvSpPr txBox="1"/>
              <p:nvPr/>
            </p:nvSpPr>
            <p:spPr>
              <a:xfrm>
                <a:off x="3923985" y="2063554"/>
                <a:ext cx="3580006" cy="461665"/>
              </a:xfrm>
              <a:prstGeom prst="rect">
                <a:avLst/>
              </a:prstGeom>
              <a:noFill/>
              <a:ln>
                <a:solidFill>
                  <a:schemeClr val="accent1">
                    <a:shade val="50000"/>
                  </a:schemeClr>
                </a:solidFill>
              </a:ln>
            </p:spPr>
            <p:txBody>
              <a:bodyPr wrap="square" rtlCol="0">
                <a:spAutoFit/>
              </a:bodyPr>
              <a:lstStyle/>
              <a:p>
                <a:pPr marL="0" lvl="1"/>
                <a:r>
                  <a:rPr lang="en-US" altLang="zh-CN" sz="2400" dirty="0" smtClean="0"/>
                  <a:t>Locate level </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3923985" y="2063554"/>
                <a:ext cx="3580006" cy="461665"/>
              </a:xfrm>
              <a:prstGeom prst="rect">
                <a:avLst/>
              </a:prstGeom>
              <a:blipFill rotWithShape="0">
                <a:blip r:embed="rId6"/>
                <a:stretch>
                  <a:fillRect l="-2547" t="-9091" b="-28571"/>
                </a:stretch>
              </a:blipFill>
              <a:ln>
                <a:solidFill>
                  <a:schemeClr val="accent1">
                    <a:shade val="50000"/>
                  </a:schemeClr>
                </a:solidFill>
              </a:ln>
            </p:spPr>
            <p:txBody>
              <a:bodyPr/>
              <a:lstStyle/>
              <a:p>
                <a:r>
                  <a:rPr lang="zh-CN" altLang="en-US">
                    <a:noFill/>
                  </a:rPr>
                  <a:t> </a:t>
                </a:r>
              </a:p>
            </p:txBody>
          </p:sp>
        </mc:Fallback>
      </mc:AlternateContent>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6845" y="2185369"/>
            <a:ext cx="1181460" cy="282296"/>
          </a:xfrm>
          <a:prstGeom prst="rect">
            <a:avLst/>
          </a:prstGeom>
        </p:spPr>
      </p:pic>
      <p:sp>
        <p:nvSpPr>
          <p:cNvPr id="21" name="下箭头 20"/>
          <p:cNvSpPr/>
          <p:nvPr/>
        </p:nvSpPr>
        <p:spPr>
          <a:xfrm>
            <a:off x="5507269" y="2525218"/>
            <a:ext cx="504056" cy="615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282293368"/>
      </p:ext>
    </p:extLst>
  </p:cSld>
  <p:clrMapOvr>
    <a:masterClrMapping/>
  </p:clrMapOvr>
  <p:transition advTm="138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solidFill>
                  <a:srgbClr val="FF0000"/>
                </a:solidFill>
              </a:rPr>
              <a:t>Motivation</a:t>
            </a:r>
          </a:p>
          <a:p>
            <a:r>
              <a:rPr lang="en-US" altLang="zh-CN" dirty="0" smtClean="0"/>
              <a:t>Problem Formulation</a:t>
            </a:r>
          </a:p>
          <a:p>
            <a:r>
              <a:rPr lang="en-US" altLang="zh-CN" dirty="0" smtClean="0"/>
              <a:t>Hierarchical Framework</a:t>
            </a:r>
          </a:p>
          <a:p>
            <a:r>
              <a:rPr lang="en-US" altLang="zh-CN" dirty="0" smtClean="0"/>
              <a:t>Support Threshold-based Similarity Search </a:t>
            </a:r>
          </a:p>
          <a:p>
            <a:r>
              <a:rPr lang="en-US" altLang="zh-CN" dirty="0" smtClean="0"/>
              <a:t>Support Top-k Similarity Search</a:t>
            </a:r>
          </a:p>
          <a:p>
            <a:r>
              <a:rPr lang="en-US" altLang="zh-CN" dirty="0" smtClean="0"/>
              <a:t>Experiment</a:t>
            </a:r>
          </a:p>
          <a:p>
            <a:r>
              <a:rPr lang="en-US" altLang="zh-CN" dirty="0" smtClean="0"/>
              <a:t>Conclusion</a:t>
            </a:r>
          </a:p>
        </p:txBody>
      </p:sp>
      <p:sp>
        <p:nvSpPr>
          <p:cNvPr id="4" name="日期占位符 3"/>
          <p:cNvSpPr>
            <a:spLocks noGrp="1"/>
          </p:cNvSpPr>
          <p:nvPr>
            <p:ph type="dt" sz="half" idx="10"/>
          </p:nvPr>
        </p:nvSpPr>
        <p:spPr/>
        <p:txBody>
          <a:bodyPr/>
          <a:lstStyle/>
          <a:p>
            <a:r>
              <a:rPr lang="en-US" altLang="zh-CN" dirty="0" smtClean="0"/>
              <a:t>4/15/2015</a:t>
            </a:r>
            <a:endParaRPr lang="zh-CN" altLang="en-US" dirty="0"/>
          </a:p>
        </p:txBody>
      </p:sp>
      <p:sp>
        <p:nvSpPr>
          <p:cNvPr id="8" name="页脚占位符 7"/>
          <p:cNvSpPr>
            <a:spLocks noGrp="1"/>
          </p:cNvSpPr>
          <p:nvPr>
            <p:ph type="ftr" sz="quarter" idx="11"/>
          </p:nvPr>
        </p:nvSpPr>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Tree>
    <p:custDataLst>
      <p:tags r:id="rId1"/>
    </p:custDataLst>
  </p:cSld>
  <p:clrMapOvr>
    <a:masterClrMapping/>
  </p:clrMapOvr>
  <p:transition advTm="59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en-US" altLang="zh-CN" sz="4400" dirty="0" smtClean="0"/>
              <a:t>Threshold-based Similarity Search</a:t>
            </a:r>
            <a:endParaRPr lang="zh-CN" altLang="en-US" sz="4400" dirty="0"/>
          </a:p>
        </p:txBody>
      </p:sp>
      <p:sp>
        <p:nvSpPr>
          <p:cNvPr id="7" name="内容占位符 6"/>
          <p:cNvSpPr>
            <a:spLocks noGrp="1"/>
          </p:cNvSpPr>
          <p:nvPr>
            <p:ph idx="1"/>
          </p:nvPr>
        </p:nvSpPr>
        <p:spPr/>
        <p:txBody>
          <a:bodyPr/>
          <a:lstStyle/>
          <a:p>
            <a:r>
              <a:rPr lang="en-US" altLang="zh-CN" dirty="0" smtClean="0"/>
              <a:t>Filter and Verification method</a:t>
            </a:r>
          </a:p>
          <a:p>
            <a:pPr marL="393192" lvl="1" indent="0">
              <a:buNone/>
            </a:pPr>
            <a:endParaRPr lang="en-US" altLang="zh-CN" dirty="0" smtClean="0"/>
          </a:p>
          <a:p>
            <a:pPr lvl="1"/>
            <a:endParaRPr lang="en-US" altLang="zh-CN" dirty="0" smtClean="0"/>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
        <p:nvSpPr>
          <p:cNvPr id="6" name="文本框 5"/>
          <p:cNvSpPr txBox="1"/>
          <p:nvPr/>
        </p:nvSpPr>
        <p:spPr>
          <a:xfrm>
            <a:off x="5082154" y="2693487"/>
            <a:ext cx="889411" cy="523220"/>
          </a:xfrm>
          <a:prstGeom prst="rect">
            <a:avLst/>
          </a:prstGeom>
          <a:noFill/>
        </p:spPr>
        <p:txBody>
          <a:bodyPr wrap="none" rtlCol="0">
            <a:spAutoFit/>
          </a:bodyPr>
          <a:lstStyle/>
          <a:p>
            <a:r>
              <a:rPr lang="el-GR" altLang="zh-CN" sz="2800" dirty="0" smtClean="0"/>
              <a:t>τ</a:t>
            </a:r>
            <a:r>
              <a:rPr lang="en-GB" altLang="zh-CN" sz="2800" dirty="0" smtClean="0"/>
              <a:t> = 2</a:t>
            </a:r>
            <a:endParaRPr lang="zh-CN" altLang="en-US" sz="2800" dirty="0"/>
          </a:p>
        </p:txBody>
      </p:sp>
      <p:sp>
        <p:nvSpPr>
          <p:cNvPr id="3" name="右箭头 2"/>
          <p:cNvSpPr/>
          <p:nvPr/>
        </p:nvSpPr>
        <p:spPr>
          <a:xfrm>
            <a:off x="6309433" y="2738978"/>
            <a:ext cx="69037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207199" y="2367640"/>
            <a:ext cx="1447063" cy="523220"/>
          </a:xfrm>
          <a:prstGeom prst="rect">
            <a:avLst/>
          </a:prstGeom>
          <a:noFill/>
        </p:spPr>
        <p:txBody>
          <a:bodyPr wrap="none" rtlCol="0">
            <a:spAutoFit/>
          </a:bodyPr>
          <a:lstStyle/>
          <a:p>
            <a:r>
              <a:rPr lang="en-US" altLang="zh-CN" sz="2800" dirty="0" smtClean="0"/>
              <a:t>level</a:t>
            </a:r>
            <a:r>
              <a:rPr lang="en-GB" altLang="zh-CN" sz="2800" dirty="0" smtClean="0"/>
              <a:t> = 2</a:t>
            </a:r>
            <a:endParaRPr lang="zh-CN" altLang="en-US" sz="2800" dirty="0"/>
          </a:p>
        </p:txBody>
      </p:sp>
      <mc:AlternateContent xmlns:mc="http://schemas.openxmlformats.org/markup-compatibility/2006" xmlns:a14="http://schemas.microsoft.com/office/drawing/2010/main">
        <mc:Choice Requires="a14">
          <p:sp>
            <p:nvSpPr>
              <p:cNvPr id="12" name="文本框 11"/>
              <p:cNvSpPr txBox="1"/>
              <p:nvPr/>
            </p:nvSpPr>
            <p:spPr>
              <a:xfrm>
                <a:off x="7092280" y="3038506"/>
                <a:ext cx="19323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2</m:t>
                          </m:r>
                        </m:e>
                        <m:sup>
                          <m:r>
                            <a:rPr lang="en-US" altLang="zh-CN" sz="2800" b="0" i="1" dirty="0" smtClean="0">
                              <a:latin typeface="Cambria Math" panose="02040503050406030204" pitchFamily="18" charset="0"/>
                            </a:rPr>
                            <m:t>2</m:t>
                          </m:r>
                        </m:sup>
                      </m:sSup>
                      <m:r>
                        <a:rPr lang="en-US" altLang="zh-CN" sz="2800" b="0" i="1" dirty="0" smtClean="0">
                          <a:latin typeface="Cambria Math" panose="02040503050406030204" pitchFamily="18" charset="0"/>
                        </a:rPr>
                        <m:t>−2=2</m:t>
                      </m:r>
                    </m:oMath>
                  </m:oMathPara>
                </a14:m>
                <a:endParaRPr lang="en-US" altLang="zh-CN" sz="28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092280" y="3038506"/>
                <a:ext cx="1932388" cy="523220"/>
              </a:xfrm>
              <a:prstGeom prst="rect">
                <a:avLst/>
              </a:prstGeom>
              <a:blipFill rotWithShape="0">
                <a:blip r:embed="rId4"/>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253" y="2337859"/>
            <a:ext cx="4217189" cy="2733979"/>
          </a:xfrm>
          <a:prstGeom prst="rect">
            <a:avLst/>
          </a:prstGeom>
        </p:spPr>
      </p:pic>
      <p:sp>
        <p:nvSpPr>
          <p:cNvPr id="14" name="文本框 13"/>
          <p:cNvSpPr txBox="1"/>
          <p:nvPr/>
        </p:nvSpPr>
        <p:spPr>
          <a:xfrm>
            <a:off x="745698" y="5962837"/>
            <a:ext cx="2392514" cy="707886"/>
          </a:xfrm>
          <a:prstGeom prst="rect">
            <a:avLst/>
          </a:prstGeom>
          <a:noFill/>
          <a:ln>
            <a:solidFill>
              <a:schemeClr val="accent1">
                <a:shade val="50000"/>
              </a:schemeClr>
            </a:solidFill>
          </a:ln>
        </p:spPr>
        <p:txBody>
          <a:bodyPr wrap="none" rtlCol="0">
            <a:spAutoFit/>
          </a:bodyPr>
          <a:lstStyle/>
          <a:p>
            <a:r>
              <a:rPr lang="en-GB" altLang="zh-CN" sz="4000" dirty="0" smtClean="0"/>
              <a:t>q=</a:t>
            </a:r>
            <a:r>
              <a:rPr lang="en-GB" altLang="zh-CN" sz="4000" dirty="0" err="1" smtClean="0"/>
              <a:t>brether</a:t>
            </a:r>
            <a:endParaRPr lang="zh-CN" altLang="en-US" sz="4000" dirty="0"/>
          </a:p>
        </p:txBody>
      </p:sp>
      <p:sp>
        <p:nvSpPr>
          <p:cNvPr id="15" name="椭圆 14"/>
          <p:cNvSpPr/>
          <p:nvPr/>
        </p:nvSpPr>
        <p:spPr>
          <a:xfrm>
            <a:off x="1331639" y="6089880"/>
            <a:ext cx="360041" cy="483155"/>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47463" y="6075202"/>
            <a:ext cx="490970" cy="483155"/>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581446" y="6069899"/>
            <a:ext cx="490970" cy="483155"/>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15624" y="6074821"/>
            <a:ext cx="16629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39773" y="5519323"/>
            <a:ext cx="1798506" cy="523220"/>
          </a:xfrm>
          <a:prstGeom prst="rect">
            <a:avLst/>
          </a:prstGeom>
          <a:noFill/>
        </p:spPr>
        <p:txBody>
          <a:bodyPr wrap="none" rtlCol="0">
            <a:spAutoFit/>
          </a:bodyPr>
          <a:lstStyle/>
          <a:p>
            <a:r>
              <a:rPr lang="en-US" altLang="zh-CN" sz="2800" dirty="0" smtClean="0"/>
              <a:t>List merge</a:t>
            </a:r>
            <a:endParaRPr lang="zh-CN" altLang="en-US" sz="2800" dirty="0"/>
          </a:p>
        </p:txBody>
      </p:sp>
      <p:sp>
        <p:nvSpPr>
          <p:cNvPr id="20" name="矩形 19"/>
          <p:cNvSpPr/>
          <p:nvPr/>
        </p:nvSpPr>
        <p:spPr>
          <a:xfrm>
            <a:off x="4995719" y="5375059"/>
            <a:ext cx="1952545" cy="1333557"/>
          </a:xfrm>
          <a:prstGeom prst="rect">
            <a:avLst/>
          </a:prstGeom>
          <a:solidFill>
            <a:schemeClr val="accent1">
              <a:alpha val="4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i="1" dirty="0" smtClean="0">
                <a:solidFill>
                  <a:srgbClr val="FF0000"/>
                </a:solidFill>
              </a:rPr>
              <a:t>candidates:</a:t>
            </a:r>
          </a:p>
          <a:p>
            <a:pPr algn="ctr"/>
            <a:r>
              <a:rPr lang="en-US" altLang="zh-CN" sz="2400" b="1" dirty="0">
                <a:solidFill>
                  <a:schemeClr val="tx1"/>
                </a:solidFill>
              </a:rPr>
              <a:t>s</a:t>
            </a:r>
            <a:r>
              <a:rPr lang="en-US" altLang="zh-CN" sz="2400" b="1" dirty="0" smtClean="0">
                <a:solidFill>
                  <a:schemeClr val="tx1"/>
                </a:solidFill>
              </a:rPr>
              <a:t>1,s2</a:t>
            </a:r>
          </a:p>
        </p:txBody>
      </p:sp>
      <p:sp>
        <p:nvSpPr>
          <p:cNvPr id="21" name="右箭头 20"/>
          <p:cNvSpPr/>
          <p:nvPr/>
        </p:nvSpPr>
        <p:spPr>
          <a:xfrm>
            <a:off x="7053905" y="6041837"/>
            <a:ext cx="8408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945061" y="5566660"/>
            <a:ext cx="1055354" cy="523220"/>
          </a:xfrm>
          <a:prstGeom prst="rect">
            <a:avLst/>
          </a:prstGeom>
          <a:noFill/>
        </p:spPr>
        <p:txBody>
          <a:bodyPr wrap="none" rtlCol="0">
            <a:spAutoFit/>
          </a:bodyPr>
          <a:lstStyle/>
          <a:p>
            <a:r>
              <a:rPr lang="en-US" altLang="zh-CN" sz="2800" dirty="0" smtClean="0"/>
              <a:t>verify</a:t>
            </a:r>
            <a:endParaRPr lang="zh-CN" altLang="en-US" sz="2800" dirty="0"/>
          </a:p>
        </p:txBody>
      </p:sp>
      <p:sp>
        <p:nvSpPr>
          <p:cNvPr id="23" name="文本框 22"/>
          <p:cNvSpPr txBox="1"/>
          <p:nvPr/>
        </p:nvSpPr>
        <p:spPr>
          <a:xfrm>
            <a:off x="8071889" y="6035996"/>
            <a:ext cx="482824" cy="461665"/>
          </a:xfrm>
          <a:prstGeom prst="rect">
            <a:avLst/>
          </a:prstGeom>
          <a:noFill/>
          <a:ln>
            <a:solidFill>
              <a:schemeClr val="accent1">
                <a:shade val="50000"/>
              </a:schemeClr>
            </a:solidFill>
          </a:ln>
        </p:spPr>
        <p:txBody>
          <a:bodyPr wrap="none" rtlCol="0">
            <a:spAutoFit/>
          </a:bodyPr>
          <a:lstStyle/>
          <a:p>
            <a:r>
              <a:rPr lang="en-GB" altLang="zh-CN" sz="2400" dirty="0" smtClean="0"/>
              <a:t>s1 </a:t>
            </a:r>
            <a:endParaRPr lang="zh-CN" altLang="en-US" sz="2400" dirty="0"/>
          </a:p>
        </p:txBody>
      </p:sp>
      <p:cxnSp>
        <p:nvCxnSpPr>
          <p:cNvPr id="24" name="直接箭头连接符 23"/>
          <p:cNvCxnSpPr/>
          <p:nvPr/>
        </p:nvCxnSpPr>
        <p:spPr>
          <a:xfrm flipH="1" flipV="1">
            <a:off x="842910" y="5071838"/>
            <a:ext cx="686385" cy="992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2292948" y="4970445"/>
            <a:ext cx="401863" cy="1062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826931" y="5071838"/>
            <a:ext cx="854393" cy="986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57967834"/>
      </p:ext>
    </p:extLst>
  </p:cSld>
  <p:clrMapOvr>
    <a:masterClrMapping/>
  </p:clrMapOvr>
  <p:transition advTm="13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animBg="1"/>
      <p:bldP spid="21" grpId="0" animBg="1"/>
      <p:bldP spid="22" grpId="0"/>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Improving Filter Step</a:t>
            </a:r>
          </a:p>
        </p:txBody>
      </p:sp>
      <p:sp>
        <p:nvSpPr>
          <p:cNvPr id="3" name="内容占位符 2"/>
          <p:cNvSpPr>
            <a:spLocks noGrp="1"/>
          </p:cNvSpPr>
          <p:nvPr>
            <p:ph idx="1"/>
          </p:nvPr>
        </p:nvSpPr>
        <p:spPr/>
        <p:txBody>
          <a:bodyPr/>
          <a:lstStyle/>
          <a:p>
            <a:r>
              <a:rPr lang="en-US" altLang="zh-CN" dirty="0" smtClean="0"/>
              <a:t>Reduce </a:t>
            </a:r>
            <a:r>
              <a:rPr lang="en-US" altLang="zh-CN" dirty="0"/>
              <a:t>the number of </a:t>
            </a:r>
            <a:r>
              <a:rPr lang="en-US" altLang="zh-CN" dirty="0" smtClean="0"/>
              <a:t>substrings</a:t>
            </a:r>
          </a:p>
          <a:p>
            <a:pPr lvl="1"/>
            <a:r>
              <a:rPr lang="en-US" altLang="zh-CN" dirty="0" smtClean="0"/>
              <a:t>Length of substrings</a:t>
            </a:r>
          </a:p>
          <a:p>
            <a:pPr lvl="1"/>
            <a:r>
              <a:rPr lang="en-US" altLang="zh-CN" dirty="0" smtClean="0"/>
              <a:t>Position the </a:t>
            </a:r>
            <a:r>
              <a:rPr lang="en-US" altLang="zh-CN" smtClean="0"/>
              <a:t>start point of substrings</a:t>
            </a:r>
            <a:endParaRPr lang="en-US" altLang="zh-CN" dirty="0" smtClean="0"/>
          </a:p>
          <a:p>
            <a:pPr lvl="1"/>
            <a:r>
              <a:rPr lang="en-GB" altLang="zh-CN" dirty="0" smtClean="0"/>
              <a:t>Look from both left and right side [Li et al. VLDB 2012]</a:t>
            </a:r>
            <a:endParaRPr lang="en-US" altLang="zh-CN" dirty="0" smtClean="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501008"/>
            <a:ext cx="5280787" cy="1251096"/>
          </a:xfrm>
          <a:prstGeom prst="rect">
            <a:avLst/>
          </a:prstGeom>
        </p:spPr>
      </p:pic>
    </p:spTree>
    <p:extLst>
      <p:ext uri="{BB962C8B-B14F-4D97-AF65-F5344CB8AC3E}">
        <p14:creationId xmlns:p14="http://schemas.microsoft.com/office/powerpoint/2010/main" val="2222217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Improving Filter Step</a:t>
            </a:r>
          </a:p>
        </p:txBody>
      </p:sp>
      <p:sp>
        <p:nvSpPr>
          <p:cNvPr id="3" name="内容占位符 2"/>
          <p:cNvSpPr>
            <a:spLocks noGrp="1"/>
          </p:cNvSpPr>
          <p:nvPr>
            <p:ph idx="1"/>
          </p:nvPr>
        </p:nvSpPr>
        <p:spPr/>
        <p:txBody>
          <a:bodyPr/>
          <a:lstStyle/>
          <a:p>
            <a:r>
              <a:rPr lang="en-US" altLang="zh-CN" dirty="0" smtClean="0"/>
              <a:t>Remove Invalid Matching—dynamic programming</a:t>
            </a:r>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sp>
        <p:nvSpPr>
          <p:cNvPr id="7" name="文本框 6"/>
          <p:cNvSpPr txBox="1"/>
          <p:nvPr/>
        </p:nvSpPr>
        <p:spPr>
          <a:xfrm>
            <a:off x="691082" y="2467944"/>
            <a:ext cx="3102772" cy="461665"/>
          </a:xfrm>
          <a:prstGeom prst="rect">
            <a:avLst/>
          </a:prstGeom>
          <a:noFill/>
          <a:ln>
            <a:solidFill>
              <a:schemeClr val="accent1">
                <a:shade val="50000"/>
              </a:schemeClr>
            </a:solidFill>
          </a:ln>
        </p:spPr>
        <p:txBody>
          <a:bodyPr wrap="none" rtlCol="0">
            <a:spAutoFit/>
          </a:bodyPr>
          <a:lstStyle/>
          <a:p>
            <a:r>
              <a:rPr lang="en-GB" altLang="zh-CN" sz="2400" dirty="0" err="1" smtClean="0"/>
              <a:t>are_accommodate</a:t>
            </a:r>
            <a:r>
              <a:rPr lang="en-GB" altLang="zh-CN" sz="2400" dirty="0" err="1"/>
              <a:t>_</a:t>
            </a:r>
            <a:r>
              <a:rPr lang="en-GB" altLang="zh-CN" sz="2400" dirty="0" err="1" smtClean="0"/>
              <a:t>to</a:t>
            </a:r>
            <a:r>
              <a:rPr lang="en-GB" altLang="zh-CN" sz="2400" dirty="0" smtClean="0"/>
              <a:t> </a:t>
            </a:r>
            <a:endParaRPr lang="zh-CN" altLang="en-US" sz="2400" dirty="0"/>
          </a:p>
        </p:txBody>
      </p:sp>
      <p:sp>
        <p:nvSpPr>
          <p:cNvPr id="8" name="文本框 7"/>
          <p:cNvSpPr txBox="1"/>
          <p:nvPr/>
        </p:nvSpPr>
        <p:spPr>
          <a:xfrm>
            <a:off x="746454" y="3342008"/>
            <a:ext cx="2958952" cy="461665"/>
          </a:xfrm>
          <a:prstGeom prst="rect">
            <a:avLst/>
          </a:prstGeom>
          <a:noFill/>
          <a:ln>
            <a:solidFill>
              <a:schemeClr val="accent1">
                <a:shade val="50000"/>
              </a:schemeClr>
            </a:solidFill>
          </a:ln>
        </p:spPr>
        <p:txBody>
          <a:bodyPr wrap="none" rtlCol="0">
            <a:spAutoFit/>
          </a:bodyPr>
          <a:lstStyle/>
          <a:p>
            <a:r>
              <a:rPr lang="en-GB" altLang="zh-CN" sz="2400" dirty="0" err="1" smtClean="0"/>
              <a:t>were_acomofortable</a:t>
            </a:r>
            <a:r>
              <a:rPr lang="en-GB" altLang="zh-CN" sz="2400" dirty="0" smtClean="0"/>
              <a:t> </a:t>
            </a:r>
            <a:endParaRPr lang="zh-CN" altLang="en-US" sz="2400" dirty="0"/>
          </a:p>
        </p:txBody>
      </p:sp>
      <p:sp>
        <p:nvSpPr>
          <p:cNvPr id="9" name="下箭头 8"/>
          <p:cNvSpPr/>
          <p:nvPr/>
        </p:nvSpPr>
        <p:spPr>
          <a:xfrm rot="16200000">
            <a:off x="4309670" y="2490823"/>
            <a:ext cx="504056" cy="892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15471" y="3342008"/>
            <a:ext cx="884601" cy="400110"/>
          </a:xfrm>
          <a:prstGeom prst="rect">
            <a:avLst/>
          </a:prstGeom>
          <a:noFill/>
        </p:spPr>
        <p:txBody>
          <a:bodyPr wrap="none" rtlCol="0">
            <a:spAutoFit/>
          </a:bodyPr>
          <a:lstStyle/>
          <a:p>
            <a:r>
              <a:rPr lang="en-GB" altLang="zh-CN" sz="2000" dirty="0" smtClean="0"/>
              <a:t>match</a:t>
            </a:r>
            <a:endParaRPr lang="zh-CN" altLang="en-US" sz="2000" dirty="0"/>
          </a:p>
        </p:txBody>
      </p:sp>
      <p:sp>
        <p:nvSpPr>
          <p:cNvPr id="11" name="文本框 10"/>
          <p:cNvSpPr txBox="1"/>
          <p:nvPr/>
        </p:nvSpPr>
        <p:spPr>
          <a:xfrm>
            <a:off x="6002922" y="2258772"/>
            <a:ext cx="474810" cy="461665"/>
          </a:xfrm>
          <a:prstGeom prst="rect">
            <a:avLst/>
          </a:prstGeom>
          <a:noFill/>
          <a:ln>
            <a:solidFill>
              <a:schemeClr val="accent1">
                <a:shade val="50000"/>
              </a:schemeClr>
            </a:solidFill>
          </a:ln>
        </p:spPr>
        <p:txBody>
          <a:bodyPr wrap="none" rtlCol="0">
            <a:spAutoFit/>
          </a:bodyPr>
          <a:lstStyle/>
          <a:p>
            <a:r>
              <a:rPr lang="en-GB" altLang="zh-CN" sz="2400" dirty="0" smtClean="0"/>
              <a:t>ac</a:t>
            </a:r>
            <a:endParaRPr lang="zh-CN" altLang="en-US" sz="2400" dirty="0"/>
          </a:p>
        </p:txBody>
      </p:sp>
      <p:sp>
        <p:nvSpPr>
          <p:cNvPr id="12" name="文本框 11"/>
          <p:cNvSpPr txBox="1"/>
          <p:nvPr/>
        </p:nvSpPr>
        <p:spPr>
          <a:xfrm>
            <a:off x="6240324" y="2922587"/>
            <a:ext cx="851955" cy="461665"/>
          </a:xfrm>
          <a:prstGeom prst="rect">
            <a:avLst/>
          </a:prstGeom>
          <a:noFill/>
          <a:ln>
            <a:solidFill>
              <a:schemeClr val="accent1">
                <a:shade val="50000"/>
              </a:schemeClr>
            </a:solidFill>
          </a:ln>
        </p:spPr>
        <p:txBody>
          <a:bodyPr wrap="square" rtlCol="0">
            <a:spAutoFit/>
          </a:bodyPr>
          <a:lstStyle/>
          <a:p>
            <a:r>
              <a:rPr lang="en-GB" altLang="zh-CN" sz="2400" dirty="0" smtClean="0"/>
              <a:t>com </a:t>
            </a:r>
            <a:endParaRPr lang="zh-CN" altLang="en-US" sz="2400" dirty="0"/>
          </a:p>
        </p:txBody>
      </p:sp>
      <p:sp>
        <p:nvSpPr>
          <p:cNvPr id="13" name="文本框 12"/>
          <p:cNvSpPr txBox="1"/>
          <p:nvPr/>
        </p:nvSpPr>
        <p:spPr>
          <a:xfrm>
            <a:off x="6551887" y="3542063"/>
            <a:ext cx="686919" cy="461665"/>
          </a:xfrm>
          <a:prstGeom prst="rect">
            <a:avLst/>
          </a:prstGeom>
          <a:noFill/>
          <a:ln>
            <a:solidFill>
              <a:schemeClr val="accent1">
                <a:shade val="50000"/>
              </a:schemeClr>
            </a:solidFill>
          </a:ln>
        </p:spPr>
        <p:txBody>
          <a:bodyPr wrap="none" rtlCol="0">
            <a:spAutoFit/>
          </a:bodyPr>
          <a:lstStyle/>
          <a:p>
            <a:r>
              <a:rPr lang="en-GB" altLang="zh-CN" sz="2400" dirty="0" smtClean="0"/>
              <a:t>mo </a:t>
            </a:r>
            <a:endParaRPr lang="zh-CN" altLang="en-US" sz="2400" dirty="0"/>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99" y="4357852"/>
            <a:ext cx="6657143" cy="866667"/>
          </a:xfrm>
          <a:prstGeom prst="rect">
            <a:avLst/>
          </a:prstGeom>
        </p:spPr>
      </p:pic>
      <p:sp>
        <p:nvSpPr>
          <p:cNvPr id="25" name="椭圆 24"/>
          <p:cNvSpPr/>
          <p:nvPr/>
        </p:nvSpPr>
        <p:spPr>
          <a:xfrm flipH="1">
            <a:off x="6256087" y="2031229"/>
            <a:ext cx="221644" cy="1737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6623358" y="2556202"/>
            <a:ext cx="237405" cy="1737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86899" y="5456757"/>
            <a:ext cx="4058355" cy="461665"/>
          </a:xfrm>
          <a:prstGeom prst="rect">
            <a:avLst/>
          </a:prstGeom>
          <a:noFill/>
        </p:spPr>
        <p:txBody>
          <a:bodyPr wrap="none" rtlCol="0">
            <a:spAutoFit/>
          </a:bodyPr>
          <a:lstStyle/>
          <a:p>
            <a:r>
              <a:rPr lang="en-US" altLang="zh-CN" sz="2400" dirty="0"/>
              <a:t>g</a:t>
            </a:r>
            <a:r>
              <a:rPr lang="en-US" altLang="zh-CN" sz="2400" dirty="0" smtClean="0"/>
              <a:t>et maximum valid matching</a:t>
            </a:r>
            <a:endParaRPr lang="zh-CN" altLang="en-US" sz="2400" dirty="0"/>
          </a:p>
        </p:txBody>
      </p:sp>
    </p:spTree>
    <p:extLst>
      <p:ext uri="{BB962C8B-B14F-4D97-AF65-F5344CB8AC3E}">
        <p14:creationId xmlns:p14="http://schemas.microsoft.com/office/powerpoint/2010/main" val="386756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animBg="1"/>
      <p:bldP spid="25" grpId="0" animBg="1"/>
      <p:bldP spid="26" grpId="0" animBg="1"/>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Improving Verification Step</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Single Threshold</a:t>
                </a:r>
              </a:p>
              <a:p>
                <a:pPr lvl="1"/>
                <a:r>
                  <a:rPr lang="en-GB" altLang="zh-CN" dirty="0" smtClean="0"/>
                  <a:t>Utilize already matched segments</a:t>
                </a:r>
              </a:p>
              <a:p>
                <a:pPr lvl="1"/>
                <a:r>
                  <a:rPr lang="en-GB" altLang="zh-CN" dirty="0" smtClean="0"/>
                  <a:t>Compute edit distance of each unmatched part</a:t>
                </a:r>
              </a:p>
              <a:p>
                <a:pPr lvl="1"/>
                <a:r>
                  <a:rPr lang="en-GB" altLang="zh-CN" dirty="0" smtClean="0"/>
                  <a:t>Get the accumulated distance</a:t>
                </a:r>
                <a:endParaRPr lang="en-US" altLang="zh-CN" dirty="0"/>
              </a:p>
              <a:p>
                <a:r>
                  <a:rPr lang="en-US" altLang="zh-CN" dirty="0"/>
                  <a:t>Multi Extension</a:t>
                </a:r>
              </a:p>
              <a:p>
                <a:pPr lvl="1"/>
                <a:r>
                  <a:rPr lang="en-GB" altLang="zh-CN" dirty="0"/>
                  <a:t>Condition: exactly </a:t>
                </a:r>
                <a14:m>
                  <m:oMath xmlns:m="http://schemas.openxmlformats.org/officeDocument/2006/math">
                    <m:sSup>
                      <m:sSupPr>
                        <m:ctrlPr>
                          <a:rPr lang="en-GB" altLang="zh-CN" i="1">
                            <a:latin typeface="Cambria Math" panose="02040503050406030204" pitchFamily="18" charset="0"/>
                          </a:rPr>
                        </m:ctrlPr>
                      </m:sSupPr>
                      <m:e>
                        <m:r>
                          <a:rPr lang="en-GB" altLang="zh-CN" i="1">
                            <a:latin typeface="Cambria Math" panose="02040503050406030204" pitchFamily="18" charset="0"/>
                          </a:rPr>
                          <m:t>2</m:t>
                        </m:r>
                      </m:e>
                      <m:sup>
                        <m:r>
                          <a:rPr lang="en-GB" altLang="zh-CN" i="1">
                            <a:latin typeface="Cambria Math" panose="02040503050406030204" pitchFamily="18" charset="0"/>
                          </a:rPr>
                          <m:t>𝑖</m:t>
                        </m:r>
                      </m:sup>
                    </m:sSup>
                    <m:r>
                      <a:rPr lang="en-GB" altLang="zh-CN" i="1">
                        <a:latin typeface="Cambria Math" panose="02040503050406030204" pitchFamily="18" charset="0"/>
                      </a:rPr>
                      <m:t>−</m:t>
                    </m:r>
                    <m:r>
                      <m:rPr>
                        <m:sty m:val="p"/>
                      </m:rPr>
                      <a:rPr lang="el-GR" altLang="zh-CN" i="1">
                        <a:latin typeface="Cambria Math" panose="02040503050406030204" pitchFamily="18" charset="0"/>
                      </a:rPr>
                      <m:t>τ</m:t>
                    </m:r>
                  </m:oMath>
                </a14:m>
                <a:r>
                  <a:rPr lang="en-US" altLang="zh-CN" dirty="0"/>
                  <a:t> common segments</a:t>
                </a:r>
              </a:p>
              <a:p>
                <a:pPr lvl="1"/>
                <a:r>
                  <a:rPr lang="en-GB" altLang="zh-CN" dirty="0"/>
                  <a:t>Set a bound for each unmatched part</a:t>
                </a:r>
              </a:p>
              <a:p>
                <a:pPr marL="393192" lvl="1" indent="0">
                  <a:buNone/>
                </a:pPr>
                <a:endParaRPr lang="en-GB"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889" t="-102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94" y="4855311"/>
            <a:ext cx="3704762" cy="1019048"/>
          </a:xfrm>
          <a:prstGeom prst="rect">
            <a:avLst/>
          </a:prstGeom>
        </p:spPr>
      </p:pic>
    </p:spTree>
    <p:extLst>
      <p:ext uri="{BB962C8B-B14F-4D97-AF65-F5344CB8AC3E}">
        <p14:creationId xmlns:p14="http://schemas.microsoft.com/office/powerpoint/2010/main" val="773336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Improving Verification Step</a:t>
            </a:r>
            <a:endParaRPr lang="zh-CN" altLang="en-US" sz="4400" dirty="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34342"/>
            <a:ext cx="5219048" cy="5200000"/>
          </a:xfrm>
          <a:prstGeom prst="rect">
            <a:avLst/>
          </a:prstGeom>
        </p:spPr>
      </p:pic>
      <p:sp>
        <p:nvSpPr>
          <p:cNvPr id="8" name="文本框 7"/>
          <p:cNvSpPr txBox="1"/>
          <p:nvPr/>
        </p:nvSpPr>
        <p:spPr>
          <a:xfrm>
            <a:off x="6505689" y="1483204"/>
            <a:ext cx="908647" cy="523220"/>
          </a:xfrm>
          <a:prstGeom prst="rect">
            <a:avLst/>
          </a:prstGeom>
          <a:noFill/>
        </p:spPr>
        <p:txBody>
          <a:bodyPr wrap="none" rtlCol="0">
            <a:spAutoFit/>
          </a:bodyPr>
          <a:lstStyle/>
          <a:p>
            <a:r>
              <a:rPr lang="el-GR" altLang="zh-CN" sz="2800" dirty="0" smtClean="0"/>
              <a:t>τ</a:t>
            </a:r>
            <a:r>
              <a:rPr lang="en-GB" altLang="zh-CN" sz="2800" dirty="0" smtClean="0"/>
              <a:t> = 6</a:t>
            </a:r>
            <a:endParaRPr lang="zh-CN" altLang="en-US" sz="2800" dirty="0"/>
          </a:p>
        </p:txBody>
      </p:sp>
      <p:sp>
        <p:nvSpPr>
          <p:cNvPr id="9" name="椭圆 8"/>
          <p:cNvSpPr/>
          <p:nvPr/>
        </p:nvSpPr>
        <p:spPr>
          <a:xfrm>
            <a:off x="3059832" y="4005064"/>
            <a:ext cx="37727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9" idx="6"/>
          </p:cNvCxnSpPr>
          <p:nvPr/>
        </p:nvCxnSpPr>
        <p:spPr>
          <a:xfrm>
            <a:off x="3437108" y="4185084"/>
            <a:ext cx="2691876" cy="360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28984" y="4036422"/>
            <a:ext cx="1662058" cy="400110"/>
          </a:xfrm>
          <a:prstGeom prst="rect">
            <a:avLst/>
          </a:prstGeom>
          <a:noFill/>
          <a:ln>
            <a:solidFill>
              <a:srgbClr val="FF0000"/>
            </a:solidFill>
          </a:ln>
        </p:spPr>
        <p:txBody>
          <a:bodyPr wrap="none" rtlCol="0">
            <a:spAutoFit/>
          </a:bodyPr>
          <a:lstStyle/>
          <a:p>
            <a:r>
              <a:rPr lang="en-GB" altLang="zh-CN" sz="2000" dirty="0" smtClean="0"/>
              <a:t>2 &gt; 1, pruned!</a:t>
            </a:r>
            <a:endParaRPr lang="zh-CN" altLang="en-US" sz="2000" dirty="0"/>
          </a:p>
        </p:txBody>
      </p:sp>
      <p:sp>
        <p:nvSpPr>
          <p:cNvPr id="14" name="椭圆 13"/>
          <p:cNvSpPr/>
          <p:nvPr/>
        </p:nvSpPr>
        <p:spPr>
          <a:xfrm>
            <a:off x="3437108" y="4797152"/>
            <a:ext cx="37727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572000" y="5966290"/>
            <a:ext cx="1330616" cy="468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3814384" y="4994594"/>
            <a:ext cx="2760229" cy="682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27600" y="2250325"/>
            <a:ext cx="2559200" cy="369332"/>
          </a:xfrm>
          <a:prstGeom prst="rect">
            <a:avLst/>
          </a:prstGeom>
          <a:noFill/>
        </p:spPr>
        <p:txBody>
          <a:bodyPr wrap="square" rtlCol="0">
            <a:spAutoFit/>
          </a:bodyPr>
          <a:lstStyle/>
          <a:p>
            <a:r>
              <a:rPr lang="en-GB" altLang="zh-CN" dirty="0" smtClean="0"/>
              <a:t>Threshold for each part:</a:t>
            </a:r>
            <a:endParaRPr lang="zh-CN" altLang="en-US" dirty="0"/>
          </a:p>
        </p:txBody>
      </p:sp>
      <p:sp>
        <p:nvSpPr>
          <p:cNvPr id="19" name="文本框 18"/>
          <p:cNvSpPr txBox="1"/>
          <p:nvPr/>
        </p:nvSpPr>
        <p:spPr>
          <a:xfrm>
            <a:off x="6314952" y="2826187"/>
            <a:ext cx="979755" cy="461665"/>
          </a:xfrm>
          <a:prstGeom prst="rect">
            <a:avLst/>
          </a:prstGeom>
          <a:noFill/>
        </p:spPr>
        <p:txBody>
          <a:bodyPr wrap="none" rtlCol="0">
            <a:spAutoFit/>
          </a:bodyPr>
          <a:lstStyle/>
          <a:p>
            <a:r>
              <a:rPr lang="en-GB" altLang="zh-CN" sz="2400" dirty="0" smtClean="0"/>
              <a:t>2,1,0,2</a:t>
            </a:r>
            <a:endParaRPr lang="zh-CN" altLang="en-US" sz="2400" dirty="0"/>
          </a:p>
        </p:txBody>
      </p:sp>
      <p:cxnSp>
        <p:nvCxnSpPr>
          <p:cNvPr id="20" name="直接箭头连接符 19"/>
          <p:cNvCxnSpPr/>
          <p:nvPr/>
        </p:nvCxnSpPr>
        <p:spPr>
          <a:xfrm flipV="1">
            <a:off x="5902616" y="5786515"/>
            <a:ext cx="671997" cy="480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574613" y="5566180"/>
            <a:ext cx="2382127" cy="400110"/>
          </a:xfrm>
          <a:prstGeom prst="rect">
            <a:avLst/>
          </a:prstGeom>
          <a:noFill/>
          <a:ln>
            <a:solidFill>
              <a:srgbClr val="FF0000"/>
            </a:solidFill>
          </a:ln>
        </p:spPr>
        <p:txBody>
          <a:bodyPr wrap="none" rtlCol="0">
            <a:spAutoFit/>
          </a:bodyPr>
          <a:lstStyle/>
          <a:p>
            <a:r>
              <a:rPr lang="en-GB" altLang="zh-CN" sz="2000" dirty="0"/>
              <a:t>n</a:t>
            </a:r>
            <a:r>
              <a:rPr lang="en-GB" altLang="zh-CN" sz="2000" dirty="0" smtClean="0"/>
              <a:t>o need to compute</a:t>
            </a:r>
            <a:endParaRPr lang="zh-CN" altLang="en-US" sz="2000" dirty="0"/>
          </a:p>
        </p:txBody>
      </p:sp>
    </p:spTree>
    <p:extLst>
      <p:ext uri="{BB962C8B-B14F-4D97-AF65-F5344CB8AC3E}">
        <p14:creationId xmlns:p14="http://schemas.microsoft.com/office/powerpoint/2010/main" val="24117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8" grpId="0"/>
      <p:bldP spid="19" grpId="0"/>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t>Motivation</a:t>
            </a:r>
          </a:p>
          <a:p>
            <a:r>
              <a:rPr lang="en-US" altLang="zh-CN" dirty="0" smtClean="0"/>
              <a:t>Problem Formulation</a:t>
            </a:r>
          </a:p>
          <a:p>
            <a:r>
              <a:rPr lang="en-US" altLang="zh-CN" dirty="0" smtClean="0"/>
              <a:t>Hierarchical Framework</a:t>
            </a:r>
          </a:p>
          <a:p>
            <a:r>
              <a:rPr lang="en-US" altLang="zh-CN" dirty="0" smtClean="0"/>
              <a:t>Support Threshold-based Similarity Search </a:t>
            </a:r>
          </a:p>
          <a:p>
            <a:r>
              <a:rPr lang="en-US" altLang="zh-CN" dirty="0" smtClean="0">
                <a:solidFill>
                  <a:srgbClr val="FF0000"/>
                </a:solidFill>
              </a:rPr>
              <a:t>Support Top-k Similarity Search</a:t>
            </a:r>
          </a:p>
          <a:p>
            <a:r>
              <a:rPr lang="en-US" altLang="zh-CN" dirty="0" smtClean="0"/>
              <a:t>Experiment</a:t>
            </a:r>
          </a:p>
          <a:p>
            <a:r>
              <a:rPr lang="en-US" altLang="zh-CN" dirty="0" smtClean="0"/>
              <a:t>Conclusion</a:t>
            </a: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1643915981"/>
      </p:ext>
    </p:extLst>
  </p:cSld>
  <p:clrMapOvr>
    <a:masterClrMapping/>
  </p:clrMapOvr>
  <p:transition advTm="593"/>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lstStyle/>
          <a:p>
            <a:r>
              <a:rPr lang="en-US" altLang="zh-CN" dirty="0" smtClean="0"/>
              <a:t>T</a:t>
            </a:r>
            <a:r>
              <a:rPr lang="en-US" altLang="zh-CN" sz="4400" dirty="0" smtClean="0"/>
              <a:t>op-k Similarity Search</a:t>
            </a:r>
            <a:endParaRPr lang="zh-CN" altLang="en-US" dirty="0"/>
          </a:p>
        </p:txBody>
      </p:sp>
      <p:sp>
        <p:nvSpPr>
          <p:cNvPr id="3" name="内容占位符 2"/>
          <p:cNvSpPr>
            <a:spLocks noGrp="1"/>
          </p:cNvSpPr>
          <p:nvPr>
            <p:ph idx="1"/>
          </p:nvPr>
        </p:nvSpPr>
        <p:spPr>
          <a:xfrm>
            <a:off x="35496" y="1340768"/>
            <a:ext cx="9108504" cy="4389120"/>
          </a:xfrm>
        </p:spPr>
        <p:txBody>
          <a:bodyPr>
            <a:normAutofit/>
          </a:bodyPr>
          <a:lstStyle/>
          <a:p>
            <a:r>
              <a:rPr lang="en-US" altLang="zh-CN" sz="3200" i="1" dirty="0" smtClean="0">
                <a:cs typeface="Times New Roman" panose="02020603050405020304" pitchFamily="18" charset="0"/>
              </a:rPr>
              <a:t>Challenges</a:t>
            </a:r>
          </a:p>
          <a:p>
            <a:pPr lvl="1"/>
            <a:r>
              <a:rPr lang="en-US" altLang="zh-CN" sz="3000" i="1" dirty="0" smtClean="0">
                <a:cs typeface="Times New Roman" panose="02020603050405020304" pitchFamily="18" charset="0"/>
              </a:rPr>
              <a:t>Redundant computation from enumerating thresholds</a:t>
            </a:r>
          </a:p>
          <a:p>
            <a:pPr lvl="1"/>
            <a:r>
              <a:rPr lang="en-US" altLang="zh-CN" sz="3000" i="1" dirty="0" smtClean="0">
                <a:cs typeface="Times New Roman" panose="02020603050405020304" pitchFamily="18" charset="0"/>
              </a:rPr>
              <a:t>Consecutive errors in one segment</a:t>
            </a:r>
          </a:p>
          <a:p>
            <a:pPr lvl="1"/>
            <a:endParaRPr lang="en-US" altLang="zh-CN" sz="3000" dirty="0">
              <a:latin typeface="Times New Roman" panose="02020603050405020304" pitchFamily="18" charset="0"/>
              <a:cs typeface="Times New Roman" panose="02020603050405020304" pitchFamily="18" charset="0"/>
            </a:endParaRPr>
          </a:p>
        </p:txBody>
      </p:sp>
      <p:sp>
        <p:nvSpPr>
          <p:cNvPr id="7"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8"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1558510277"/>
      </p:ext>
    </p:extLst>
  </p:cSld>
  <p:clrMapOvr>
    <a:masterClrMapping/>
  </p:clrMapOvr>
  <p:transition advTm="138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lstStyle/>
          <a:p>
            <a:r>
              <a:rPr lang="en-US" altLang="zh-CN" sz="4800" dirty="0"/>
              <a:t>Top-k Similarity Search</a:t>
            </a:r>
            <a:endParaRPr lang="zh-CN" altLang="en-US" dirty="0"/>
          </a:p>
        </p:txBody>
      </p:sp>
      <p:sp>
        <p:nvSpPr>
          <p:cNvPr id="3" name="内容占位符 2"/>
          <p:cNvSpPr>
            <a:spLocks noGrp="1"/>
          </p:cNvSpPr>
          <p:nvPr>
            <p:ph idx="1"/>
          </p:nvPr>
        </p:nvSpPr>
        <p:spPr>
          <a:xfrm>
            <a:off x="179512" y="1340768"/>
            <a:ext cx="8964488" cy="4389120"/>
          </a:xfrm>
        </p:spPr>
        <p:txBody>
          <a:bodyPr>
            <a:normAutofit/>
          </a:bodyPr>
          <a:lstStyle/>
          <a:p>
            <a:pPr>
              <a:defRPr/>
            </a:pPr>
            <a:r>
              <a:rPr lang="en-US" altLang="zh-CN" sz="3200" dirty="0" smtClean="0">
                <a:latin typeface="+mj-lt"/>
              </a:rPr>
              <a:t>Batched Pruning</a:t>
            </a:r>
            <a:r>
              <a:rPr lang="en-US" altLang="zh-CN" sz="2400" dirty="0" smtClean="0">
                <a:latin typeface="+mj-lt"/>
              </a:rPr>
              <a:t>						</a:t>
            </a:r>
            <a:r>
              <a:rPr lang="en-US" altLang="zh-CN" sz="2400" dirty="0">
                <a:latin typeface="+mj-lt"/>
              </a:rPr>
              <a:t> </a:t>
            </a:r>
            <a:r>
              <a:rPr lang="en-US" altLang="zh-CN" sz="2400" dirty="0" smtClean="0">
                <a:latin typeface="+mj-lt"/>
              </a:rPr>
              <a:t>       </a:t>
            </a:r>
          </a:p>
          <a:p>
            <a:pPr marL="0" indent="0">
              <a:buNone/>
              <a:defRPr/>
            </a:pPr>
            <a:endParaRPr lang="en-US" altLang="zh-CN" sz="4400" i="1" dirty="0" smtClean="0">
              <a:latin typeface="+mj-lt"/>
            </a:endParaRPr>
          </a:p>
        </p:txBody>
      </p:sp>
      <p:sp>
        <p:nvSpPr>
          <p:cNvPr id="14"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6"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050" y="2204864"/>
            <a:ext cx="8028571" cy="3123809"/>
          </a:xfrm>
          <a:prstGeom prst="rect">
            <a:avLst/>
          </a:prstGeom>
        </p:spPr>
      </p:pic>
    </p:spTree>
    <p:custDataLst>
      <p:tags r:id="rId1"/>
    </p:custDataLst>
    <p:extLst>
      <p:ext uri="{BB962C8B-B14F-4D97-AF65-F5344CB8AC3E}">
        <p14:creationId xmlns:p14="http://schemas.microsoft.com/office/powerpoint/2010/main" val="681878835"/>
      </p:ext>
    </p:extLst>
  </p:cSld>
  <p:clrMapOvr>
    <a:masterClrMapping/>
  </p:clrMapOvr>
  <p:transition advTm="138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Top-k Similarity Search</a:t>
            </a:r>
            <a:endParaRPr lang="zh-CN" altLang="en-US" sz="4400" dirty="0"/>
          </a:p>
        </p:txBody>
      </p:sp>
      <p:sp>
        <p:nvSpPr>
          <p:cNvPr id="4" name="日期占位符 3"/>
          <p:cNvSpPr>
            <a:spLocks noGrp="1"/>
          </p:cNvSpPr>
          <p:nvPr>
            <p:ph type="dt" sz="half" idx="10"/>
          </p:nvPr>
        </p:nvSpPr>
        <p:spPr/>
        <p:txBody>
          <a:bodyPr/>
          <a:lstStyle/>
          <a:p>
            <a:r>
              <a:rPr lang="en-US" altLang="zh-CN" smtClean="0"/>
              <a:t>4/15/2015</a:t>
            </a:r>
            <a:endParaRPr lang="zh-CN" altLang="en-US" dirty="0"/>
          </a:p>
        </p:txBody>
      </p:sp>
      <p:sp>
        <p:nvSpPr>
          <p:cNvPr id="5" name="页脚占位符 4"/>
          <p:cNvSpPr>
            <a:spLocks noGrp="1"/>
          </p:cNvSpPr>
          <p:nvPr>
            <p:ph type="ftr" sz="quarter" idx="11"/>
          </p:nvPr>
        </p:nvSpPr>
        <p:spPr/>
        <p:txBody>
          <a:bodyPr/>
          <a:lstStyle/>
          <a:p>
            <a:r>
              <a:rPr lang="en-US" altLang="zh-CN" smtClean="0"/>
              <a:t>HSTree @ ICDE2015</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59" y="1519428"/>
            <a:ext cx="4932121" cy="3277724"/>
          </a:xfrm>
          <a:prstGeom prst="rect">
            <a:avLst/>
          </a:prstGeom>
        </p:spPr>
      </p:pic>
      <p:sp>
        <p:nvSpPr>
          <p:cNvPr id="7" name="文本框 6"/>
          <p:cNvSpPr txBox="1"/>
          <p:nvPr/>
        </p:nvSpPr>
        <p:spPr>
          <a:xfrm>
            <a:off x="683568" y="5436380"/>
            <a:ext cx="2099164" cy="707886"/>
          </a:xfrm>
          <a:prstGeom prst="rect">
            <a:avLst/>
          </a:prstGeom>
          <a:noFill/>
          <a:ln>
            <a:solidFill>
              <a:schemeClr val="accent1">
                <a:shade val="50000"/>
              </a:schemeClr>
            </a:solidFill>
          </a:ln>
        </p:spPr>
        <p:txBody>
          <a:bodyPr wrap="none" rtlCol="0">
            <a:spAutoFit/>
          </a:bodyPr>
          <a:lstStyle/>
          <a:p>
            <a:r>
              <a:rPr lang="en-GB" altLang="zh-CN" sz="4000" dirty="0" err="1" smtClean="0"/>
              <a:t>breaher</a:t>
            </a:r>
            <a:r>
              <a:rPr lang="en-US" altLang="zh-CN" sz="4000" dirty="0" smtClean="0"/>
              <a:t>s</a:t>
            </a:r>
            <a:endParaRPr lang="zh-CN" altLang="en-US" sz="4000" dirty="0"/>
          </a:p>
        </p:txBody>
      </p:sp>
      <p:sp>
        <p:nvSpPr>
          <p:cNvPr id="8" name="椭圆 7"/>
          <p:cNvSpPr/>
          <p:nvPr/>
        </p:nvSpPr>
        <p:spPr>
          <a:xfrm>
            <a:off x="718249" y="5548745"/>
            <a:ext cx="361775" cy="483155"/>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52204" y="5548745"/>
            <a:ext cx="459556" cy="483155"/>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765304" y="1862560"/>
            <a:ext cx="1224136" cy="9150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800" dirty="0" smtClean="0">
                <a:solidFill>
                  <a:schemeClr val="tx1"/>
                </a:solidFill>
              </a:rPr>
              <a:t>s1</a:t>
            </a:r>
            <a:endParaRPr lang="zh-CN" altLang="en-US" sz="2800" dirty="0">
              <a:solidFill>
                <a:schemeClr val="tx1"/>
              </a:solidFill>
            </a:endParaRPr>
          </a:p>
        </p:txBody>
      </p:sp>
      <p:sp>
        <p:nvSpPr>
          <p:cNvPr id="15" name="圆角矩形 14"/>
          <p:cNvSpPr/>
          <p:nvPr/>
        </p:nvSpPr>
        <p:spPr>
          <a:xfrm>
            <a:off x="7462664" y="1862933"/>
            <a:ext cx="1224136" cy="9150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altLang="zh-CN" sz="2800" dirty="0">
                <a:solidFill>
                  <a:prstClr val="black"/>
                </a:solidFill>
              </a:rPr>
              <a:t>s</a:t>
            </a:r>
            <a:r>
              <a:rPr lang="en-GB" altLang="zh-CN" sz="2800" dirty="0" smtClean="0">
                <a:solidFill>
                  <a:prstClr val="black"/>
                </a:solidFill>
              </a:rPr>
              <a:t>2,s3</a:t>
            </a:r>
            <a:endParaRPr lang="zh-CN" altLang="en-US" sz="2800" dirty="0">
              <a:solidFill>
                <a:prstClr val="black"/>
              </a:solidFill>
            </a:endParaRPr>
          </a:p>
        </p:txBody>
      </p:sp>
      <p:sp>
        <p:nvSpPr>
          <p:cNvPr id="16" name="椭圆 15"/>
          <p:cNvSpPr/>
          <p:nvPr/>
        </p:nvSpPr>
        <p:spPr>
          <a:xfrm>
            <a:off x="359959" y="3501008"/>
            <a:ext cx="5076137" cy="14191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9672201">
            <a:off x="6338251" y="2917363"/>
            <a:ext cx="606896" cy="14634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等腰三角形 17"/>
          <p:cNvSpPr/>
          <p:nvPr/>
        </p:nvSpPr>
        <p:spPr>
          <a:xfrm>
            <a:off x="6686756" y="4151397"/>
            <a:ext cx="1697360" cy="113718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文本框 18"/>
          <p:cNvSpPr txBox="1"/>
          <p:nvPr/>
        </p:nvSpPr>
        <p:spPr>
          <a:xfrm>
            <a:off x="6971152" y="5589927"/>
            <a:ext cx="1215204" cy="369332"/>
          </a:xfrm>
          <a:prstGeom prst="rect">
            <a:avLst/>
          </a:prstGeom>
          <a:noFill/>
        </p:spPr>
        <p:txBody>
          <a:bodyPr wrap="none" rtlCol="0">
            <a:spAutoFit/>
          </a:bodyPr>
          <a:lstStyle/>
          <a:p>
            <a:r>
              <a:rPr lang="en-GB" altLang="zh-CN" dirty="0"/>
              <a:t>t</a:t>
            </a:r>
            <a:r>
              <a:rPr lang="en-GB" altLang="zh-CN" dirty="0" smtClean="0"/>
              <a:t>op-1 heap</a:t>
            </a:r>
            <a:endParaRPr lang="zh-CN" altLang="en-US" dirty="0"/>
          </a:p>
        </p:txBody>
      </p:sp>
      <p:sp>
        <p:nvSpPr>
          <p:cNvPr id="20" name="文本框 19"/>
          <p:cNvSpPr txBox="1"/>
          <p:nvPr/>
        </p:nvSpPr>
        <p:spPr>
          <a:xfrm>
            <a:off x="5292080" y="1264422"/>
            <a:ext cx="1486048" cy="369332"/>
          </a:xfrm>
          <a:prstGeom prst="rect">
            <a:avLst/>
          </a:prstGeom>
          <a:noFill/>
        </p:spPr>
        <p:txBody>
          <a:bodyPr wrap="none" rtlCol="0">
            <a:spAutoFit/>
          </a:bodyPr>
          <a:lstStyle/>
          <a:p>
            <a:r>
              <a:rPr lang="en-GB" altLang="zh-CN" dirty="0" smtClean="0"/>
              <a:t>Verify ED = 3</a:t>
            </a:r>
            <a:endParaRPr lang="zh-CN" altLang="en-US" dirty="0"/>
          </a:p>
        </p:txBody>
      </p:sp>
      <p:grpSp>
        <p:nvGrpSpPr>
          <p:cNvPr id="21" name="组合 20"/>
          <p:cNvGrpSpPr/>
          <p:nvPr/>
        </p:nvGrpSpPr>
        <p:grpSpPr>
          <a:xfrm>
            <a:off x="7898030" y="1966678"/>
            <a:ext cx="418386" cy="810948"/>
            <a:chOff x="7952223" y="3902722"/>
            <a:chExt cx="309139" cy="612413"/>
          </a:xfrm>
        </p:grpSpPr>
        <p:sp>
          <p:nvSpPr>
            <p:cNvPr id="22" name="L 形 21"/>
            <p:cNvSpPr/>
            <p:nvPr/>
          </p:nvSpPr>
          <p:spPr>
            <a:xfrm rot="19104559">
              <a:off x="7967615" y="3902722"/>
              <a:ext cx="293747" cy="273462"/>
            </a:xfrm>
            <a:prstGeom prst="corner">
              <a:avLst>
                <a:gd name="adj1" fmla="val 15618"/>
                <a:gd name="adj2" fmla="val 1682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L 形 22"/>
            <p:cNvSpPr/>
            <p:nvPr/>
          </p:nvSpPr>
          <p:spPr>
            <a:xfrm rot="8331209">
              <a:off x="7952223" y="4241673"/>
              <a:ext cx="287502" cy="273462"/>
            </a:xfrm>
            <a:prstGeom prst="corner">
              <a:avLst>
                <a:gd name="adj1" fmla="val 15618"/>
                <a:gd name="adj2" fmla="val 1682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6790731" y="2874751"/>
            <a:ext cx="2024337" cy="400110"/>
          </a:xfrm>
          <a:prstGeom prst="rect">
            <a:avLst/>
          </a:prstGeom>
          <a:noFill/>
          <a:ln>
            <a:solidFill>
              <a:srgbClr val="FF0000"/>
            </a:solidFill>
          </a:ln>
        </p:spPr>
        <p:txBody>
          <a:bodyPr wrap="none" rtlCol="0">
            <a:spAutoFit/>
          </a:bodyPr>
          <a:lstStyle/>
          <a:p>
            <a:r>
              <a:rPr lang="en-GB" altLang="zh-CN" sz="2000" dirty="0"/>
              <a:t>3</a:t>
            </a:r>
            <a:r>
              <a:rPr lang="en-GB" altLang="zh-CN" sz="2000" dirty="0" smtClean="0"/>
              <a:t> </a:t>
            </a:r>
            <a:r>
              <a:rPr lang="en-GB" altLang="zh-CN" sz="2000" dirty="0"/>
              <a:t>&lt;</a:t>
            </a:r>
            <a:r>
              <a:rPr lang="en-GB" altLang="zh-CN" sz="2000" dirty="0" smtClean="0"/>
              <a:t>= 4-1, pruned!</a:t>
            </a:r>
            <a:endParaRPr lang="zh-CN" altLang="en-US" sz="2000" dirty="0"/>
          </a:p>
        </p:txBody>
      </p:sp>
      <p:sp>
        <p:nvSpPr>
          <p:cNvPr id="25" name="文本框 24"/>
          <p:cNvSpPr txBox="1"/>
          <p:nvPr/>
        </p:nvSpPr>
        <p:spPr>
          <a:xfrm>
            <a:off x="5663717" y="4112922"/>
            <a:ext cx="879023" cy="369332"/>
          </a:xfrm>
          <a:prstGeom prst="rect">
            <a:avLst/>
          </a:prstGeom>
          <a:noFill/>
        </p:spPr>
        <p:txBody>
          <a:bodyPr wrap="none" rtlCol="0">
            <a:spAutoFit/>
          </a:bodyPr>
          <a:lstStyle/>
          <a:p>
            <a:r>
              <a:rPr lang="en-GB" altLang="zh-CN" dirty="0" smtClean="0"/>
              <a:t>Add s1,</a:t>
            </a:r>
            <a:endParaRPr lang="zh-CN" altLang="en-US" dirty="0"/>
          </a:p>
        </p:txBody>
      </p:sp>
      <p:sp>
        <p:nvSpPr>
          <p:cNvPr id="26" name="文本框 25"/>
          <p:cNvSpPr txBox="1"/>
          <p:nvPr/>
        </p:nvSpPr>
        <p:spPr>
          <a:xfrm>
            <a:off x="5415880" y="4499517"/>
            <a:ext cx="1586268" cy="369332"/>
          </a:xfrm>
          <a:prstGeom prst="rect">
            <a:avLst/>
          </a:prstGeom>
          <a:noFill/>
        </p:spPr>
        <p:txBody>
          <a:bodyPr wrap="none" rtlCol="0">
            <a:spAutoFit/>
          </a:bodyPr>
          <a:lstStyle/>
          <a:p>
            <a:r>
              <a:rPr lang="en-GB" altLang="zh-CN" dirty="0" smtClean="0"/>
              <a:t>update </a:t>
            </a:r>
            <a:r>
              <a:rPr lang="en-GB" altLang="zh-CN" dirty="0"/>
              <a:t>UB = </a:t>
            </a:r>
            <a:r>
              <a:rPr lang="en-GB" altLang="zh-CN" dirty="0" smtClean="0"/>
              <a:t>3</a:t>
            </a:r>
            <a:endParaRPr lang="zh-CN" altLang="en-US" dirty="0"/>
          </a:p>
        </p:txBody>
      </p:sp>
    </p:spTree>
    <p:extLst>
      <p:ext uri="{BB962C8B-B14F-4D97-AF65-F5344CB8AC3E}">
        <p14:creationId xmlns:p14="http://schemas.microsoft.com/office/powerpoint/2010/main" val="2981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16" grpId="0" animBg="1"/>
      <p:bldP spid="17" grpId="0" animBg="1"/>
      <p:bldP spid="20" grpId="0"/>
      <p:bldP spid="24" grpId="0" animBg="1"/>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lstStyle/>
          <a:p>
            <a:r>
              <a:rPr lang="en-US" altLang="zh-CN" sz="4800" dirty="0"/>
              <a:t>Top-k Similarity Search</a:t>
            </a:r>
            <a:endParaRPr lang="zh-CN" altLang="en-US" dirty="0"/>
          </a:p>
        </p:txBody>
      </p:sp>
      <p:sp>
        <p:nvSpPr>
          <p:cNvPr id="3" name="内容占位符 2"/>
          <p:cNvSpPr>
            <a:spLocks noGrp="1"/>
          </p:cNvSpPr>
          <p:nvPr>
            <p:ph idx="1"/>
          </p:nvPr>
        </p:nvSpPr>
        <p:spPr>
          <a:xfrm>
            <a:off x="179512" y="1340768"/>
            <a:ext cx="8964488" cy="4389120"/>
          </a:xfrm>
        </p:spPr>
        <p:txBody>
          <a:bodyPr>
            <a:normAutofit/>
          </a:bodyPr>
          <a:lstStyle/>
          <a:p>
            <a:pPr>
              <a:defRPr/>
            </a:pPr>
            <a:r>
              <a:rPr lang="en-US" altLang="zh-CN" sz="3200" dirty="0" smtClean="0">
                <a:latin typeface="+mj-lt"/>
              </a:rPr>
              <a:t>Greedy Matching</a:t>
            </a:r>
          </a:p>
          <a:p>
            <a:pPr lvl="1">
              <a:defRPr/>
            </a:pPr>
            <a:r>
              <a:rPr lang="en-US" altLang="zh-CN" sz="2200" dirty="0" smtClean="0">
                <a:latin typeface="+mj-lt"/>
              </a:rPr>
              <a:t>Deal with consecutive errors within a segment</a:t>
            </a:r>
          </a:p>
          <a:p>
            <a:pPr lvl="1">
              <a:defRPr/>
            </a:pPr>
            <a:r>
              <a:rPr lang="en-US" altLang="zh-CN" sz="2200" dirty="0" smtClean="0">
                <a:latin typeface="+mj-lt"/>
              </a:rPr>
              <a:t>Estimate a tighter bound in next level					</a:t>
            </a:r>
            <a:r>
              <a:rPr lang="en-US" altLang="zh-CN" sz="2200" dirty="0">
                <a:latin typeface="+mj-lt"/>
              </a:rPr>
              <a:t> </a:t>
            </a:r>
            <a:r>
              <a:rPr lang="en-US" altLang="zh-CN" sz="2200" dirty="0" smtClean="0">
                <a:latin typeface="+mj-lt"/>
              </a:rPr>
              <a:t>       </a:t>
            </a:r>
          </a:p>
          <a:p>
            <a:pPr marL="0" indent="0">
              <a:buNone/>
              <a:defRPr/>
            </a:pPr>
            <a:endParaRPr lang="en-US" altLang="zh-CN" sz="4400" i="1" dirty="0" smtClean="0">
              <a:latin typeface="+mj-lt"/>
            </a:endParaRPr>
          </a:p>
        </p:txBody>
      </p:sp>
      <p:sp>
        <p:nvSpPr>
          <p:cNvPr id="14"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6"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2780928"/>
            <a:ext cx="5112568" cy="3524629"/>
          </a:xfrm>
          <a:prstGeom prst="rect">
            <a:avLst/>
          </a:prstGeom>
        </p:spPr>
      </p:pic>
      <p:sp>
        <p:nvSpPr>
          <p:cNvPr id="5" name="文本框 4"/>
          <p:cNvSpPr txBox="1"/>
          <p:nvPr/>
        </p:nvSpPr>
        <p:spPr>
          <a:xfrm>
            <a:off x="6115820" y="2780928"/>
            <a:ext cx="2924519" cy="461665"/>
          </a:xfrm>
          <a:prstGeom prst="rect">
            <a:avLst/>
          </a:prstGeom>
          <a:noFill/>
        </p:spPr>
        <p:txBody>
          <a:bodyPr wrap="none" rtlCol="0">
            <a:spAutoFit/>
          </a:bodyPr>
          <a:lstStyle/>
          <a:p>
            <a:r>
              <a:rPr lang="en-US" altLang="zh-CN" sz="2400" dirty="0" err="1"/>
              <a:t>chri</a:t>
            </a:r>
            <a:r>
              <a:rPr lang="en-US" altLang="zh-CN" sz="2400" dirty="0" err="1">
                <a:solidFill>
                  <a:srgbClr val="FF0000"/>
                </a:solidFill>
              </a:rPr>
              <a:t>stoph</a:t>
            </a:r>
            <a:r>
              <a:rPr lang="en-US" altLang="zh-CN" sz="2400" dirty="0" err="1"/>
              <a:t>er</a:t>
            </a:r>
            <a:r>
              <a:rPr lang="en-US" altLang="zh-CN" sz="2400" dirty="0"/>
              <a:t> </a:t>
            </a:r>
            <a:r>
              <a:rPr lang="en-US" altLang="zh-CN" sz="2400" dirty="0" err="1"/>
              <a:t>swenson</a:t>
            </a:r>
            <a:endParaRPr lang="zh-CN" altLang="en-US" sz="2400" dirty="0"/>
          </a:p>
        </p:txBody>
      </p:sp>
      <p:sp>
        <p:nvSpPr>
          <p:cNvPr id="6" name="文本框 5"/>
          <p:cNvSpPr txBox="1"/>
          <p:nvPr/>
        </p:nvSpPr>
        <p:spPr>
          <a:xfrm>
            <a:off x="6115563" y="3504376"/>
            <a:ext cx="3080267" cy="461665"/>
          </a:xfrm>
          <a:prstGeom prst="rect">
            <a:avLst/>
          </a:prstGeom>
          <a:noFill/>
        </p:spPr>
        <p:txBody>
          <a:bodyPr wrap="none" rtlCol="0">
            <a:spAutoFit/>
          </a:bodyPr>
          <a:lstStyle/>
          <a:p>
            <a:r>
              <a:rPr lang="en-US" altLang="zh-CN" sz="2400" dirty="0" err="1"/>
              <a:t>atrm</a:t>
            </a:r>
            <a:r>
              <a:rPr lang="en-US" altLang="zh-CN" sz="2400" dirty="0" err="1">
                <a:solidFill>
                  <a:srgbClr val="FF0000"/>
                </a:solidFill>
              </a:rPr>
              <a:t>stoph</a:t>
            </a:r>
            <a:r>
              <a:rPr lang="en-US" altLang="zh-CN" sz="2400" dirty="0" err="1"/>
              <a:t>bwcmrense</a:t>
            </a:r>
            <a:endParaRPr lang="zh-CN" altLang="en-US" sz="2400" dirty="0"/>
          </a:p>
        </p:txBody>
      </p:sp>
      <p:sp>
        <p:nvSpPr>
          <p:cNvPr id="7" name="文本框 6"/>
          <p:cNvSpPr txBox="1"/>
          <p:nvPr/>
        </p:nvSpPr>
        <p:spPr>
          <a:xfrm>
            <a:off x="6516216" y="4437112"/>
            <a:ext cx="1027845" cy="369332"/>
          </a:xfrm>
          <a:prstGeom prst="rect">
            <a:avLst/>
          </a:prstGeom>
          <a:noFill/>
        </p:spPr>
        <p:txBody>
          <a:bodyPr wrap="none" rtlCol="0">
            <a:spAutoFit/>
          </a:bodyPr>
          <a:lstStyle/>
          <a:p>
            <a:r>
              <a:rPr lang="en-GB" altLang="zh-CN" dirty="0" smtClean="0"/>
              <a:t>UBQ = 3</a:t>
            </a:r>
            <a:endParaRPr lang="zh-CN" altLang="en-US" dirty="0"/>
          </a:p>
        </p:txBody>
      </p:sp>
    </p:spTree>
    <p:custDataLst>
      <p:tags r:id="rId1"/>
    </p:custDataLst>
    <p:extLst>
      <p:ext uri="{BB962C8B-B14F-4D97-AF65-F5344CB8AC3E}">
        <p14:creationId xmlns:p14="http://schemas.microsoft.com/office/powerpoint/2010/main" val="72627409"/>
      </p:ext>
    </p:extLst>
  </p:cSld>
  <p:clrMapOvr>
    <a:masterClrMapping/>
  </p:clrMapOvr>
  <p:transition advTm="13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a:spLocks noGrp="1"/>
          </p:cNvSpPr>
          <p:nvPr>
            <p:ph idx="1"/>
          </p:nvPr>
        </p:nvSpPr>
        <p:spPr>
          <a:xfrm>
            <a:off x="251520" y="1907540"/>
            <a:ext cx="8229600" cy="4389120"/>
          </a:xfrm>
        </p:spPr>
        <p:txBody>
          <a:bodyPr/>
          <a:lstStyle/>
          <a:p>
            <a:r>
              <a:rPr lang="en-US" altLang="zh-CN" dirty="0" smtClean="0"/>
              <a:t>Typo in “author”</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Typo in “title”</a:t>
            </a:r>
            <a:endParaRPr lang="zh-CN" altLang="en-US" dirty="0" smtClean="0"/>
          </a:p>
          <a:p>
            <a:endParaRPr lang="zh-CN" altLang="en-US" dirty="0" smtClean="0"/>
          </a:p>
          <a:p>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359024" y="2987660"/>
            <a:ext cx="8533456" cy="98396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51520" y="5319300"/>
            <a:ext cx="8532440" cy="1033972"/>
          </a:xfrm>
          <a:prstGeom prst="rect">
            <a:avLst/>
          </a:prstGeom>
          <a:noFill/>
          <a:ln w="9525">
            <a:noFill/>
            <a:miter lim="800000"/>
            <a:headEnd/>
            <a:tailEnd/>
          </a:ln>
        </p:spPr>
      </p:pic>
      <p:sp>
        <p:nvSpPr>
          <p:cNvPr id="18" name="TextBox 17"/>
          <p:cNvSpPr txBox="1"/>
          <p:nvPr/>
        </p:nvSpPr>
        <p:spPr>
          <a:xfrm>
            <a:off x="6228184" y="4922584"/>
            <a:ext cx="896162"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smtClean="0"/>
              <a:t>rela</a:t>
            </a:r>
            <a:r>
              <a:rPr lang="en-US" altLang="zh-CN" dirty="0" smtClean="0">
                <a:solidFill>
                  <a:srgbClr val="FF0000"/>
                </a:solidFill>
              </a:rPr>
              <a:t>x</a:t>
            </a:r>
            <a:r>
              <a:rPr lang="en-US" altLang="zh-CN" dirty="0" smtClean="0"/>
              <a:t>ed </a:t>
            </a:r>
            <a:endParaRPr lang="zh-CN" altLang="en-US" dirty="0"/>
          </a:p>
        </p:txBody>
      </p:sp>
      <p:sp>
        <p:nvSpPr>
          <p:cNvPr id="23" name="圆角右箭头 22"/>
          <p:cNvSpPr/>
          <p:nvPr/>
        </p:nvSpPr>
        <p:spPr>
          <a:xfrm>
            <a:off x="5652120" y="5075892"/>
            <a:ext cx="553090" cy="432048"/>
          </a:xfrm>
          <a:prstGeom prst="bentArrow">
            <a:avLst>
              <a:gd name="adj1" fmla="val 7283"/>
              <a:gd name="adj2" fmla="val 14498"/>
              <a:gd name="adj3" fmla="val 17159"/>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TextBox 23"/>
          <p:cNvSpPr txBox="1"/>
          <p:nvPr/>
        </p:nvSpPr>
        <p:spPr>
          <a:xfrm>
            <a:off x="5436096" y="6156012"/>
            <a:ext cx="576064" cy="169277"/>
          </a:xfrm>
          <a:prstGeom prst="rect">
            <a:avLst/>
          </a:prstGeom>
          <a:solidFill>
            <a:schemeClr val="lt1">
              <a:alpha val="0"/>
            </a:schemeClr>
          </a:solidFill>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sz="500" dirty="0" smtClean="0"/>
          </a:p>
        </p:txBody>
      </p:sp>
      <p:sp>
        <p:nvSpPr>
          <p:cNvPr id="25" name="TextBox 24"/>
          <p:cNvSpPr txBox="1"/>
          <p:nvPr/>
        </p:nvSpPr>
        <p:spPr>
          <a:xfrm>
            <a:off x="6268126" y="6444044"/>
            <a:ext cx="896162"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smtClean="0"/>
              <a:t>rela</a:t>
            </a:r>
            <a:r>
              <a:rPr lang="en-US" altLang="zh-CN" dirty="0" smtClean="0">
                <a:solidFill>
                  <a:srgbClr val="FF0000"/>
                </a:solidFill>
              </a:rPr>
              <a:t>t</a:t>
            </a:r>
            <a:r>
              <a:rPr lang="en-US" altLang="zh-CN" dirty="0" smtClean="0"/>
              <a:t>ed </a:t>
            </a:r>
            <a:endParaRPr lang="zh-CN" altLang="en-US" dirty="0"/>
          </a:p>
        </p:txBody>
      </p:sp>
      <p:sp>
        <p:nvSpPr>
          <p:cNvPr id="26" name="圆角右箭头 25"/>
          <p:cNvSpPr/>
          <p:nvPr/>
        </p:nvSpPr>
        <p:spPr>
          <a:xfrm flipV="1">
            <a:off x="5675094" y="6372036"/>
            <a:ext cx="553090" cy="360040"/>
          </a:xfrm>
          <a:prstGeom prst="bentArrow">
            <a:avLst>
              <a:gd name="adj1" fmla="val 7283"/>
              <a:gd name="adj2" fmla="val 14498"/>
              <a:gd name="adj3" fmla="val 17159"/>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TextBox 32"/>
          <p:cNvSpPr txBox="1"/>
          <p:nvPr/>
        </p:nvSpPr>
        <p:spPr>
          <a:xfrm>
            <a:off x="1763688" y="2555612"/>
            <a:ext cx="1872208" cy="36933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err="1" smtClean="0"/>
              <a:t>Argyri</a:t>
            </a:r>
            <a:r>
              <a:rPr lang="en-US" altLang="zh-CN" dirty="0" err="1" smtClean="0">
                <a:solidFill>
                  <a:srgbClr val="FF0000"/>
                </a:solidFill>
              </a:rPr>
              <a:t>o</a:t>
            </a:r>
            <a:r>
              <a:rPr lang="en-US" altLang="zh-CN" dirty="0" err="1" smtClean="0"/>
              <a:t>s</a:t>
            </a:r>
            <a:r>
              <a:rPr lang="en-US" altLang="zh-CN" dirty="0" smtClean="0"/>
              <a:t> </a:t>
            </a:r>
            <a:r>
              <a:rPr lang="en-US" altLang="zh-CN" dirty="0" err="1" smtClean="0"/>
              <a:t>Zymnis</a:t>
            </a:r>
            <a:r>
              <a:rPr lang="en-US" altLang="zh-CN" dirty="0" smtClean="0"/>
              <a:t> </a:t>
            </a:r>
            <a:endParaRPr lang="zh-CN" altLang="en-US" dirty="0"/>
          </a:p>
        </p:txBody>
      </p:sp>
      <p:sp>
        <p:nvSpPr>
          <p:cNvPr id="34" name="圆角右箭头 33"/>
          <p:cNvSpPr/>
          <p:nvPr/>
        </p:nvSpPr>
        <p:spPr>
          <a:xfrm>
            <a:off x="1187624" y="2627620"/>
            <a:ext cx="553090" cy="648072"/>
          </a:xfrm>
          <a:prstGeom prst="bentArrow">
            <a:avLst>
              <a:gd name="adj1" fmla="val 7283"/>
              <a:gd name="adj2" fmla="val 14498"/>
              <a:gd name="adj3" fmla="val 17159"/>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1763688" y="4139788"/>
            <a:ext cx="1872208"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err="1" smtClean="0"/>
              <a:t>Argyris</a:t>
            </a:r>
            <a:r>
              <a:rPr lang="en-US" altLang="zh-CN" dirty="0" smtClean="0"/>
              <a:t> </a:t>
            </a:r>
            <a:r>
              <a:rPr lang="en-US" altLang="zh-CN" dirty="0" err="1" smtClean="0"/>
              <a:t>Zymnis</a:t>
            </a:r>
            <a:endParaRPr lang="zh-CN" altLang="en-US" dirty="0"/>
          </a:p>
        </p:txBody>
      </p:sp>
      <p:sp>
        <p:nvSpPr>
          <p:cNvPr id="37" name="圆角右箭头 36"/>
          <p:cNvSpPr/>
          <p:nvPr/>
        </p:nvSpPr>
        <p:spPr>
          <a:xfrm flipV="1">
            <a:off x="1187624" y="3779748"/>
            <a:ext cx="553090" cy="648072"/>
          </a:xfrm>
          <a:prstGeom prst="bentArrow">
            <a:avLst>
              <a:gd name="adj1" fmla="val 7283"/>
              <a:gd name="adj2" fmla="val 14498"/>
              <a:gd name="adj3" fmla="val 17159"/>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TextBox 37"/>
          <p:cNvSpPr txBox="1"/>
          <p:nvPr/>
        </p:nvSpPr>
        <p:spPr>
          <a:xfrm>
            <a:off x="683568" y="3250431"/>
            <a:ext cx="1152128" cy="169277"/>
          </a:xfrm>
          <a:prstGeom prst="rect">
            <a:avLst/>
          </a:prstGeom>
          <a:solidFill>
            <a:srgbClr val="FF0000">
              <a:alpha val="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sz="500" dirty="0" smtClean="0">
              <a:solidFill>
                <a:srgbClr val="FF0000"/>
              </a:solidFill>
            </a:endParaRPr>
          </a:p>
        </p:txBody>
      </p:sp>
      <p:sp>
        <p:nvSpPr>
          <p:cNvPr id="39" name="TextBox 38"/>
          <p:cNvSpPr txBox="1"/>
          <p:nvPr/>
        </p:nvSpPr>
        <p:spPr>
          <a:xfrm>
            <a:off x="683568" y="3635732"/>
            <a:ext cx="1080120" cy="169277"/>
          </a:xfrm>
          <a:prstGeom prst="rect">
            <a:avLst/>
          </a:prstGeom>
          <a:solidFill>
            <a:srgbClr val="FF0000">
              <a:alpha val="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sz="500" dirty="0" smtClean="0">
              <a:solidFill>
                <a:srgbClr val="FF0000"/>
              </a:solidFill>
            </a:endParaRPr>
          </a:p>
        </p:txBody>
      </p:sp>
      <p:sp>
        <p:nvSpPr>
          <p:cNvPr id="40" name="TextBox 39"/>
          <p:cNvSpPr txBox="1"/>
          <p:nvPr/>
        </p:nvSpPr>
        <p:spPr>
          <a:xfrm>
            <a:off x="5436096" y="5554687"/>
            <a:ext cx="576064" cy="169277"/>
          </a:xfrm>
          <a:prstGeom prst="rect">
            <a:avLst/>
          </a:prstGeom>
          <a:solidFill>
            <a:schemeClr val="lt1">
              <a:alpha val="0"/>
            </a:schemeClr>
          </a:solidFill>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sz="500" dirty="0" smtClean="0"/>
          </a:p>
        </p:txBody>
      </p:sp>
      <p:sp>
        <p:nvSpPr>
          <p:cNvPr id="21" name="内容占位符 2"/>
          <p:cNvSpPr txBox="1">
            <a:spLocks/>
          </p:cNvSpPr>
          <p:nvPr/>
        </p:nvSpPr>
        <p:spPr>
          <a:xfrm>
            <a:off x="251520" y="1200120"/>
            <a:ext cx="8229600" cy="4389120"/>
          </a:xfrm>
          <a:prstGeom prst="rect">
            <a:avLst/>
          </a:prstGeom>
        </p:spPr>
        <p:txBody>
          <a:bodyPr vert="horz">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800" b="0" i="0" u="sng" strike="noStrike" kern="1200" cap="none" spc="0" normalizeH="0" baseline="0" noProof="0" dirty="0" smtClean="0">
                <a:ln>
                  <a:noFill/>
                </a:ln>
                <a:solidFill>
                  <a:schemeClr val="tx1"/>
                </a:solidFill>
                <a:effectLst/>
                <a:uLnTx/>
                <a:uFillTx/>
                <a:latin typeface="+mn-lt"/>
                <a:ea typeface="+mn-ea"/>
                <a:cs typeface="+mn-cs"/>
              </a:rPr>
              <a:t>DBLP Complete Search</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8" name="标题 1"/>
          <p:cNvSpPr>
            <a:spLocks noGrp="1"/>
          </p:cNvSpPr>
          <p:nvPr>
            <p:ph type="title"/>
          </p:nvPr>
        </p:nvSpPr>
        <p:spPr>
          <a:xfrm>
            <a:off x="457200" y="-99392"/>
            <a:ext cx="8229600" cy="1143000"/>
          </a:xfrm>
        </p:spPr>
        <p:txBody>
          <a:bodyPr>
            <a:normAutofit fontScale="90000"/>
          </a:bodyPr>
          <a:lstStyle/>
          <a:p>
            <a:r>
              <a:rPr lang="en-US" altLang="zh-CN" dirty="0" smtClean="0"/>
              <a:t>Real-world Data is Rather Dirty</a:t>
            </a:r>
            <a:r>
              <a:rPr lang="zh-CN" altLang="en-US" dirty="0" smtClean="0"/>
              <a:t>！</a:t>
            </a:r>
            <a:r>
              <a:rPr lang="en-US" altLang="zh-CN" dirty="0" smtClean="0">
                <a:sym typeface="Wingdings" pitchFamily="2" charset="2"/>
              </a:rPr>
              <a:t></a:t>
            </a:r>
            <a:endParaRPr lang="zh-CN" altLang="en-US" dirty="0"/>
          </a:p>
        </p:txBody>
      </p:sp>
      <p:sp>
        <p:nvSpPr>
          <p:cNvPr id="30" name="页脚占位符 29"/>
          <p:cNvSpPr>
            <a:spLocks noGrp="1"/>
          </p:cNvSpPr>
          <p:nvPr>
            <p:ph type="ftr" sz="quarter" idx="11"/>
          </p:nvPr>
        </p:nvSpPr>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29"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Sld>
  <p:clrMapOvr>
    <a:masterClrMapping/>
  </p:clrMapOvr>
  <p:transition advTm="187"/>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t>Motivation</a:t>
            </a:r>
          </a:p>
          <a:p>
            <a:r>
              <a:rPr lang="en-US" altLang="zh-CN" dirty="0" smtClean="0"/>
              <a:t>Problem Formulation</a:t>
            </a:r>
          </a:p>
          <a:p>
            <a:r>
              <a:rPr lang="en-US" altLang="zh-CN" dirty="0" smtClean="0"/>
              <a:t>Hierarchical Framework</a:t>
            </a:r>
          </a:p>
          <a:p>
            <a:r>
              <a:rPr lang="en-US" altLang="zh-CN" dirty="0" smtClean="0"/>
              <a:t>Support Threshold-based Similarity Search </a:t>
            </a:r>
          </a:p>
          <a:p>
            <a:r>
              <a:rPr lang="en-US" altLang="zh-CN" dirty="0" smtClean="0"/>
              <a:t>Support Top-k Similarity Search</a:t>
            </a:r>
          </a:p>
          <a:p>
            <a:r>
              <a:rPr lang="en-US" altLang="zh-CN" dirty="0" smtClean="0">
                <a:solidFill>
                  <a:srgbClr val="FF0000"/>
                </a:solidFill>
              </a:rPr>
              <a:t>Experiment</a:t>
            </a:r>
          </a:p>
          <a:p>
            <a:r>
              <a:rPr lang="en-US" altLang="zh-CN" dirty="0" smtClean="0"/>
              <a:t>Conclusion</a:t>
            </a: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2777076559"/>
      </p:ext>
    </p:extLst>
  </p:cSld>
  <p:clrMapOvr>
    <a:masterClrMapping/>
  </p:clrMapOvr>
  <p:transition advTm="593"/>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4400" dirty="0" smtClean="0"/>
              <a:t>Experiment Setup</a:t>
            </a:r>
            <a:endParaRPr lang="zh-CN" altLang="en-US" sz="4400" dirty="0"/>
          </a:p>
        </p:txBody>
      </p:sp>
      <p:sp>
        <p:nvSpPr>
          <p:cNvPr id="3" name="内容占位符 2"/>
          <p:cNvSpPr>
            <a:spLocks noGrp="1"/>
          </p:cNvSpPr>
          <p:nvPr>
            <p:ph idx="1"/>
          </p:nvPr>
        </p:nvSpPr>
        <p:spPr>
          <a:xfrm>
            <a:off x="457200" y="1268760"/>
            <a:ext cx="8435280" cy="5184576"/>
          </a:xfrm>
        </p:spPr>
        <p:txBody>
          <a:bodyPr>
            <a:normAutofit/>
          </a:bodyPr>
          <a:lstStyle/>
          <a:p>
            <a:r>
              <a:rPr lang="en-US" altLang="zh-CN" dirty="0" smtClean="0"/>
              <a:t>Three real Data sets</a:t>
            </a:r>
          </a:p>
          <a:p>
            <a:endParaRPr lang="en-GB" altLang="zh-CN" sz="1900" dirty="0"/>
          </a:p>
          <a:p>
            <a:endParaRPr lang="en-GB" altLang="zh-CN" sz="1900" dirty="0" smtClean="0"/>
          </a:p>
          <a:p>
            <a:endParaRPr lang="en-GB" altLang="zh-CN" sz="1900" dirty="0"/>
          </a:p>
          <a:p>
            <a:endParaRPr lang="en-GB" altLang="zh-CN" sz="1900" dirty="0" smtClean="0"/>
          </a:p>
          <a:p>
            <a:endParaRPr lang="en-GB" altLang="zh-CN" sz="1900" dirty="0"/>
          </a:p>
          <a:p>
            <a:endParaRPr lang="en-GB" altLang="zh-CN" sz="1900" dirty="0" smtClean="0"/>
          </a:p>
          <a:p>
            <a:r>
              <a:rPr lang="en-GB" altLang="zh-CN" dirty="0" smtClean="0"/>
              <a:t>Environment</a:t>
            </a:r>
          </a:p>
          <a:p>
            <a:pPr lvl="1"/>
            <a:r>
              <a:rPr lang="en-GB" altLang="zh-CN" dirty="0" smtClean="0"/>
              <a:t>C++, GCC 4.8.2, -O3 flag</a:t>
            </a:r>
          </a:p>
          <a:p>
            <a:pPr lvl="1"/>
            <a:r>
              <a:rPr lang="en-US" altLang="zh-CN" dirty="0" smtClean="0"/>
              <a:t>Ubuntu Server, </a:t>
            </a:r>
            <a:r>
              <a:rPr lang="en-GB" altLang="zh-CN" dirty="0" smtClean="0"/>
              <a:t>32GB memory</a:t>
            </a:r>
            <a:endParaRPr lang="en-US" altLang="zh-CN" dirty="0" smtClean="0"/>
          </a:p>
          <a:p>
            <a:endParaRPr lang="en-US" altLang="zh-CN" sz="1900" dirty="0" smtClean="0"/>
          </a:p>
          <a:p>
            <a:endParaRPr lang="en-US" altLang="zh-CN" sz="1900" dirty="0" smtClean="0"/>
          </a:p>
          <a:p>
            <a:endParaRPr lang="en-US" altLang="zh-CN" sz="1900" dirty="0" smtClean="0"/>
          </a:p>
          <a:p>
            <a:endParaRPr lang="en-US" altLang="zh-CN" sz="1900" dirty="0" smtClean="0"/>
          </a:p>
          <a:p>
            <a:endParaRPr lang="en-US" altLang="zh-CN" sz="1900" dirty="0" smtClean="0"/>
          </a:p>
          <a:p>
            <a:endParaRPr lang="en-US" altLang="zh-CN" sz="1900" dirty="0" smtClean="0"/>
          </a:p>
          <a:p>
            <a:endParaRPr lang="en-US" altLang="zh-CN" sz="1900" dirty="0" smtClean="0"/>
          </a:p>
        </p:txBody>
      </p:sp>
      <p:sp>
        <p:nvSpPr>
          <p:cNvPr id="10"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1"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844824"/>
            <a:ext cx="5556934" cy="1656184"/>
          </a:xfrm>
          <a:prstGeom prst="rect">
            <a:avLst/>
          </a:prstGeom>
        </p:spPr>
      </p:pic>
    </p:spTree>
    <p:extLst>
      <p:ext uri="{BB962C8B-B14F-4D97-AF65-F5344CB8AC3E}">
        <p14:creationId xmlns:p14="http://schemas.microsoft.com/office/powerpoint/2010/main" val="2743268718"/>
      </p:ext>
    </p:extLst>
  </p:cSld>
  <p:clrMapOvr>
    <a:masterClrMapping/>
  </p:clrMapOvr>
  <p:transition advTm="20904"/>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96" y="44624"/>
            <a:ext cx="9252520" cy="1152128"/>
          </a:xfrm>
        </p:spPr>
        <p:txBody>
          <a:bodyPr>
            <a:noAutofit/>
          </a:bodyPr>
          <a:lstStyle/>
          <a:p>
            <a:r>
              <a:rPr lang="en-US" altLang="zh-CN" sz="4000" dirty="0" smtClean="0"/>
              <a:t>Threshold-based: Verification Algorithms</a:t>
            </a:r>
            <a:endParaRPr lang="zh-CN" altLang="en-US" sz="4000" dirty="0"/>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2"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096" y="1269636"/>
            <a:ext cx="4210756" cy="3463495"/>
          </a:xfrm>
          <a:prstGeom prst="rect">
            <a:avLst/>
          </a:prstGeom>
        </p:spPr>
      </p:pic>
    </p:spTree>
    <p:extLst>
      <p:ext uri="{BB962C8B-B14F-4D97-AF65-F5344CB8AC3E}">
        <p14:creationId xmlns:p14="http://schemas.microsoft.com/office/powerpoint/2010/main" val="3783083554"/>
      </p:ext>
    </p:extLst>
  </p:cSld>
  <p:clrMapOvr>
    <a:masterClrMapping/>
  </p:clrMapOvr>
  <p:transition advTm="17301"/>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669"/>
            <a:ext cx="8229600" cy="1143000"/>
          </a:xfrm>
        </p:spPr>
        <p:txBody>
          <a:bodyPr>
            <a:noAutofit/>
          </a:bodyPr>
          <a:lstStyle/>
          <a:p>
            <a:r>
              <a:rPr lang="en-US" altLang="zh-CN" sz="4000" dirty="0"/>
              <a:t>Threshold-based: </a:t>
            </a:r>
            <a:r>
              <a:rPr lang="en-US" altLang="zh-CN" sz="4000" dirty="0" smtClean="0"/>
              <a:t>Comparison with State-of-the-art Methods</a:t>
            </a:r>
            <a:endParaRPr lang="zh-CN" altLang="en-US" sz="4000" dirty="0"/>
          </a:p>
        </p:txBody>
      </p:sp>
      <p:sp>
        <p:nvSpPr>
          <p:cNvPr id="7"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1"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
        <p:nvSpPr>
          <p:cNvPr id="6" name="内容占位符 2"/>
          <p:cNvSpPr>
            <a:spLocks noGrp="1"/>
          </p:cNvSpPr>
          <p:nvPr>
            <p:ph idx="1"/>
          </p:nvPr>
        </p:nvSpPr>
        <p:spPr>
          <a:xfrm>
            <a:off x="457200" y="1268760"/>
            <a:ext cx="8435280" cy="5184576"/>
          </a:xfrm>
        </p:spPr>
        <p:txBody>
          <a:bodyPr>
            <a:normAutofit/>
          </a:bodyPr>
          <a:lstStyle/>
          <a:p>
            <a:pPr marL="0" indent="0">
              <a:buNone/>
            </a:pPr>
            <a:endParaRPr lang="en-US" altLang="zh-CN" dirty="0" smtClean="0"/>
          </a:p>
          <a:p>
            <a:r>
              <a:rPr lang="en-US" altLang="zh-CN" dirty="0" smtClean="0"/>
              <a:t>Existing algorithms</a:t>
            </a:r>
          </a:p>
          <a:p>
            <a:pPr lvl="1"/>
            <a:r>
              <a:rPr lang="en-US" altLang="zh-CN" dirty="0" smtClean="0"/>
              <a:t>Adapt(SIGMOD 2012)</a:t>
            </a:r>
          </a:p>
          <a:p>
            <a:pPr lvl="1"/>
            <a:r>
              <a:rPr lang="en-US" altLang="zh-CN" dirty="0" err="1" smtClean="0"/>
              <a:t>QChunk</a:t>
            </a:r>
            <a:r>
              <a:rPr lang="en-US" altLang="zh-CN" dirty="0" smtClean="0"/>
              <a:t>(SIGMOD 2011)</a:t>
            </a:r>
          </a:p>
          <a:p>
            <a:pPr lvl="1"/>
            <a:r>
              <a:rPr lang="en-US" altLang="zh-CN" dirty="0"/>
              <a:t>B</a:t>
            </a:r>
            <a:r>
              <a:rPr lang="en-US" altLang="zh-CN" baseline="30000" dirty="0"/>
              <a:t>ed</a:t>
            </a:r>
            <a:r>
              <a:rPr lang="en-US" altLang="zh-CN" dirty="0"/>
              <a:t>-Tree (SIGMOD 2010</a:t>
            </a:r>
            <a:r>
              <a:rPr lang="en-US" altLang="zh-CN" dirty="0" smtClean="0"/>
              <a:t>)</a:t>
            </a:r>
          </a:p>
          <a:p>
            <a:pPr marL="0" indent="0">
              <a:buNone/>
            </a:pPr>
            <a:r>
              <a:rPr lang="en-US" altLang="zh-CN" sz="1900" dirty="0"/>
              <a:t> </a:t>
            </a:r>
            <a:r>
              <a:rPr lang="en-US" altLang="zh-CN" sz="1900" dirty="0" smtClean="0"/>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598" y="1305392"/>
            <a:ext cx="4358881" cy="3484607"/>
          </a:xfrm>
          <a:prstGeom prst="rect">
            <a:avLst/>
          </a:prstGeom>
        </p:spPr>
      </p:pic>
    </p:spTree>
    <p:extLst>
      <p:ext uri="{BB962C8B-B14F-4D97-AF65-F5344CB8AC3E}">
        <p14:creationId xmlns:p14="http://schemas.microsoft.com/office/powerpoint/2010/main" val="1764037159"/>
      </p:ext>
    </p:extLst>
  </p:cSld>
  <p:clrMapOvr>
    <a:masterClrMapping/>
  </p:clrMapOvr>
  <p:transition advTm="23369"/>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748464" cy="1143000"/>
          </a:xfrm>
        </p:spPr>
        <p:txBody>
          <a:bodyPr>
            <a:noAutofit/>
          </a:bodyPr>
          <a:lstStyle/>
          <a:p>
            <a:r>
              <a:rPr lang="en-US" altLang="zh-CN" sz="4000" dirty="0" smtClean="0"/>
              <a:t>Threshold-based: Scalability</a:t>
            </a:r>
            <a:endParaRPr lang="zh-CN" altLang="en-US" sz="4000" dirty="0"/>
          </a:p>
        </p:txBody>
      </p:sp>
      <p:sp>
        <p:nvSpPr>
          <p:cNvPr id="10" name="内容占位符 2"/>
          <p:cNvSpPr txBox="1">
            <a:spLocks/>
          </p:cNvSpPr>
          <p:nvPr/>
        </p:nvSpPr>
        <p:spPr>
          <a:xfrm>
            <a:off x="500034" y="1785926"/>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extBox 9"/>
          <p:cNvSpPr txBox="1"/>
          <p:nvPr/>
        </p:nvSpPr>
        <p:spPr>
          <a:xfrm>
            <a:off x="2306706" y="4964986"/>
            <a:ext cx="4320480" cy="1464231"/>
          </a:xfrm>
          <a:prstGeom prst="wedgeRoundRectCallout">
            <a:avLst>
              <a:gd name="adj1" fmla="val -1808"/>
              <a:gd name="adj2" fmla="val -75473"/>
              <a:gd name="adj3" fmla="val 16667"/>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000" dirty="0"/>
              <a:t>for </a:t>
            </a:r>
            <a:r>
              <a:rPr lang="el-GR" altLang="zh-CN" sz="2000" i="1" dirty="0" smtClean="0"/>
              <a:t>τ</a:t>
            </a:r>
            <a:r>
              <a:rPr lang="en-US" altLang="zh-CN" sz="2000" dirty="0" smtClean="0"/>
              <a:t>=20</a:t>
            </a:r>
            <a:r>
              <a:rPr lang="en-US" altLang="zh-CN" sz="2000" dirty="0"/>
              <a:t>, our method took</a:t>
            </a:r>
          </a:p>
          <a:p>
            <a:r>
              <a:rPr lang="en-US" altLang="zh-CN" sz="2000" dirty="0" smtClean="0"/>
              <a:t>20 </a:t>
            </a:r>
            <a:r>
              <a:rPr lang="en-US" altLang="zh-CN" sz="2000" dirty="0" err="1" smtClean="0"/>
              <a:t>ms</a:t>
            </a:r>
            <a:r>
              <a:rPr lang="en-US" altLang="zh-CN" sz="2000" dirty="0" smtClean="0"/>
              <a:t> </a:t>
            </a:r>
            <a:r>
              <a:rPr lang="en-US" altLang="zh-CN" sz="2000" dirty="0"/>
              <a:t>for </a:t>
            </a:r>
            <a:r>
              <a:rPr lang="en-US" altLang="zh-CN" sz="2000" dirty="0" smtClean="0"/>
              <a:t>400,000 strings, </a:t>
            </a:r>
          </a:p>
          <a:p>
            <a:r>
              <a:rPr lang="en-US" altLang="zh-CN" sz="2000" dirty="0" smtClean="0"/>
              <a:t>27 </a:t>
            </a:r>
            <a:r>
              <a:rPr lang="en-US" altLang="zh-CN" sz="2000" dirty="0" err="1" smtClean="0"/>
              <a:t>ms</a:t>
            </a:r>
            <a:r>
              <a:rPr lang="en-US" altLang="zh-CN" sz="2000" dirty="0" smtClean="0"/>
              <a:t> </a:t>
            </a:r>
            <a:r>
              <a:rPr lang="en-US" altLang="zh-CN" sz="2000" dirty="0"/>
              <a:t>for </a:t>
            </a:r>
            <a:r>
              <a:rPr lang="en-US" altLang="zh-CN" sz="2000" dirty="0" smtClean="0"/>
              <a:t>600,000 </a:t>
            </a:r>
            <a:r>
              <a:rPr lang="en-US" altLang="zh-CN" sz="2000" dirty="0"/>
              <a:t>strings </a:t>
            </a:r>
            <a:endParaRPr lang="en-US" altLang="zh-CN" sz="2000" dirty="0" smtClean="0"/>
          </a:p>
          <a:p>
            <a:r>
              <a:rPr lang="en-US" altLang="zh-CN" sz="2000" dirty="0" smtClean="0"/>
              <a:t>33 </a:t>
            </a:r>
            <a:r>
              <a:rPr lang="en-US" altLang="zh-CN" sz="2000" dirty="0" err="1" smtClean="0"/>
              <a:t>ms</a:t>
            </a:r>
            <a:r>
              <a:rPr lang="en-US" altLang="zh-CN" sz="2000" dirty="0" smtClean="0"/>
              <a:t> for 800,000 </a:t>
            </a:r>
            <a:r>
              <a:rPr lang="en-US" altLang="zh-CN" sz="2000" dirty="0"/>
              <a:t>strings.</a:t>
            </a:r>
            <a:endParaRPr lang="en-US" altLang="zh-CN" sz="2000" dirty="0" smtClean="0"/>
          </a:p>
        </p:txBody>
      </p:sp>
      <p:sp>
        <p:nvSpPr>
          <p:cNvPr id="11"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2"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966" y="1252990"/>
            <a:ext cx="4032448" cy="3340837"/>
          </a:xfrm>
          <a:prstGeom prst="rect">
            <a:avLst/>
          </a:prstGeom>
        </p:spPr>
      </p:pic>
    </p:spTree>
    <p:extLst>
      <p:ext uri="{BB962C8B-B14F-4D97-AF65-F5344CB8AC3E}">
        <p14:creationId xmlns:p14="http://schemas.microsoft.com/office/powerpoint/2010/main" val="1280628664"/>
      </p:ext>
    </p:extLst>
  </p:cSld>
  <p:clrMapOvr>
    <a:masterClrMapping/>
  </p:clrMapOvr>
  <p:transition advTm="1237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96" y="44624"/>
            <a:ext cx="9252520" cy="1152128"/>
          </a:xfrm>
        </p:spPr>
        <p:txBody>
          <a:bodyPr>
            <a:noAutofit/>
          </a:bodyPr>
          <a:lstStyle/>
          <a:p>
            <a:r>
              <a:rPr lang="en-US" altLang="zh-CN" sz="4000" dirty="0" smtClean="0"/>
              <a:t>Top-k: Evaluate Filter Techniques</a:t>
            </a:r>
            <a:endParaRPr lang="zh-CN" altLang="en-US" sz="4000" dirty="0"/>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2"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3699893" cy="3010082"/>
          </a:xfrm>
          <a:prstGeom prst="rect">
            <a:avLst/>
          </a:prstGeom>
        </p:spPr>
      </p:pic>
      <p:sp>
        <p:nvSpPr>
          <p:cNvPr id="5" name="文本框 4"/>
          <p:cNvSpPr txBox="1"/>
          <p:nvPr/>
        </p:nvSpPr>
        <p:spPr>
          <a:xfrm>
            <a:off x="976846" y="4926914"/>
            <a:ext cx="2384499" cy="369332"/>
          </a:xfrm>
          <a:prstGeom prst="rect">
            <a:avLst/>
          </a:prstGeom>
          <a:noFill/>
        </p:spPr>
        <p:txBody>
          <a:bodyPr wrap="none" rtlCol="0">
            <a:spAutoFit/>
          </a:bodyPr>
          <a:lstStyle/>
          <a:p>
            <a:r>
              <a:rPr lang="en-US" altLang="zh-CN" dirty="0" smtClean="0"/>
              <a:t>Number of candidates</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556792"/>
            <a:ext cx="3528392" cy="3010082"/>
          </a:xfrm>
          <a:prstGeom prst="rect">
            <a:avLst/>
          </a:prstGeom>
        </p:spPr>
      </p:pic>
      <p:sp>
        <p:nvSpPr>
          <p:cNvPr id="10" name="文本框 9"/>
          <p:cNvSpPr txBox="1"/>
          <p:nvPr/>
        </p:nvSpPr>
        <p:spPr>
          <a:xfrm>
            <a:off x="5148064" y="4926914"/>
            <a:ext cx="2210413" cy="369332"/>
          </a:xfrm>
          <a:prstGeom prst="rect">
            <a:avLst/>
          </a:prstGeom>
          <a:noFill/>
        </p:spPr>
        <p:txBody>
          <a:bodyPr wrap="none" rtlCol="0">
            <a:spAutoFit/>
          </a:bodyPr>
          <a:lstStyle/>
          <a:p>
            <a:r>
              <a:rPr lang="en-US" altLang="zh-CN" dirty="0" smtClean="0"/>
              <a:t>Average Query Time</a:t>
            </a:r>
            <a:endParaRPr lang="zh-CN" altLang="en-US" dirty="0"/>
          </a:p>
        </p:txBody>
      </p:sp>
    </p:spTree>
    <p:extLst>
      <p:ext uri="{BB962C8B-B14F-4D97-AF65-F5344CB8AC3E}">
        <p14:creationId xmlns:p14="http://schemas.microsoft.com/office/powerpoint/2010/main" val="1778615623"/>
      </p:ext>
    </p:extLst>
  </p:cSld>
  <p:clrMapOvr>
    <a:masterClrMapping/>
  </p:clrMapOvr>
  <p:transition advTm="17301"/>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669"/>
            <a:ext cx="8229600" cy="1143000"/>
          </a:xfrm>
        </p:spPr>
        <p:txBody>
          <a:bodyPr>
            <a:noAutofit/>
          </a:bodyPr>
          <a:lstStyle/>
          <a:p>
            <a:r>
              <a:rPr lang="en-US" altLang="zh-CN" sz="4000" dirty="0" smtClean="0"/>
              <a:t>Top-k: Comparison with State-of-the-art Methods</a:t>
            </a:r>
            <a:endParaRPr lang="zh-CN" altLang="en-US" sz="4000" dirty="0"/>
          </a:p>
        </p:txBody>
      </p:sp>
      <p:sp>
        <p:nvSpPr>
          <p:cNvPr id="7"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1"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
        <p:nvSpPr>
          <p:cNvPr id="6" name="内容占位符 2"/>
          <p:cNvSpPr>
            <a:spLocks noGrp="1"/>
          </p:cNvSpPr>
          <p:nvPr>
            <p:ph idx="1"/>
          </p:nvPr>
        </p:nvSpPr>
        <p:spPr>
          <a:xfrm>
            <a:off x="457200" y="1268760"/>
            <a:ext cx="8435280" cy="5184576"/>
          </a:xfrm>
        </p:spPr>
        <p:txBody>
          <a:bodyPr>
            <a:normAutofit/>
          </a:bodyPr>
          <a:lstStyle/>
          <a:p>
            <a:pPr marL="0" indent="0">
              <a:buNone/>
            </a:pPr>
            <a:endParaRPr lang="en-US" altLang="zh-CN" dirty="0" smtClean="0"/>
          </a:p>
          <a:p>
            <a:r>
              <a:rPr lang="en-US" altLang="zh-CN" dirty="0" smtClean="0"/>
              <a:t>Existing algorithms</a:t>
            </a:r>
          </a:p>
          <a:p>
            <a:pPr lvl="1"/>
            <a:r>
              <a:rPr lang="en-US" altLang="zh-CN" dirty="0" smtClean="0"/>
              <a:t>AQ(AAAI 2010)</a:t>
            </a:r>
          </a:p>
          <a:p>
            <a:pPr lvl="1"/>
            <a:r>
              <a:rPr lang="en-US" altLang="zh-CN" dirty="0" smtClean="0"/>
              <a:t>B</a:t>
            </a:r>
            <a:r>
              <a:rPr lang="en-US" altLang="zh-CN" baseline="30000" dirty="0" smtClean="0"/>
              <a:t>ed</a:t>
            </a:r>
            <a:r>
              <a:rPr lang="en-US" altLang="zh-CN" dirty="0" smtClean="0"/>
              <a:t>-Tree </a:t>
            </a:r>
            <a:r>
              <a:rPr lang="en-US" altLang="zh-CN" dirty="0"/>
              <a:t>(SIGMOD 2010</a:t>
            </a:r>
            <a:r>
              <a:rPr lang="en-US" altLang="zh-CN" dirty="0" smtClean="0"/>
              <a:t>)</a:t>
            </a:r>
          </a:p>
          <a:p>
            <a:pPr lvl="1"/>
            <a:r>
              <a:rPr lang="en-US" altLang="zh-CN" dirty="0" err="1" smtClean="0"/>
              <a:t>Trie</a:t>
            </a:r>
            <a:r>
              <a:rPr lang="en-US" altLang="zh-CN" dirty="0" smtClean="0"/>
              <a:t>-based(ICDE 2013)</a:t>
            </a:r>
          </a:p>
          <a:p>
            <a:pPr marL="0" indent="0">
              <a:buNone/>
            </a:pPr>
            <a:r>
              <a:rPr lang="en-US" altLang="zh-CN" sz="1900" dirty="0"/>
              <a:t> </a:t>
            </a:r>
            <a:r>
              <a:rPr lang="en-US" altLang="zh-CN" sz="1900" dirty="0" smtClean="0"/>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670" y="1391104"/>
            <a:ext cx="4139810" cy="3342340"/>
          </a:xfrm>
          <a:prstGeom prst="rect">
            <a:avLst/>
          </a:prstGeom>
        </p:spPr>
      </p:pic>
    </p:spTree>
    <p:extLst>
      <p:ext uri="{BB962C8B-B14F-4D97-AF65-F5344CB8AC3E}">
        <p14:creationId xmlns:p14="http://schemas.microsoft.com/office/powerpoint/2010/main" val="1660547559"/>
      </p:ext>
    </p:extLst>
  </p:cSld>
  <p:clrMapOvr>
    <a:masterClrMapping/>
  </p:clrMapOvr>
  <p:transition advTm="23369"/>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748464" cy="1143000"/>
          </a:xfrm>
        </p:spPr>
        <p:txBody>
          <a:bodyPr>
            <a:noAutofit/>
          </a:bodyPr>
          <a:lstStyle/>
          <a:p>
            <a:r>
              <a:rPr lang="en-US" altLang="zh-CN" sz="4000" dirty="0" smtClean="0"/>
              <a:t>Top-k: Scalability</a:t>
            </a:r>
            <a:endParaRPr lang="zh-CN" altLang="en-US" sz="4000" dirty="0"/>
          </a:p>
        </p:txBody>
      </p:sp>
      <p:sp>
        <p:nvSpPr>
          <p:cNvPr id="10" name="内容占位符 2"/>
          <p:cNvSpPr txBox="1">
            <a:spLocks/>
          </p:cNvSpPr>
          <p:nvPr/>
        </p:nvSpPr>
        <p:spPr>
          <a:xfrm>
            <a:off x="500034" y="1785926"/>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extBox 9"/>
          <p:cNvSpPr txBox="1"/>
          <p:nvPr/>
        </p:nvSpPr>
        <p:spPr>
          <a:xfrm>
            <a:off x="2267744" y="5000620"/>
            <a:ext cx="4320480" cy="1464231"/>
          </a:xfrm>
          <a:prstGeom prst="wedgeRoundRectCallout">
            <a:avLst>
              <a:gd name="adj1" fmla="val -1808"/>
              <a:gd name="adj2" fmla="val -75473"/>
              <a:gd name="adj3" fmla="val 16667"/>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000" dirty="0"/>
              <a:t>for </a:t>
            </a:r>
            <a:r>
              <a:rPr lang="en-US" altLang="zh-CN" sz="2000" i="1" dirty="0"/>
              <a:t>k</a:t>
            </a:r>
            <a:r>
              <a:rPr lang="en-US" altLang="zh-CN" sz="2000" dirty="0" smtClean="0"/>
              <a:t>=20</a:t>
            </a:r>
            <a:r>
              <a:rPr lang="en-US" altLang="zh-CN" sz="2000" dirty="0"/>
              <a:t>, our method took</a:t>
            </a:r>
          </a:p>
          <a:p>
            <a:r>
              <a:rPr lang="en-US" altLang="zh-CN" sz="2000" dirty="0" smtClean="0"/>
              <a:t>436 </a:t>
            </a:r>
            <a:r>
              <a:rPr lang="en-US" altLang="zh-CN" sz="2000" dirty="0" err="1" smtClean="0"/>
              <a:t>ms</a:t>
            </a:r>
            <a:r>
              <a:rPr lang="en-US" altLang="zh-CN" sz="2000" dirty="0" smtClean="0"/>
              <a:t> </a:t>
            </a:r>
            <a:r>
              <a:rPr lang="en-US" altLang="zh-CN" sz="2000" dirty="0"/>
              <a:t>for 1</a:t>
            </a:r>
            <a:r>
              <a:rPr lang="en-US" altLang="zh-CN" sz="2000" dirty="0" smtClean="0"/>
              <a:t>00,000 strings, </a:t>
            </a:r>
          </a:p>
          <a:p>
            <a:r>
              <a:rPr lang="en-US" altLang="zh-CN" sz="2000" dirty="0" smtClean="0"/>
              <a:t>672 </a:t>
            </a:r>
            <a:r>
              <a:rPr lang="en-US" altLang="zh-CN" sz="2000" dirty="0" err="1" smtClean="0"/>
              <a:t>ms</a:t>
            </a:r>
            <a:r>
              <a:rPr lang="en-US" altLang="zh-CN" sz="2000" dirty="0" smtClean="0"/>
              <a:t> </a:t>
            </a:r>
            <a:r>
              <a:rPr lang="en-US" altLang="zh-CN" sz="2000" dirty="0"/>
              <a:t>for 2</a:t>
            </a:r>
            <a:r>
              <a:rPr lang="en-US" altLang="zh-CN" sz="2000" dirty="0" smtClean="0"/>
              <a:t>00,000 </a:t>
            </a:r>
            <a:r>
              <a:rPr lang="en-US" altLang="zh-CN" sz="2000" dirty="0"/>
              <a:t>strings </a:t>
            </a:r>
            <a:endParaRPr lang="en-US" altLang="zh-CN" sz="2000" dirty="0" smtClean="0"/>
          </a:p>
          <a:p>
            <a:r>
              <a:rPr lang="en-US" altLang="zh-CN" sz="2000" dirty="0" smtClean="0"/>
              <a:t>1279 </a:t>
            </a:r>
            <a:r>
              <a:rPr lang="en-US" altLang="zh-CN" sz="2000" dirty="0" err="1" smtClean="0"/>
              <a:t>ms</a:t>
            </a:r>
            <a:r>
              <a:rPr lang="en-US" altLang="zh-CN" sz="2000" dirty="0" smtClean="0"/>
              <a:t> for </a:t>
            </a:r>
            <a:r>
              <a:rPr lang="en-US" altLang="zh-CN" sz="2000" dirty="0"/>
              <a:t>3</a:t>
            </a:r>
            <a:r>
              <a:rPr lang="en-US" altLang="zh-CN" sz="2000" dirty="0" smtClean="0"/>
              <a:t>00,000 </a:t>
            </a:r>
            <a:r>
              <a:rPr lang="en-US" altLang="zh-CN" sz="2000" dirty="0"/>
              <a:t>strings.</a:t>
            </a:r>
            <a:endParaRPr lang="en-US" altLang="zh-CN" sz="2000" dirty="0" smtClean="0"/>
          </a:p>
        </p:txBody>
      </p:sp>
      <p:sp>
        <p:nvSpPr>
          <p:cNvPr id="11"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2"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096" y="1250511"/>
            <a:ext cx="4104456" cy="3428289"/>
          </a:xfrm>
          <a:prstGeom prst="rect">
            <a:avLst/>
          </a:prstGeom>
        </p:spPr>
      </p:pic>
    </p:spTree>
    <p:extLst>
      <p:ext uri="{BB962C8B-B14F-4D97-AF65-F5344CB8AC3E}">
        <p14:creationId xmlns:p14="http://schemas.microsoft.com/office/powerpoint/2010/main" val="3513400409"/>
      </p:ext>
    </p:extLst>
  </p:cSld>
  <p:clrMapOvr>
    <a:masterClrMapping/>
  </p:clrMapOvr>
  <p:transition advTm="12371"/>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t>Motivation</a:t>
            </a:r>
          </a:p>
          <a:p>
            <a:r>
              <a:rPr lang="en-US" altLang="zh-CN" dirty="0" smtClean="0"/>
              <a:t>Problem Formulation</a:t>
            </a:r>
          </a:p>
          <a:p>
            <a:r>
              <a:rPr lang="en-US" altLang="zh-CN" dirty="0" smtClean="0"/>
              <a:t>Hierarchical Framework</a:t>
            </a:r>
          </a:p>
          <a:p>
            <a:r>
              <a:rPr lang="en-US" altLang="zh-CN" dirty="0" smtClean="0"/>
              <a:t>Support Threshold-based Similarity Search </a:t>
            </a:r>
          </a:p>
          <a:p>
            <a:r>
              <a:rPr lang="en-US" altLang="zh-CN" dirty="0" smtClean="0"/>
              <a:t>Support Top-k Similarity Search</a:t>
            </a:r>
          </a:p>
          <a:p>
            <a:r>
              <a:rPr lang="en-US" altLang="zh-CN" dirty="0" smtClean="0"/>
              <a:t>Experiment</a:t>
            </a:r>
          </a:p>
          <a:p>
            <a:r>
              <a:rPr lang="en-US" altLang="zh-CN" dirty="0" smtClean="0">
                <a:solidFill>
                  <a:srgbClr val="FF0000"/>
                </a:solidFill>
              </a:rPr>
              <a:t>Conclusion</a:t>
            </a: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3308111354"/>
      </p:ext>
    </p:extLst>
  </p:cSld>
  <p:clrMapOvr>
    <a:masterClrMapping/>
  </p:clrMapOvr>
  <p:transition advTm="593"/>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395536" y="1484784"/>
            <a:ext cx="8748464" cy="4963466"/>
          </a:xfrm>
        </p:spPr>
        <p:txBody>
          <a:bodyPr>
            <a:normAutofit/>
          </a:bodyPr>
          <a:lstStyle/>
          <a:p>
            <a:pPr>
              <a:defRPr/>
            </a:pPr>
            <a:r>
              <a:rPr lang="en-US" altLang="zh-CN" sz="3200" dirty="0" smtClean="0"/>
              <a:t>String Similarity Search</a:t>
            </a:r>
            <a:endParaRPr lang="en-US" altLang="zh-CN" sz="3200" dirty="0"/>
          </a:p>
          <a:p>
            <a:pPr lvl="1"/>
            <a:r>
              <a:rPr lang="en-US" altLang="zh-CN" sz="2800" dirty="0" smtClean="0"/>
              <a:t>A hierarchical framework </a:t>
            </a:r>
            <a:r>
              <a:rPr lang="en-US" altLang="zh-CN" sz="2800" dirty="0"/>
              <a:t>to support </a:t>
            </a:r>
            <a:r>
              <a:rPr lang="en-US" altLang="zh-CN" sz="2800" dirty="0" smtClean="0"/>
              <a:t>both threshold-based and top-k </a:t>
            </a:r>
            <a:r>
              <a:rPr lang="en-US" altLang="zh-CN" sz="2800" dirty="0"/>
              <a:t>similarity search. </a:t>
            </a:r>
          </a:p>
          <a:p>
            <a:pPr lvl="1"/>
            <a:r>
              <a:rPr lang="en-US" altLang="zh-CN" sz="2800" dirty="0" smtClean="0"/>
              <a:t>An efficient algorithm to support threshold-based string similarity search   </a:t>
            </a:r>
          </a:p>
          <a:p>
            <a:pPr lvl="1"/>
            <a:r>
              <a:rPr lang="en-GB" altLang="zh-CN" sz="2800" dirty="0" smtClean="0"/>
              <a:t>Efficient algorithms and filters for top-k similarity search</a:t>
            </a:r>
            <a:endParaRPr lang="en-US" altLang="zh-CN" sz="2800" dirty="0" smtClean="0"/>
          </a:p>
          <a:p>
            <a:pPr lvl="1"/>
            <a:r>
              <a:rPr lang="en-US" altLang="zh-CN" sz="2800" dirty="0" smtClean="0"/>
              <a:t>Experimental </a:t>
            </a:r>
            <a:r>
              <a:rPr lang="en-US" altLang="zh-CN" sz="2800" dirty="0"/>
              <a:t>results show that our </a:t>
            </a:r>
            <a:r>
              <a:rPr lang="en-US" altLang="zh-CN" sz="2800" dirty="0" smtClean="0"/>
              <a:t>methods </a:t>
            </a:r>
            <a:r>
              <a:rPr lang="en-US" altLang="zh-CN" sz="2800" dirty="0"/>
              <a:t>significantly outperforms existing methods</a:t>
            </a:r>
          </a:p>
        </p:txBody>
      </p:sp>
      <p:sp>
        <p:nvSpPr>
          <p:cNvPr id="7"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9"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2165932435"/>
      </p:ext>
    </p:extLst>
  </p:cSld>
  <p:clrMapOvr>
    <a:masterClrMapping/>
  </p:clrMapOvr>
  <p:transition advTm="59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57200" y="-99392"/>
            <a:ext cx="8229600" cy="1143000"/>
          </a:xfrm>
        </p:spPr>
        <p:txBody>
          <a:bodyPr>
            <a:normAutofit/>
          </a:bodyPr>
          <a:lstStyle/>
          <a:p>
            <a:r>
              <a:rPr lang="en-US" altLang="zh-CN" dirty="0" smtClean="0"/>
              <a:t>Web Search</a:t>
            </a:r>
            <a:endParaRPr lang="zh-CN" altLang="en-US" dirty="0"/>
          </a:p>
        </p:txBody>
      </p:sp>
      <p:pic>
        <p:nvPicPr>
          <p:cNvPr id="42" name="Picture 26" descr="Google_Spears.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6655" y="1497062"/>
            <a:ext cx="5905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8" descr="Google_SpearsResults.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3780" y="3178225"/>
            <a:ext cx="22669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3"/>
          <p:cNvSpPr txBox="1">
            <a:spLocks noChangeArrowheads="1"/>
          </p:cNvSpPr>
          <p:nvPr/>
        </p:nvSpPr>
        <p:spPr bwMode="auto">
          <a:xfrm>
            <a:off x="4339530" y="2640062"/>
            <a:ext cx="4552950" cy="2162175"/>
          </a:xfrm>
          <a:prstGeom prst="rect">
            <a:avLst/>
          </a:prstGeom>
          <a:noFill/>
          <a:ln w="9525">
            <a:noFill/>
            <a:miter lim="800000"/>
            <a:headEnd/>
            <a:tailEnd/>
          </a:ln>
        </p:spPr>
        <p:txBody>
          <a:bodyPr lIns="80400" tIns="40200" rIns="80400" bIns="40200"/>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6075" indent="-346075" defTabSz="803275">
              <a:lnSpc>
                <a:spcPct val="145000"/>
              </a:lnSpc>
              <a:spcBef>
                <a:spcPct val="35000"/>
              </a:spcBef>
              <a:buClr>
                <a:srgbClr val="000066"/>
              </a:buClr>
              <a:buSzPct val="70000"/>
              <a:buFont typeface="Wingdings" pitchFamily="2" charset="2"/>
              <a:buChar char="m"/>
              <a:defRPr/>
            </a:pPr>
            <a:r>
              <a:rPr lang="en-US" altLang="zh-CN" sz="2000" b="1" kern="0" dirty="0">
                <a:latin typeface="+mn-lt"/>
              </a:rPr>
              <a:t>Errors in queries</a:t>
            </a:r>
          </a:p>
          <a:p>
            <a:pPr marL="346075" indent="-346075" defTabSz="803275">
              <a:lnSpc>
                <a:spcPct val="145000"/>
              </a:lnSpc>
              <a:spcBef>
                <a:spcPct val="35000"/>
              </a:spcBef>
              <a:buClr>
                <a:srgbClr val="000066"/>
              </a:buClr>
              <a:buSzPct val="70000"/>
              <a:buFont typeface="Wingdings" pitchFamily="2" charset="2"/>
              <a:buChar char="m"/>
              <a:defRPr/>
            </a:pPr>
            <a:r>
              <a:rPr lang="en-US" altLang="zh-CN" sz="2000" b="1" kern="0" dirty="0">
                <a:latin typeface="+mn-lt"/>
              </a:rPr>
              <a:t>Errors in data</a:t>
            </a:r>
          </a:p>
          <a:p>
            <a:pPr marL="346075" indent="-346075" defTabSz="803275">
              <a:lnSpc>
                <a:spcPct val="145000"/>
              </a:lnSpc>
              <a:spcBef>
                <a:spcPct val="35000"/>
              </a:spcBef>
              <a:buClr>
                <a:srgbClr val="000066"/>
              </a:buClr>
              <a:buSzPct val="70000"/>
              <a:buFont typeface="Wingdings" pitchFamily="2" charset="2"/>
              <a:buChar char="m"/>
              <a:defRPr/>
            </a:pPr>
            <a:r>
              <a:rPr lang="en-US" altLang="zh-CN" sz="2000" b="1" kern="0" dirty="0">
                <a:latin typeface="+mn-lt"/>
              </a:rPr>
              <a:t>Bring query and meaningful results closer together</a:t>
            </a:r>
          </a:p>
        </p:txBody>
      </p:sp>
      <p:sp>
        <p:nvSpPr>
          <p:cNvPr id="46" name="Right Brace 32"/>
          <p:cNvSpPr>
            <a:spLocks/>
          </p:cNvSpPr>
          <p:nvPr/>
        </p:nvSpPr>
        <p:spPr bwMode="auto">
          <a:xfrm>
            <a:off x="2444055" y="3440162"/>
            <a:ext cx="266700" cy="2486025"/>
          </a:xfrm>
          <a:prstGeom prst="rightBrace">
            <a:avLst>
              <a:gd name="adj1" fmla="val 8329"/>
              <a:gd name="adj2" fmla="val 50000"/>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zh-CN"/>
          </a:p>
        </p:txBody>
      </p:sp>
      <p:sp>
        <p:nvSpPr>
          <p:cNvPr id="47" name="TextBox 33"/>
          <p:cNvSpPr txBox="1">
            <a:spLocks noChangeArrowheads="1"/>
          </p:cNvSpPr>
          <p:nvPr/>
        </p:nvSpPr>
        <p:spPr bwMode="auto">
          <a:xfrm>
            <a:off x="2691705" y="4164062"/>
            <a:ext cx="11715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a:t>Actual queries gathered by Google</a:t>
            </a:r>
          </a:p>
        </p:txBody>
      </p:sp>
      <p:pic>
        <p:nvPicPr>
          <p:cNvPr id="48" name="Picture 2"/>
          <p:cNvPicPr>
            <a:picLocks noChangeAspect="1" noChangeArrowheads="1"/>
          </p:cNvPicPr>
          <p:nvPr/>
        </p:nvPicPr>
        <p:blipFill>
          <a:blip r:embed="rId6"/>
          <a:srcRect/>
          <a:stretch>
            <a:fillRect/>
          </a:stretch>
        </p:blipFill>
        <p:spPr bwMode="auto">
          <a:xfrm>
            <a:off x="6958905" y="1420862"/>
            <a:ext cx="1687513" cy="1281113"/>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2"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6"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cSld>
  <p:clrMapOvr>
    <a:masterClrMapping/>
  </p:clrMapOvr>
  <p:transition advTm="7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7300" y="1844824"/>
            <a:ext cx="5371004" cy="2483108"/>
          </a:xfrm>
          <a:prstGeom prst="cloudCallout">
            <a:avLst/>
          </a:prstGeom>
          <a:blipFill>
            <a:blip r:embed="rId3" cstate="print"/>
            <a:tile tx="0" ty="0" sx="100000" sy="100000" flip="none" algn="tl"/>
          </a:blipFill>
          <a:ln>
            <a:solidFill>
              <a:schemeClr val="tx1"/>
            </a:solidFill>
          </a:ln>
        </p:spPr>
        <p:txBody>
          <a:bodyPr wrap="square" rtlCol="0">
            <a:spAutoFit/>
          </a:bodyPr>
          <a:lstStyle/>
          <a:p>
            <a:pPr algn="ctr"/>
            <a:r>
              <a:rPr lang="en-US" altLang="zh-CN" sz="5000" b="1" cap="all" dirty="0" smtClean="0">
                <a:ln w="9000" cmpd="sng">
                  <a:solidFill>
                    <a:schemeClr val="accent4">
                      <a:shade val="50000"/>
                      <a:satMod val="120000"/>
                    </a:schemeClr>
                  </a:solidFill>
                  <a:prstDash val="solid"/>
                </a:ln>
                <a:solidFill>
                  <a:srgbClr val="FF0000"/>
                </a:solidFill>
                <a:effectLst/>
                <a:latin typeface="Gungsuh" pitchFamily="18" charset="-127"/>
                <a:ea typeface="Gungsuh" pitchFamily="18" charset="-127"/>
              </a:rPr>
              <a:t>Thanks!</a:t>
            </a:r>
          </a:p>
          <a:p>
            <a:pPr algn="ctr"/>
            <a:r>
              <a:rPr lang="en-US" altLang="zh-CN" sz="5000" b="1" cap="all" dirty="0" smtClean="0">
                <a:ln w="9000" cmpd="sng">
                  <a:solidFill>
                    <a:schemeClr val="accent4">
                      <a:shade val="50000"/>
                      <a:satMod val="120000"/>
                    </a:schemeClr>
                  </a:solidFill>
                  <a:prstDash val="solid"/>
                </a:ln>
                <a:solidFill>
                  <a:srgbClr val="FF0000"/>
                </a:solidFill>
                <a:effectLst/>
                <a:latin typeface="Gungsuh" pitchFamily="18" charset="-127"/>
                <a:ea typeface="Gungsuh" pitchFamily="18" charset="-127"/>
              </a:rPr>
              <a:t>Q&amp;A</a:t>
            </a:r>
            <a:endParaRPr lang="zh-CN" altLang="en-US" sz="5000" b="1" cap="all" dirty="0">
              <a:ln w="9000" cmpd="sng">
                <a:solidFill>
                  <a:schemeClr val="accent4">
                    <a:shade val="50000"/>
                    <a:satMod val="120000"/>
                  </a:schemeClr>
                </a:solidFill>
                <a:prstDash val="solid"/>
              </a:ln>
              <a:solidFill>
                <a:srgbClr val="FF0000"/>
              </a:solidFill>
              <a:effectLst/>
              <a:latin typeface="Gungsuh" pitchFamily="18" charset="-127"/>
              <a:ea typeface="Gungsuh" pitchFamily="18" charset="-127"/>
            </a:endParaRPr>
          </a:p>
        </p:txBody>
      </p:sp>
      <p:sp>
        <p:nvSpPr>
          <p:cNvPr id="10" name="TextBox 9"/>
          <p:cNvSpPr txBox="1"/>
          <p:nvPr/>
        </p:nvSpPr>
        <p:spPr>
          <a:xfrm>
            <a:off x="0" y="4910488"/>
            <a:ext cx="9324528" cy="578882"/>
          </a:xfrm>
          <a:prstGeom prst="flowChartAlternateProcess">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800" dirty="0" smtClean="0">
                <a:solidFill>
                  <a:srgbClr val="FF0000"/>
                </a:solidFill>
              </a:rPr>
              <a:t>http</a:t>
            </a:r>
            <a:r>
              <a:rPr lang="en-US" altLang="zh-CN" sz="2800" dirty="0">
                <a:solidFill>
                  <a:srgbClr val="FF0000"/>
                </a:solidFill>
              </a:rPr>
              <a:t>://</a:t>
            </a:r>
            <a:r>
              <a:rPr lang="en-US" altLang="zh-CN" sz="2800" dirty="0" smtClean="0">
                <a:solidFill>
                  <a:srgbClr val="FF0000"/>
                </a:solidFill>
              </a:rPr>
              <a:t>dbgroup.cs.tsinghua.edu.cn/</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 time and size</a:t>
            </a:r>
            <a:endParaRPr lang="zh-CN" altLang="en-US" dirty="0"/>
          </a:p>
        </p:txBody>
      </p:sp>
      <p:sp>
        <p:nvSpPr>
          <p:cNvPr id="3" name="日期占位符 2"/>
          <p:cNvSpPr>
            <a:spLocks noGrp="1"/>
          </p:cNvSpPr>
          <p:nvPr>
            <p:ph type="dt" sz="half" idx="10"/>
          </p:nvPr>
        </p:nvSpPr>
        <p:spPr/>
        <p:txBody>
          <a:bodyPr/>
          <a:lstStyle/>
          <a:p>
            <a:fld id="{DBDBCEB3-F5CF-4B6D-B498-D9A013DC68AF}" type="datetime1">
              <a:rPr lang="en-US" altLang="zh-CN" smtClean="0"/>
              <a:t>4/14/2015</a:t>
            </a:fld>
            <a:endParaRPr lang="zh-CN" altLang="en-US"/>
          </a:p>
        </p:txBody>
      </p:sp>
      <p:sp>
        <p:nvSpPr>
          <p:cNvPr id="4" name="页脚占位符 3"/>
          <p:cNvSpPr>
            <a:spLocks noGrp="1"/>
          </p:cNvSpPr>
          <p:nvPr>
            <p:ph type="ftr" sz="quarter" idx="11"/>
          </p:nvPr>
        </p:nvSpPr>
        <p:spPr/>
        <p:txBody>
          <a:bodyPr/>
          <a:lstStyle/>
          <a:p>
            <a:r>
              <a:rPr lang="en-US" altLang="zh-CN" smtClean="0"/>
              <a:t>TopkSearch @ ICDE2013</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24012"/>
            <a:ext cx="5760640" cy="306989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55" y="4393907"/>
            <a:ext cx="5743945" cy="2284219"/>
          </a:xfrm>
          <a:prstGeom prst="rect">
            <a:avLst/>
          </a:prstGeom>
        </p:spPr>
      </p:pic>
    </p:spTree>
    <p:extLst>
      <p:ext uri="{BB962C8B-B14F-4D97-AF65-F5344CB8AC3E}">
        <p14:creationId xmlns:p14="http://schemas.microsoft.com/office/powerpoint/2010/main" val="2779118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complexity</a:t>
            </a:r>
            <a:endParaRPr lang="zh-CN" altLang="en-US" dirty="0"/>
          </a:p>
        </p:txBody>
      </p:sp>
      <p:sp>
        <p:nvSpPr>
          <p:cNvPr id="6" name="内容占位符 5"/>
          <p:cNvSpPr>
            <a:spLocks noGrp="1"/>
          </p:cNvSpPr>
          <p:nvPr>
            <p:ph idx="1"/>
          </p:nvPr>
        </p:nvSpPr>
        <p:spPr/>
        <p:txBody>
          <a:bodyPr/>
          <a:lstStyle/>
          <a:p>
            <a:r>
              <a:rPr lang="en-US" altLang="zh-CN" dirty="0" smtClean="0"/>
              <a:t>Space:</a:t>
            </a:r>
          </a:p>
          <a:p>
            <a:endParaRPr lang="en-US" altLang="zh-CN" dirty="0"/>
          </a:p>
          <a:p>
            <a:r>
              <a:rPr lang="en-US" altLang="zh-CN" dirty="0" smtClean="0"/>
              <a:t>Time:</a:t>
            </a:r>
          </a:p>
          <a:p>
            <a:pPr lvl="1"/>
            <a:r>
              <a:rPr lang="en-US" altLang="zh-CN" dirty="0" smtClean="0"/>
              <a:t>Filter:</a:t>
            </a:r>
          </a:p>
          <a:p>
            <a:pPr lvl="1"/>
            <a:r>
              <a:rPr lang="en-US" altLang="zh-CN" dirty="0" smtClean="0"/>
              <a:t>Verify:</a:t>
            </a:r>
            <a:endParaRPr lang="zh-CN" altLang="en-US" dirty="0"/>
          </a:p>
        </p:txBody>
      </p:sp>
      <p:sp>
        <p:nvSpPr>
          <p:cNvPr id="3" name="日期占位符 2"/>
          <p:cNvSpPr>
            <a:spLocks noGrp="1"/>
          </p:cNvSpPr>
          <p:nvPr>
            <p:ph type="dt" sz="half" idx="10"/>
          </p:nvPr>
        </p:nvSpPr>
        <p:spPr/>
        <p:txBody>
          <a:bodyPr/>
          <a:lstStyle/>
          <a:p>
            <a:fld id="{DBDBCEB3-F5CF-4B6D-B498-D9A013DC68AF}" type="datetime1">
              <a:rPr lang="en-US" altLang="zh-CN" smtClean="0"/>
              <a:t>4/14/2015</a:t>
            </a:fld>
            <a:endParaRPr lang="zh-CN" altLang="en-US"/>
          </a:p>
        </p:txBody>
      </p:sp>
      <p:sp>
        <p:nvSpPr>
          <p:cNvPr id="4" name="页脚占位符 3"/>
          <p:cNvSpPr>
            <a:spLocks noGrp="1"/>
          </p:cNvSpPr>
          <p:nvPr>
            <p:ph type="ftr" sz="quarter" idx="11"/>
          </p:nvPr>
        </p:nvSpPr>
        <p:spPr/>
        <p:txBody>
          <a:bodyPr/>
          <a:lstStyle/>
          <a:p>
            <a:r>
              <a:rPr lang="en-US" altLang="zh-CN" smtClean="0"/>
              <a:t>TopkSearch @ ICDE2013</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525042"/>
            <a:ext cx="3019969" cy="57606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096" y="2996952"/>
            <a:ext cx="4609524" cy="44761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096" y="3584838"/>
            <a:ext cx="904762" cy="371429"/>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3858" y="3553418"/>
            <a:ext cx="1619048" cy="428571"/>
          </a:xfrm>
          <a:prstGeom prst="rect">
            <a:avLst/>
          </a:prstGeom>
        </p:spPr>
      </p:pic>
    </p:spTree>
    <p:extLst>
      <p:ext uri="{BB962C8B-B14F-4D97-AF65-F5344CB8AC3E}">
        <p14:creationId xmlns:p14="http://schemas.microsoft.com/office/powerpoint/2010/main" val="799150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Compare with </a:t>
            </a:r>
            <a:r>
              <a:rPr lang="en-GB" altLang="zh-CN" dirty="0" err="1" smtClean="0"/>
              <a:t>appgram</a:t>
            </a:r>
            <a:endParaRPr lang="zh-CN" altLang="en-US" dirty="0"/>
          </a:p>
        </p:txBody>
      </p:sp>
      <p:sp>
        <p:nvSpPr>
          <p:cNvPr id="3" name="日期占位符 2"/>
          <p:cNvSpPr>
            <a:spLocks noGrp="1"/>
          </p:cNvSpPr>
          <p:nvPr>
            <p:ph type="dt" sz="half" idx="10"/>
          </p:nvPr>
        </p:nvSpPr>
        <p:spPr/>
        <p:txBody>
          <a:bodyPr/>
          <a:lstStyle/>
          <a:p>
            <a:fld id="{DBDBCEB3-F5CF-4B6D-B498-D9A013DC68AF}" type="datetime1">
              <a:rPr lang="en-US" altLang="zh-CN" smtClean="0"/>
              <a:t>4/14/2015</a:t>
            </a:fld>
            <a:endParaRPr lang="zh-CN" altLang="en-US"/>
          </a:p>
        </p:txBody>
      </p:sp>
      <p:sp>
        <p:nvSpPr>
          <p:cNvPr id="4" name="页脚占位符 3"/>
          <p:cNvSpPr>
            <a:spLocks noGrp="1"/>
          </p:cNvSpPr>
          <p:nvPr>
            <p:ph type="ftr" sz="quarter" idx="11"/>
          </p:nvPr>
        </p:nvSpPr>
        <p:spPr/>
        <p:txBody>
          <a:bodyPr/>
          <a:lstStyle/>
          <a:p>
            <a:r>
              <a:rPr lang="en-US" altLang="zh-CN" smtClean="0"/>
              <a:t>TopkSearch @ ICDE2013</a:t>
            </a:r>
            <a:endParaRPr lang="zh-CN" altLang="en-US" dirty="0"/>
          </a:p>
        </p:txBody>
      </p:sp>
      <p:pic>
        <p:nvPicPr>
          <p:cNvPr id="6" name="图片 5"/>
          <p:cNvPicPr>
            <a:picLocks noChangeAspect="1"/>
          </p:cNvPicPr>
          <p:nvPr/>
        </p:nvPicPr>
        <p:blipFill>
          <a:blip r:embed="rId2"/>
          <a:stretch>
            <a:fillRect/>
          </a:stretch>
        </p:blipFill>
        <p:spPr>
          <a:xfrm>
            <a:off x="2000250" y="1414462"/>
            <a:ext cx="5143500" cy="4029075"/>
          </a:xfrm>
          <a:prstGeom prst="rect">
            <a:avLst/>
          </a:prstGeom>
        </p:spPr>
      </p:pic>
      <p:sp>
        <p:nvSpPr>
          <p:cNvPr id="7" name="文本框 6"/>
          <p:cNvSpPr txBox="1"/>
          <p:nvPr/>
        </p:nvSpPr>
        <p:spPr>
          <a:xfrm>
            <a:off x="2771800" y="5540558"/>
            <a:ext cx="2288896" cy="369332"/>
          </a:xfrm>
          <a:prstGeom prst="rect">
            <a:avLst/>
          </a:prstGeom>
          <a:noFill/>
        </p:spPr>
        <p:txBody>
          <a:bodyPr wrap="none" rtlCol="0">
            <a:spAutoFit/>
          </a:bodyPr>
          <a:lstStyle/>
          <a:p>
            <a:r>
              <a:rPr lang="en-US" altLang="zh-CN" dirty="0" smtClean="0"/>
              <a:t>Author(</a:t>
            </a:r>
            <a:r>
              <a:rPr lang="en-US" altLang="zh-CN" dirty="0" err="1" smtClean="0"/>
              <a:t>Avg</a:t>
            </a:r>
            <a:r>
              <a:rPr lang="en-US" altLang="zh-CN" dirty="0" smtClean="0"/>
              <a:t> Len = 15)</a:t>
            </a:r>
            <a:endParaRPr lang="zh-CN" altLang="en-US" dirty="0"/>
          </a:p>
        </p:txBody>
      </p:sp>
    </p:spTree>
    <p:extLst>
      <p:ext uri="{BB962C8B-B14F-4D97-AF65-F5344CB8AC3E}">
        <p14:creationId xmlns:p14="http://schemas.microsoft.com/office/powerpoint/2010/main" val="174159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23528" y="96490"/>
            <a:ext cx="8229600" cy="884238"/>
          </a:xfrm>
        </p:spPr>
        <p:txBody>
          <a:bodyPr/>
          <a:lstStyle/>
          <a:p>
            <a:pPr eaLnBrk="1" hangingPunct="1"/>
            <a:r>
              <a:rPr lang="en-US" altLang="zh-CN" dirty="0" smtClean="0"/>
              <a:t>Example: a movie database</a:t>
            </a:r>
            <a:endParaRPr lang="en-US" altLang="zh-CN" dirty="0" smtClean="0">
              <a:solidFill>
                <a:srgbClr val="FFFF00"/>
              </a:solidFill>
            </a:endParaRPr>
          </a:p>
        </p:txBody>
      </p:sp>
      <p:graphicFrame>
        <p:nvGraphicFramePr>
          <p:cNvPr id="108604" name="Group 60"/>
          <p:cNvGraphicFramePr>
            <a:graphicFrameLocks noGrp="1"/>
          </p:cNvGraphicFramePr>
          <p:nvPr>
            <p:ph idx="1"/>
          </p:nvPr>
        </p:nvGraphicFramePr>
        <p:xfrm>
          <a:off x="457200" y="4035425"/>
          <a:ext cx="8382000" cy="1600200"/>
        </p:xfrm>
        <a:graphic>
          <a:graphicData uri="http://schemas.openxmlformats.org/drawingml/2006/table">
            <a:tbl>
              <a:tblPr/>
              <a:tblGrid>
                <a:gridCol w="2357438"/>
                <a:gridCol w="3898900"/>
                <a:gridCol w="893762"/>
                <a:gridCol w="1231900"/>
              </a:tblGrid>
              <a:tr h="180975">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Star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Title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Year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Genre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Keanu Reeves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The Matrix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1999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Sci-Fi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Samuel Jackson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Iron man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2008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Sci-Fi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Schwarzenegger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The Terminator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1984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Sci-Fi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9563">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Samuel Jackson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The man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2006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Crime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2" name="Text Box 46"/>
          <p:cNvSpPr txBox="1">
            <a:spLocks noChangeArrowheads="1"/>
          </p:cNvSpPr>
          <p:nvPr/>
        </p:nvSpPr>
        <p:spPr bwMode="auto">
          <a:xfrm>
            <a:off x="1676400" y="3429000"/>
            <a:ext cx="558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990000"/>
                </a:solidFill>
              </a:rPr>
              <a:t>Find movies starred </a:t>
            </a:r>
            <a:r>
              <a:rPr lang="en-US" altLang="zh-CN">
                <a:solidFill>
                  <a:srgbClr val="3333FF"/>
                </a:solidFill>
              </a:rPr>
              <a:t>Samuel Jackson</a:t>
            </a:r>
          </a:p>
        </p:txBody>
      </p:sp>
      <p:pic>
        <p:nvPicPr>
          <p:cNvPr id="14373" name="Picture 56" descr="th-IM-21898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21336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4" name="Rectangle 57"/>
          <p:cNvSpPr>
            <a:spLocks noChangeArrowheads="1"/>
          </p:cNvSpPr>
          <p:nvPr/>
        </p:nvSpPr>
        <p:spPr bwMode="auto">
          <a:xfrm>
            <a:off x="1447800" y="3048000"/>
            <a:ext cx="124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Iron man</a:t>
            </a:r>
            <a:endParaRPr lang="zh-CN" altLang="en-US"/>
          </a:p>
        </p:txBody>
      </p:sp>
      <p:pic>
        <p:nvPicPr>
          <p:cNvPr id="14375" name="Picture 58" descr="th-the_man_po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447800"/>
            <a:ext cx="10302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6" name="Rectangle 59"/>
          <p:cNvSpPr>
            <a:spLocks noChangeArrowheads="1"/>
          </p:cNvSpPr>
          <p:nvPr/>
        </p:nvSpPr>
        <p:spPr bwMode="auto">
          <a:xfrm>
            <a:off x="5486400" y="3048000"/>
            <a:ext cx="1190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The man</a:t>
            </a:r>
            <a:endParaRPr lang="zh-CN" altLang="en-US"/>
          </a:p>
        </p:txBody>
      </p:sp>
      <p:sp>
        <p:nvSpPr>
          <p:cNvPr id="10"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1"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extLst>
      <p:ext uri="{BB962C8B-B14F-4D97-AF65-F5344CB8AC3E}">
        <p14:creationId xmlns:p14="http://schemas.microsoft.com/office/powerpoint/2010/main" val="3115750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23528" y="-99392"/>
            <a:ext cx="8077200" cy="1139825"/>
          </a:xfrm>
        </p:spPr>
        <p:txBody>
          <a:bodyPr/>
          <a:lstStyle/>
          <a:p>
            <a:pPr eaLnBrk="1" hangingPunct="1"/>
            <a:r>
              <a:rPr lang="en-US" altLang="zh-CN" dirty="0" smtClean="0"/>
              <a:t>Query: Schwarzenegger?</a:t>
            </a:r>
          </a:p>
        </p:txBody>
      </p:sp>
      <p:graphicFrame>
        <p:nvGraphicFramePr>
          <p:cNvPr id="110650" name="Group 58"/>
          <p:cNvGraphicFramePr>
            <a:graphicFrameLocks noGrp="1"/>
          </p:cNvGraphicFramePr>
          <p:nvPr>
            <p:ph sz="half" idx="1"/>
          </p:nvPr>
        </p:nvGraphicFramePr>
        <p:xfrm>
          <a:off x="457200" y="3886200"/>
          <a:ext cx="8001000" cy="1914524"/>
        </p:xfrm>
        <a:graphic>
          <a:graphicData uri="http://schemas.openxmlformats.org/drawingml/2006/table">
            <a:tbl>
              <a:tblPr/>
              <a:tblGrid>
                <a:gridCol w="2971800"/>
                <a:gridCol w="3000375"/>
                <a:gridCol w="852488"/>
                <a:gridCol w="1176337"/>
              </a:tblGrid>
              <a:tr h="320146">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Star</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Title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Year</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Genre</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7006">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Keanu Reeves</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The Matrix</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1999</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Sci-Fi</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1771">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Samuel Jackson</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Iron man</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2008</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Sci-Fi</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8595">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Schwarzenegger</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The Terminator</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1984</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Sci-Fi</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7006">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Samuel Jackson</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The man</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2006</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Crime</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61" name="Text Box 42"/>
          <p:cNvSpPr txBox="1">
            <a:spLocks noChangeArrowheads="1"/>
          </p:cNvSpPr>
          <p:nvPr/>
        </p:nvSpPr>
        <p:spPr bwMode="auto">
          <a:xfrm>
            <a:off x="1524000" y="3352800"/>
            <a:ext cx="558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990000"/>
                </a:solidFill>
              </a:rPr>
              <a:t>The user doesn’t know the exact spelling!</a:t>
            </a:r>
            <a:endParaRPr lang="en-US" altLang="zh-CN">
              <a:solidFill>
                <a:schemeClr val="folHlink"/>
              </a:solidFill>
            </a:endParaRPr>
          </a:p>
        </p:txBody>
      </p:sp>
      <p:graphicFrame>
        <p:nvGraphicFramePr>
          <p:cNvPr id="1026" name="Object 49"/>
          <p:cNvGraphicFramePr>
            <a:graphicFrameLocks noGrp="1" noChangeAspect="1"/>
          </p:cNvGraphicFramePr>
          <p:nvPr>
            <p:ph sz="half" idx="2"/>
          </p:nvPr>
        </p:nvGraphicFramePr>
        <p:xfrm>
          <a:off x="5334000" y="1524000"/>
          <a:ext cx="1600200" cy="1570038"/>
        </p:xfrm>
        <a:graphic>
          <a:graphicData uri="http://schemas.openxmlformats.org/presentationml/2006/ole">
            <mc:AlternateContent xmlns:mc="http://schemas.openxmlformats.org/markup-compatibility/2006">
              <mc:Choice xmlns:v="urn:schemas-microsoft-com:vml" Requires="v">
                <p:oleObj spid="_x0000_s1489" name="Bitmap Image" r:id="rId4" imgW="3067478" imgH="3010320" progId="Paint.Picture">
                  <p:embed/>
                </p:oleObj>
              </mc:Choice>
              <mc:Fallback>
                <p:oleObj name="Bitmap Image" r:id="rId4" imgW="3067478" imgH="301032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524000"/>
                        <a:ext cx="1600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62" name="Picture 51" descr="150px-Arnold_Schwarzenegger_2004-0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524000"/>
            <a:ext cx="1447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9"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extLst>
      <p:ext uri="{BB962C8B-B14F-4D97-AF65-F5344CB8AC3E}">
        <p14:creationId xmlns:p14="http://schemas.microsoft.com/office/powerpoint/2010/main" val="1465474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BD134F-7CD7-4FC9-9C1C-9876FA2C06A1}" type="slidenum">
              <a:rPr lang="zh-CN" altLang="en-US"/>
              <a:pPr eaLnBrk="1" hangingPunct="1"/>
              <a:t>7</a:t>
            </a:fld>
            <a:endParaRPr lang="en-US" altLang="zh-CN"/>
          </a:p>
        </p:txBody>
      </p:sp>
      <p:sp>
        <p:nvSpPr>
          <p:cNvPr id="2052" name="Rectangle 2"/>
          <p:cNvSpPr>
            <a:spLocks noGrp="1" noChangeArrowheads="1"/>
          </p:cNvSpPr>
          <p:nvPr>
            <p:ph type="title"/>
          </p:nvPr>
        </p:nvSpPr>
        <p:spPr>
          <a:xfrm>
            <a:off x="395536" y="260648"/>
            <a:ext cx="8229600" cy="731838"/>
          </a:xfrm>
        </p:spPr>
        <p:txBody>
          <a:bodyPr>
            <a:noAutofit/>
          </a:bodyPr>
          <a:lstStyle/>
          <a:p>
            <a:pPr eaLnBrk="1" hangingPunct="1"/>
            <a:r>
              <a:rPr lang="en-US" altLang="zh-CN" sz="4800" dirty="0" smtClean="0"/>
              <a:t>Relaxing Conditions</a:t>
            </a:r>
          </a:p>
        </p:txBody>
      </p:sp>
      <p:graphicFrame>
        <p:nvGraphicFramePr>
          <p:cNvPr id="112693" name="Group 53"/>
          <p:cNvGraphicFramePr>
            <a:graphicFrameLocks noGrp="1"/>
          </p:cNvGraphicFramePr>
          <p:nvPr>
            <p:ph idx="1"/>
          </p:nvPr>
        </p:nvGraphicFramePr>
        <p:xfrm>
          <a:off x="609600" y="3962400"/>
          <a:ext cx="7991475" cy="1830387"/>
        </p:xfrm>
        <a:graphic>
          <a:graphicData uri="http://schemas.openxmlformats.org/drawingml/2006/table">
            <a:tbl>
              <a:tblPr/>
              <a:tblGrid>
                <a:gridCol w="2438400"/>
                <a:gridCol w="2901950"/>
                <a:gridCol w="1355725"/>
                <a:gridCol w="1295400"/>
              </a:tblGrid>
              <a:tr h="320151">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Star</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Title</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Year</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Genre</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6368">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Keanu Reeves</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The Matrix</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1999</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Sci-Fi</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9544">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Samuel Jackson</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Iron man</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2008</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Sci-Fi</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7956">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FF0000"/>
                          </a:solidFill>
                          <a:effectLst/>
                          <a:latin typeface="Verdana" pitchFamily="34" charset="0"/>
                          <a:ea typeface="宋体" pitchFamily="2" charset="-122"/>
                        </a:rPr>
                        <a:t>Schwarzenegger</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The Terminator</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1984</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rgbClr val="3333FF"/>
                          </a:solidFill>
                          <a:effectLst/>
                          <a:latin typeface="Verdana" pitchFamily="34" charset="0"/>
                          <a:ea typeface="宋体" pitchFamily="2" charset="-122"/>
                        </a:rPr>
                        <a:t>Sci-Fi</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6368">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Samuel Jackson</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The man</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2006</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Crime</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050" name="Object 41"/>
          <p:cNvGraphicFramePr>
            <a:graphicFrameLocks noChangeAspect="1"/>
          </p:cNvGraphicFramePr>
          <p:nvPr/>
        </p:nvGraphicFramePr>
        <p:xfrm>
          <a:off x="5486400" y="1600200"/>
          <a:ext cx="1676400" cy="1646238"/>
        </p:xfrm>
        <a:graphic>
          <a:graphicData uri="http://schemas.openxmlformats.org/presentationml/2006/ole">
            <mc:AlternateContent xmlns:mc="http://schemas.openxmlformats.org/markup-compatibility/2006">
              <mc:Choice xmlns:v="urn:schemas-microsoft-com:vml" Requires="v">
                <p:oleObj spid="_x0000_s2070" name="Bitmap Image" r:id="rId4" imgW="3067478" imgH="3010320" progId="Paint.Picture">
                  <p:embed/>
                </p:oleObj>
              </mc:Choice>
              <mc:Fallback>
                <p:oleObj name="Bitmap Image" r:id="rId4" imgW="3067478" imgH="301032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600200"/>
                        <a:ext cx="1676400"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5" name="Text Box 42"/>
          <p:cNvSpPr txBox="1">
            <a:spLocks noChangeArrowheads="1"/>
          </p:cNvSpPr>
          <p:nvPr/>
        </p:nvSpPr>
        <p:spPr bwMode="auto">
          <a:xfrm>
            <a:off x="1524000" y="3429000"/>
            <a:ext cx="558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Find movies with a star </a:t>
            </a:r>
            <a:r>
              <a:rPr lang="en-US" altLang="zh-CN">
                <a:solidFill>
                  <a:schemeClr val="folHlink"/>
                </a:solidFill>
              </a:rPr>
              <a:t>“</a:t>
            </a:r>
            <a:r>
              <a:rPr lang="en-US" altLang="zh-CN">
                <a:solidFill>
                  <a:srgbClr val="990000"/>
                </a:solidFill>
              </a:rPr>
              <a:t>similar to</a:t>
            </a:r>
            <a:r>
              <a:rPr lang="en-US" altLang="zh-CN">
                <a:solidFill>
                  <a:schemeClr val="folHlink"/>
                </a:solidFill>
              </a:rPr>
              <a:t>” </a:t>
            </a:r>
            <a:r>
              <a:rPr lang="en-US" altLang="zh-CN">
                <a:solidFill>
                  <a:srgbClr val="FF0000"/>
                </a:solidFill>
              </a:rPr>
              <a:t>Schwarrzenger</a:t>
            </a:r>
            <a:r>
              <a:rPr lang="en-US" altLang="zh-CN">
                <a:solidFill>
                  <a:schemeClr val="folHlink"/>
                </a:solidFill>
              </a:rPr>
              <a:t>.</a:t>
            </a:r>
          </a:p>
        </p:txBody>
      </p:sp>
      <p:pic>
        <p:nvPicPr>
          <p:cNvPr id="2086" name="Picture 44" descr="150px-Arnold_Schwarzenegger_2004-0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524000"/>
            <a:ext cx="1447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7" name="Line 52"/>
          <p:cNvSpPr>
            <a:spLocks noChangeShapeType="1"/>
          </p:cNvSpPr>
          <p:nvPr/>
        </p:nvSpPr>
        <p:spPr bwMode="auto">
          <a:xfrm flipH="1">
            <a:off x="2819400" y="3810000"/>
            <a:ext cx="3124200" cy="1524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85018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71625"/>
            <a:ext cx="9001156" cy="4857750"/>
          </a:xfrm>
        </p:spPr>
        <p:txBody>
          <a:bodyPr>
            <a:normAutofit/>
          </a:bodyPr>
          <a:lstStyle/>
          <a:p>
            <a:r>
              <a:rPr lang="en-US" altLang="zh-CN" sz="2400" i="1" u="sng" dirty="0" smtClean="0">
                <a:solidFill>
                  <a:srgbClr val="FF0000"/>
                </a:solidFill>
                <a:latin typeface="+mj-lt"/>
              </a:rPr>
              <a:t>String Similarity Search</a:t>
            </a:r>
            <a:r>
              <a:rPr lang="en-US" altLang="zh-CN" sz="2400" i="1" dirty="0" smtClean="0">
                <a:latin typeface="+mj-lt"/>
              </a:rPr>
              <a:t> finds all entries from the string collection that approximately match the query.</a:t>
            </a:r>
          </a:p>
          <a:p>
            <a:endParaRPr lang="en-US" altLang="zh-CN" sz="2800" dirty="0" smtClean="0"/>
          </a:p>
          <a:p>
            <a:r>
              <a:rPr lang="en-US" altLang="zh-CN" sz="2800" dirty="0" smtClean="0"/>
              <a:t>Applications:</a:t>
            </a:r>
          </a:p>
          <a:p>
            <a:pPr lvl="1"/>
            <a:r>
              <a:rPr lang="en-US" altLang="zh-CN" dirty="0" smtClean="0"/>
              <a:t>Biology, Bioinformatics</a:t>
            </a:r>
          </a:p>
          <a:p>
            <a:pPr lvl="1"/>
            <a:r>
              <a:rPr lang="en-US" altLang="zh-CN" dirty="0" smtClean="0"/>
              <a:t>Information Retrieve</a:t>
            </a:r>
          </a:p>
          <a:p>
            <a:pPr lvl="1"/>
            <a:r>
              <a:rPr lang="en-US" altLang="zh-CN" dirty="0" smtClean="0"/>
              <a:t>Data Quality, Data Cleaning</a:t>
            </a:r>
          </a:p>
          <a:p>
            <a:pPr lvl="1"/>
            <a:r>
              <a:rPr lang="en-US" altLang="zh-CN" dirty="0" smtClean="0"/>
              <a:t>….</a:t>
            </a:r>
          </a:p>
          <a:p>
            <a:pPr marL="0" indent="0">
              <a:buNone/>
            </a:pPr>
            <a:r>
              <a:rPr lang="en-US" altLang="zh-CN" dirty="0" smtClean="0"/>
              <a:t>                                                        </a:t>
            </a:r>
          </a:p>
          <a:p>
            <a:pPr marL="548640" lvl="2" indent="-274320">
              <a:buClr>
                <a:schemeClr val="accent3"/>
              </a:buClr>
              <a:buSzPct val="95000"/>
              <a:defRPr/>
            </a:pPr>
            <a:endParaRPr lang="en-US" altLang="zh-CN" dirty="0" smtClean="0"/>
          </a:p>
          <a:p>
            <a:pPr marL="548640" lvl="2" indent="-274320">
              <a:buClr>
                <a:schemeClr val="accent3"/>
              </a:buClr>
              <a:buSzPct val="95000"/>
              <a:defRPr/>
            </a:pPr>
            <a:endParaRPr lang="en-US" altLang="zh-CN" dirty="0" smtClean="0"/>
          </a:p>
          <a:p>
            <a:pPr marL="548640" lvl="2" indent="-274320">
              <a:buClr>
                <a:schemeClr val="accent3"/>
              </a:buClr>
              <a:buSzPct val="95000"/>
              <a:defRPr/>
            </a:pPr>
            <a:endParaRPr lang="en-US" altLang="zh-CN" dirty="0" smtClean="0"/>
          </a:p>
          <a:p>
            <a:pPr marL="548640" lvl="2" indent="-274320">
              <a:buClr>
                <a:schemeClr val="accent3"/>
              </a:buClr>
              <a:buSzPct val="95000"/>
              <a:defRPr/>
            </a:pPr>
            <a:endParaRPr lang="en-US" altLang="zh-CN" dirty="0" smtClean="0"/>
          </a:p>
          <a:p>
            <a:pPr marL="548640" lvl="2" indent="-274320">
              <a:buClr>
                <a:schemeClr val="accent3"/>
              </a:buClr>
              <a:buSzPct val="95000"/>
              <a:defRPr/>
            </a:pPr>
            <a:endParaRPr lang="en-US" altLang="zh-CN" dirty="0" smtClean="0"/>
          </a:p>
          <a:p>
            <a:pPr marL="548640" lvl="2" indent="-274320">
              <a:buClr>
                <a:schemeClr val="accent3"/>
              </a:buClr>
              <a:buSzPct val="95000"/>
              <a:defRPr/>
            </a:pPr>
            <a:endParaRPr lang="en-US" altLang="zh-CN" dirty="0" smtClean="0"/>
          </a:p>
          <a:p>
            <a:pPr marL="548640" lvl="2" indent="-274320">
              <a:buClr>
                <a:schemeClr val="accent3"/>
              </a:buClr>
              <a:buSzPct val="95000"/>
              <a:buFont typeface="Wingdings" pitchFamily="2" charset="2"/>
              <a:buChar char="Ø"/>
              <a:defRPr/>
            </a:pPr>
            <a:endParaRPr lang="en-US" altLang="zh-CN" dirty="0" smtClean="0"/>
          </a:p>
          <a:p>
            <a:pPr marL="548640" lvl="2" indent="-274320">
              <a:buClr>
                <a:schemeClr val="accent3"/>
              </a:buClr>
              <a:buSzPct val="95000"/>
              <a:buFont typeface="Wingdings" pitchFamily="2" charset="2"/>
              <a:buChar char="Ø"/>
              <a:defRPr/>
            </a:pPr>
            <a:endParaRPr lang="en-US" altLang="zh-CN" dirty="0" smtClean="0"/>
          </a:p>
        </p:txBody>
      </p:sp>
      <p:sp>
        <p:nvSpPr>
          <p:cNvPr id="2" name="标题 1"/>
          <p:cNvSpPr>
            <a:spLocks noGrp="1"/>
          </p:cNvSpPr>
          <p:nvPr>
            <p:ph type="title"/>
          </p:nvPr>
        </p:nvSpPr>
        <p:spPr>
          <a:xfrm>
            <a:off x="457200" y="-99392"/>
            <a:ext cx="8229600" cy="1143000"/>
          </a:xfrm>
        </p:spPr>
        <p:txBody>
          <a:bodyPr/>
          <a:lstStyle/>
          <a:p>
            <a:r>
              <a:rPr lang="en-US" altLang="zh-CN" dirty="0" smtClean="0"/>
              <a:t>String Similarity Search</a:t>
            </a:r>
            <a:endParaRPr lang="zh-CN" altLang="en-US" dirty="0"/>
          </a:p>
        </p:txBody>
      </p:sp>
      <p:sp>
        <p:nvSpPr>
          <p:cNvPr id="7"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8"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cSld>
  <p:clrMapOvr>
    <a:masterClrMapping/>
  </p:clrMapOvr>
  <p:transition advTm="187"/>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9392"/>
            <a:ext cx="8229600" cy="1143000"/>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smtClean="0"/>
              <a:t>Motivation</a:t>
            </a:r>
          </a:p>
          <a:p>
            <a:r>
              <a:rPr lang="en-US" altLang="zh-CN" dirty="0" smtClean="0">
                <a:solidFill>
                  <a:srgbClr val="FF0000"/>
                </a:solidFill>
              </a:rPr>
              <a:t>Problem Formulation</a:t>
            </a:r>
          </a:p>
          <a:p>
            <a:r>
              <a:rPr lang="en-US" altLang="zh-CN" dirty="0" smtClean="0"/>
              <a:t>Hierarchical Framework</a:t>
            </a:r>
          </a:p>
          <a:p>
            <a:r>
              <a:rPr lang="en-US" altLang="zh-CN" dirty="0" smtClean="0"/>
              <a:t>Support Threshold-based Similarity Search </a:t>
            </a:r>
          </a:p>
          <a:p>
            <a:r>
              <a:rPr lang="en-US" altLang="zh-CN" dirty="0" smtClean="0"/>
              <a:t>Support Top-k Similarity Search</a:t>
            </a:r>
          </a:p>
          <a:p>
            <a:r>
              <a:rPr lang="en-US" altLang="zh-CN" dirty="0" smtClean="0"/>
              <a:t>Experiment</a:t>
            </a:r>
          </a:p>
          <a:p>
            <a:r>
              <a:rPr lang="en-US" altLang="zh-CN" dirty="0" smtClean="0"/>
              <a:t>Conclusion</a:t>
            </a:r>
          </a:p>
        </p:txBody>
      </p:sp>
      <p:sp>
        <p:nvSpPr>
          <p:cNvPr id="9" name="页脚占位符 29"/>
          <p:cNvSpPr>
            <a:spLocks noGrp="1"/>
          </p:cNvSpPr>
          <p:nvPr>
            <p:ph type="ftr" sz="quarter" idx="11"/>
          </p:nvPr>
        </p:nvSpPr>
        <p:spPr>
          <a:xfrm>
            <a:off x="3739480" y="6453336"/>
            <a:ext cx="3352800" cy="365125"/>
          </a:xfrm>
        </p:spPr>
        <p:txBody>
          <a:bodyPr/>
          <a:lstStyle/>
          <a:p>
            <a:r>
              <a:rPr lang="en-US" altLang="zh-CN" dirty="0" err="1" smtClean="0"/>
              <a:t>HSTree</a:t>
            </a:r>
            <a:r>
              <a:rPr lang="en-US" altLang="zh-CN" dirty="0" smtClean="0"/>
              <a:t> @ ICDE2015</a:t>
            </a:r>
            <a:endParaRPr lang="zh-CN" altLang="en-US" dirty="0">
              <a:latin typeface="Times New Roman" pitchFamily="18" charset="0"/>
              <a:cs typeface="Times New Roman" pitchFamily="18" charset="0"/>
            </a:endParaRPr>
          </a:p>
        </p:txBody>
      </p:sp>
      <p:sp>
        <p:nvSpPr>
          <p:cNvPr id="10" name="日期占位符 3"/>
          <p:cNvSpPr>
            <a:spLocks noGrp="1"/>
          </p:cNvSpPr>
          <p:nvPr>
            <p:ph type="dt" sz="half" idx="10"/>
          </p:nvPr>
        </p:nvSpPr>
        <p:spPr>
          <a:xfrm>
            <a:off x="35496" y="6448251"/>
            <a:ext cx="2133600" cy="365125"/>
          </a:xfrm>
        </p:spPr>
        <p:txBody>
          <a:bodyPr/>
          <a:lstStyle/>
          <a:p>
            <a:r>
              <a:rPr lang="en-US" altLang="zh-CN" dirty="0" smtClean="0"/>
              <a:t>4/15/2015</a:t>
            </a:r>
            <a:endParaRPr lang="zh-CN" altLang="en-US" dirty="0"/>
          </a:p>
        </p:txBody>
      </p:sp>
    </p:spTree>
    <p:custDataLst>
      <p:tags r:id="rId1"/>
    </p:custDataLst>
    <p:extLst>
      <p:ext uri="{BB962C8B-B14F-4D97-AF65-F5344CB8AC3E}">
        <p14:creationId xmlns:p14="http://schemas.microsoft.com/office/powerpoint/2010/main" val="2168499309"/>
      </p:ext>
    </p:extLst>
  </p:cSld>
  <p:clrMapOvr>
    <a:masterClrMapping/>
  </p:clrMapOvr>
  <p:transition advTm="593"/>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
</p:tagLst>
</file>

<file path=ppt/tags/tag10.xml><?xml version="1.0" encoding="utf-8"?>
<p:tagLst xmlns:a="http://schemas.openxmlformats.org/drawingml/2006/main" xmlns:r="http://schemas.openxmlformats.org/officeDocument/2006/relationships" xmlns:p="http://schemas.openxmlformats.org/presentationml/2006/main">
  <p:tag name="TIMING" val="|7.8|9.7|4.4"/>
</p:tagLst>
</file>

<file path=ppt/tags/tag11.xml><?xml version="1.0" encoding="utf-8"?>
<p:tagLst xmlns:a="http://schemas.openxmlformats.org/drawingml/2006/main" xmlns:r="http://schemas.openxmlformats.org/officeDocument/2006/relationships" xmlns:p="http://schemas.openxmlformats.org/presentationml/2006/main">
  <p:tag name="TIMING" val="|3.3"/>
</p:tagLst>
</file>

<file path=ppt/tags/tag12.xml><?xml version="1.0" encoding="utf-8"?>
<p:tagLst xmlns:a="http://schemas.openxmlformats.org/drawingml/2006/main" xmlns:r="http://schemas.openxmlformats.org/officeDocument/2006/relationships" xmlns:p="http://schemas.openxmlformats.org/presentationml/2006/main">
  <p:tag name="TIMING" val="|7.8|9.7|4.4"/>
</p:tagLst>
</file>

<file path=ppt/tags/tag13.xml><?xml version="1.0" encoding="utf-8"?>
<p:tagLst xmlns:a="http://schemas.openxmlformats.org/drawingml/2006/main" xmlns:r="http://schemas.openxmlformats.org/officeDocument/2006/relationships" xmlns:p="http://schemas.openxmlformats.org/presentationml/2006/main">
  <p:tag name="TIMING" val="|7.8|9.7|4.4"/>
</p:tagLst>
</file>

<file path=ppt/tags/tag14.xml><?xml version="1.0" encoding="utf-8"?>
<p:tagLst xmlns:a="http://schemas.openxmlformats.org/drawingml/2006/main" xmlns:r="http://schemas.openxmlformats.org/officeDocument/2006/relationships" xmlns:p="http://schemas.openxmlformats.org/presentationml/2006/main">
  <p:tag name="TIMING" val="|7.8|9.7|4.4"/>
</p:tagLst>
</file>

<file path=ppt/tags/tag15.xml><?xml version="1.0" encoding="utf-8"?>
<p:tagLst xmlns:a="http://schemas.openxmlformats.org/drawingml/2006/main" xmlns:r="http://schemas.openxmlformats.org/officeDocument/2006/relationships" xmlns:p="http://schemas.openxmlformats.org/presentationml/2006/main">
  <p:tag name="TIMING" val="|3.3"/>
</p:tagLst>
</file>

<file path=ppt/tags/tag16.xml><?xml version="1.0" encoding="utf-8"?>
<p:tagLst xmlns:a="http://schemas.openxmlformats.org/drawingml/2006/main" xmlns:r="http://schemas.openxmlformats.org/officeDocument/2006/relationships" xmlns:p="http://schemas.openxmlformats.org/presentationml/2006/main">
  <p:tag name="TIMING" val="|3.3"/>
</p:tagLst>
</file>

<file path=ppt/tags/tag17.xml><?xml version="1.0" encoding="utf-8"?>
<p:tagLst xmlns:a="http://schemas.openxmlformats.org/drawingml/2006/main" xmlns:r="http://schemas.openxmlformats.org/officeDocument/2006/relationships" xmlns:p="http://schemas.openxmlformats.org/presentationml/2006/main">
  <p:tag name="TIMING" val="|3.3"/>
</p:tagLst>
</file>

<file path=ppt/tags/tag2.xml><?xml version="1.0" encoding="utf-8"?>
<p:tagLst xmlns:a="http://schemas.openxmlformats.org/drawingml/2006/main" xmlns:r="http://schemas.openxmlformats.org/officeDocument/2006/relationships" xmlns:p="http://schemas.openxmlformats.org/presentationml/2006/main">
  <p:tag name="TIMING" val="|14.1|0.9"/>
</p:tagLst>
</file>

<file path=ppt/tags/tag3.xml><?xml version="1.0" encoding="utf-8"?>
<p:tagLst xmlns:a="http://schemas.openxmlformats.org/drawingml/2006/main" xmlns:r="http://schemas.openxmlformats.org/officeDocument/2006/relationships" xmlns:p="http://schemas.openxmlformats.org/presentationml/2006/main">
  <p:tag name="TIMING" val="|6.7"/>
</p:tagLst>
</file>

<file path=ppt/tags/tag4.xml><?xml version="1.0" encoding="utf-8"?>
<p:tagLst xmlns:a="http://schemas.openxmlformats.org/drawingml/2006/main" xmlns:r="http://schemas.openxmlformats.org/officeDocument/2006/relationships" xmlns:p="http://schemas.openxmlformats.org/presentationml/2006/main">
  <p:tag name="TIMING" val="|3.3"/>
</p:tagLst>
</file>

<file path=ppt/tags/tag5.xml><?xml version="1.0" encoding="utf-8"?>
<p:tagLst xmlns:a="http://schemas.openxmlformats.org/drawingml/2006/main" xmlns:r="http://schemas.openxmlformats.org/officeDocument/2006/relationships" xmlns:p="http://schemas.openxmlformats.org/presentationml/2006/main">
  <p:tag name="TIMING" val="|17.7"/>
</p:tagLst>
</file>

<file path=ppt/tags/tag6.xml><?xml version="1.0" encoding="utf-8"?>
<p:tagLst xmlns:a="http://schemas.openxmlformats.org/drawingml/2006/main" xmlns:r="http://schemas.openxmlformats.org/officeDocument/2006/relationships" xmlns:p="http://schemas.openxmlformats.org/presentationml/2006/main">
  <p:tag name="TIMING" val="|3.3"/>
</p:tagLst>
</file>

<file path=ppt/tags/tag7.xml><?xml version="1.0" encoding="utf-8"?>
<p:tagLst xmlns:a="http://schemas.openxmlformats.org/drawingml/2006/main" xmlns:r="http://schemas.openxmlformats.org/officeDocument/2006/relationships" xmlns:p="http://schemas.openxmlformats.org/presentationml/2006/main">
  <p:tag name="TIMING" val="|7.8|9.7|4.4"/>
</p:tagLst>
</file>

<file path=ppt/tags/tag8.xml><?xml version="1.0" encoding="utf-8"?>
<p:tagLst xmlns:a="http://schemas.openxmlformats.org/drawingml/2006/main" xmlns:r="http://schemas.openxmlformats.org/officeDocument/2006/relationships" xmlns:p="http://schemas.openxmlformats.org/presentationml/2006/main">
  <p:tag name="TIMING" val="|3.3"/>
</p:tagLst>
</file>

<file path=ppt/tags/tag9.xml><?xml version="1.0" encoding="utf-8"?>
<p:tagLst xmlns:a="http://schemas.openxmlformats.org/drawingml/2006/main" xmlns:r="http://schemas.openxmlformats.org/officeDocument/2006/relationships" xmlns:p="http://schemas.openxmlformats.org/presentationml/2006/main">
  <p:tag name="TIMING" val="|7.8|9.7|4.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42904</TotalTime>
  <Words>3354</Words>
  <Application>Microsoft Office PowerPoint</Application>
  <PresentationFormat>全屏显示(4:3)</PresentationFormat>
  <Paragraphs>549</Paragraphs>
  <Slides>43</Slides>
  <Notes>40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8" baseType="lpstr">
      <vt:lpstr>Gungsuh</vt:lpstr>
      <vt:lpstr>新細明體</vt:lpstr>
      <vt:lpstr>隶书</vt:lpstr>
      <vt:lpstr>宋体</vt:lpstr>
      <vt:lpstr>Arial</vt:lpstr>
      <vt:lpstr>Calibri</vt:lpstr>
      <vt:lpstr>Cambria Math</vt:lpstr>
      <vt:lpstr>Constantia</vt:lpstr>
      <vt:lpstr>Tahoma</vt:lpstr>
      <vt:lpstr>Times New Roman</vt:lpstr>
      <vt:lpstr>Verdana</vt:lpstr>
      <vt:lpstr>Wingdings</vt:lpstr>
      <vt:lpstr>Wingdings 2</vt:lpstr>
      <vt:lpstr>流畅</vt:lpstr>
      <vt:lpstr>Bitmap Image</vt:lpstr>
      <vt:lpstr>Two Birds on One Stone: An Efficient Hierarchical Framework for Top-k and Threshold-based  String Similarity Search</vt:lpstr>
      <vt:lpstr>Outline</vt:lpstr>
      <vt:lpstr>Real-world Data is Rather Dirty！</vt:lpstr>
      <vt:lpstr>Web Search</vt:lpstr>
      <vt:lpstr>Example: a movie database</vt:lpstr>
      <vt:lpstr>Query: Schwarzenegger?</vt:lpstr>
      <vt:lpstr>Relaxing Conditions</vt:lpstr>
      <vt:lpstr>String Similarity Search</vt:lpstr>
      <vt:lpstr>Outline</vt:lpstr>
      <vt:lpstr>Edit Distance</vt:lpstr>
      <vt:lpstr>Problem Formulation</vt:lpstr>
      <vt:lpstr>Outline</vt:lpstr>
      <vt:lpstr>Previous work: Pass-Join</vt:lpstr>
      <vt:lpstr>Hierarchical Framework</vt:lpstr>
      <vt:lpstr>Hierarchical Framework</vt:lpstr>
      <vt:lpstr>Hierarchical Framework</vt:lpstr>
      <vt:lpstr>Hierarchical Framework</vt:lpstr>
      <vt:lpstr>Outline</vt:lpstr>
      <vt:lpstr>Threshold-based Similarity Search</vt:lpstr>
      <vt:lpstr>Threshold-based Similarity Search</vt:lpstr>
      <vt:lpstr>Improving Filter Step</vt:lpstr>
      <vt:lpstr>Improving Filter Step</vt:lpstr>
      <vt:lpstr>Improving Verification Step</vt:lpstr>
      <vt:lpstr>Improving Verification Step</vt:lpstr>
      <vt:lpstr>Outline</vt:lpstr>
      <vt:lpstr>Top-k Similarity Search</vt:lpstr>
      <vt:lpstr>Top-k Similarity Search</vt:lpstr>
      <vt:lpstr>Top-k Similarity Search</vt:lpstr>
      <vt:lpstr>Top-k Similarity Search</vt:lpstr>
      <vt:lpstr>Outline</vt:lpstr>
      <vt:lpstr>Experiment Setup</vt:lpstr>
      <vt:lpstr>Threshold-based: Verification Algorithms</vt:lpstr>
      <vt:lpstr>Threshold-based: Comparison with State-of-the-art Methods</vt:lpstr>
      <vt:lpstr>Threshold-based: Scalability</vt:lpstr>
      <vt:lpstr>Top-k: Evaluate Filter Techniques</vt:lpstr>
      <vt:lpstr>Top-k: Comparison with State-of-the-art Methods</vt:lpstr>
      <vt:lpstr>Top-k: Scalability</vt:lpstr>
      <vt:lpstr>Outline</vt:lpstr>
      <vt:lpstr>Conclusion</vt:lpstr>
      <vt:lpstr>PowerPoint 演示文稿</vt:lpstr>
      <vt:lpstr>Index time and size</vt:lpstr>
      <vt:lpstr>complexity</vt:lpstr>
      <vt:lpstr>Compare with appgram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wangjin</cp:lastModifiedBy>
  <cp:revision>1946</cp:revision>
  <dcterms:modified xsi:type="dcterms:W3CDTF">2015-04-14T12:48:17Z</dcterms:modified>
</cp:coreProperties>
</file>