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9"/>
  </p:notesMasterIdLst>
  <p:sldIdLst>
    <p:sldId id="256" r:id="rId2"/>
    <p:sldId id="257" r:id="rId3"/>
    <p:sldId id="258" r:id="rId4"/>
    <p:sldId id="284" r:id="rId5"/>
    <p:sldId id="260" r:id="rId6"/>
    <p:sldId id="282" r:id="rId7"/>
    <p:sldId id="283" r:id="rId8"/>
    <p:sldId id="267" r:id="rId9"/>
    <p:sldId id="268" r:id="rId10"/>
    <p:sldId id="269" r:id="rId11"/>
    <p:sldId id="270" r:id="rId12"/>
    <p:sldId id="271" r:id="rId13"/>
    <p:sldId id="285" r:id="rId14"/>
    <p:sldId id="273" r:id="rId15"/>
    <p:sldId id="274" r:id="rId16"/>
    <p:sldId id="27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84"/>
            <p14:sldId id="260"/>
            <p14:sldId id="282"/>
            <p14:sldId id="283"/>
            <p14:sldId id="267"/>
            <p14:sldId id="268"/>
            <p14:sldId id="269"/>
            <p14:sldId id="270"/>
            <p14:sldId id="271"/>
            <p14:sldId id="285"/>
            <p14:sldId id="273"/>
            <p14:sldId id="274"/>
            <p14:sldId id="27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what a metric space is.</a:t>
            </a:r>
          </a:p>
          <a:p>
            <a:r>
              <a:rPr lang="en-US" dirty="0"/>
              <a:t>State </a:t>
            </a:r>
            <a:r>
              <a:rPr lang="en-US"/>
              <a:t>H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IT’S YOUR ALGORITHM</a:t>
            </a:r>
          </a:p>
          <a:p>
            <a:r>
              <a:rPr lang="en-US" dirty="0"/>
              <a:t>Allows you to select a set of vertices in a specific order and recolour them in such a way that uses heuristic information while also learning from previous iterations</a:t>
            </a:r>
          </a:p>
          <a:p>
            <a:r>
              <a:rPr lang="en-US" dirty="0"/>
              <a:t>Very briefly go over weight based on pheromone and heuristic value and state that paths which produce better colourings are given more pheromone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only thing necessary to discretise is Levy 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mention why this approach sucks (talk about finding a 50 colouring for a 500 vertex graph) and lead in to the motivation for CSACO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4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IT’S YOUR ALGORITHM</a:t>
            </a:r>
          </a:p>
          <a:p>
            <a:r>
              <a:rPr lang="en-US" dirty="0"/>
              <a:t>Allows you to select a set of vertices in a specific order and recolour them in such a way that uses heuristic information while also learning from previous iterations</a:t>
            </a:r>
          </a:p>
          <a:p>
            <a:r>
              <a:rPr lang="en-US" dirty="0"/>
              <a:t>Very briefly go over weight based on pheromone and heuristic value and state that paths which produce better colourings are given more pheromone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briefly introduce results, state that CSACO does surprisingly well (but also stress that these are very early results)</a:t>
            </a:r>
          </a:p>
          <a:p>
            <a:r>
              <a:rPr lang="en-US" dirty="0"/>
              <a:t>Then ask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There’re two algorithms, they’re both continuous optimisation algorithms</a:t>
            </a:r>
          </a:p>
          <a:p>
            <a:r>
              <a:rPr lang="en-US" dirty="0"/>
              <a:t>Mention that Levy flights are an efficient way of stochastically exploring a search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Imitates the life span of the entire cuckoo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constant parameter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discretisation which is the theory of applying continuous algorithms to discrete problems, in this case graph colouring.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what </a:t>
            </a:r>
            <a:r>
              <a:rPr lang="en-US" dirty="0" err="1"/>
              <a:t>V_i</a:t>
            </a:r>
            <a:r>
              <a:rPr lang="en-US" dirty="0"/>
              <a:t> and </a:t>
            </a:r>
            <a:r>
              <a:rPr lang="en-US" dirty="0" err="1"/>
              <a:t>E_i</a:t>
            </a:r>
            <a:r>
              <a:rPr lang="en-US" dirty="0"/>
              <a:t> are.</a:t>
            </a:r>
          </a:p>
          <a:p>
            <a:r>
              <a:rPr lang="en-US" dirty="0"/>
              <a:t>State that Penalty reduces to Legal with no conflicts.</a:t>
            </a:r>
          </a:p>
          <a:p>
            <a:r>
              <a:rPr lang="en-US" dirty="0"/>
              <a:t>State that penalty often outperforms the other two and if time briefly mention why (finding paths in GCOL reconfiguration graph is PSPACE-complete).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this a legal approach</a:t>
            </a:r>
          </a:p>
          <a:p>
            <a:r>
              <a:rPr lang="en-US" dirty="0"/>
              <a:t>Egg hatching is identical as it isn’t a problem dependent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8404" y="1020209"/>
            <a:ext cx="6756282" cy="4041648"/>
          </a:xfrm>
        </p:spPr>
        <p:txBody>
          <a:bodyPr>
            <a:normAutofit/>
          </a:bodyPr>
          <a:lstStyle/>
          <a:p>
            <a:r>
              <a:rPr lang="en-US" dirty="0"/>
              <a:t>Graph </a:t>
            </a:r>
            <a:r>
              <a:rPr lang="en-US" dirty="0" err="1"/>
              <a:t>Colouring</a:t>
            </a:r>
            <a:r>
              <a:rPr lang="en-US" dirty="0"/>
              <a:t> with Cuckoo 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ED74B-A6EB-48BD-B4B9-6C3152312377}"/>
              </a:ext>
            </a:extLst>
          </p:cNvPr>
          <p:cNvSpPr txBox="1"/>
          <p:nvPr/>
        </p:nvSpPr>
        <p:spPr>
          <a:xfrm>
            <a:off x="4608404" y="5566354"/>
            <a:ext cx="63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Jacob Howes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Discretising Cuckoo Optimisation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488" y="1850775"/>
                <a:ext cx="8595360" cy="242388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the legal version, r random vertices are </a:t>
                </a:r>
                <a:r>
                  <a:rPr lang="en-US" sz="2000" dirty="0" err="1"/>
                  <a:t>recoloured</a:t>
                </a:r>
                <a:r>
                  <a:rPr lang="en-US" sz="2000" dirty="0"/>
                  <a:t> the smallest valid </a:t>
                </a:r>
                <a:r>
                  <a:rPr lang="en-US" sz="2000" dirty="0" err="1"/>
                  <a:t>colour</a:t>
                </a:r>
                <a:r>
                  <a:rPr lang="en-US" sz="2000" dirty="0"/>
                  <a:t> different to their current one</a:t>
                </a:r>
              </a:p>
              <a:p>
                <a:pPr lvl="1"/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𝐸𝐿𝑅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a random integer</a:t>
                </a:r>
              </a:p>
              <a:p>
                <a:r>
                  <a:rPr lang="en-US" sz="2000" dirty="0"/>
                  <a:t>Egg hatching is identical to the continuous version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488" y="1850775"/>
                <a:ext cx="8595360" cy="2423886"/>
              </a:xfrm>
              <a:blipFill>
                <a:blip r:embed="rId3"/>
                <a:stretch>
                  <a:fillRect l="-29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Russian cuckoo invasion spells trouble for Alaskan birds, study finds |  Illinois">
            <a:extLst>
              <a:ext uri="{FF2B5EF4-FFF2-40B4-BE49-F238E27FC236}">
                <a16:creationId xmlns:a16="http://schemas.microsoft.com/office/drawing/2014/main" id="{2619C355-4DBE-5844-A189-13F056C1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6" y="3565772"/>
            <a:ext cx="4568226" cy="3045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5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03238"/>
            <a:ext cx="3150471" cy="1013459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7614" y="1777529"/>
                <a:ext cx="8595360" cy="36623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614" y="1777529"/>
                <a:ext cx="8595360" cy="3662373"/>
              </a:xfrm>
              <a:blipFill>
                <a:blip r:embed="rId3"/>
                <a:stretch>
                  <a:fillRect l="-147" t="-1730" r="-885" b="-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EF495-C3E1-4594-ABE1-04AC2DE80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52" y="3974476"/>
            <a:ext cx="5069531" cy="2179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CE90-18BB-4F1C-835F-A8C3BF0513A3}"/>
              </a:ext>
            </a:extLst>
          </p:cNvPr>
          <p:cNvSpPr txBox="1"/>
          <p:nvPr/>
        </p:nvSpPr>
        <p:spPr>
          <a:xfrm>
            <a:off x="6096000" y="6153686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8099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A60C13-3155-7949-819F-9C5EE77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157E23-963C-9344-B604-24B8B0817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057082"/>
                <a:ext cx="8595360" cy="313508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It’s computationally hard (PSPACE-complete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to find a direct path from one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colouring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to another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Hence the legal implementation of cuckoo migration is less strict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When migrating x to y, we generate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colouring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based off x distance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y (but not necessarily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x)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Iteratively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recolour</a:t>
                </a:r>
                <a:r>
                  <a:rPr lang="en-US" sz="2000" dirty="0">
                    <a:solidFill>
                      <a:schemeClr val="tx1"/>
                    </a:solidFill>
                  </a:rPr>
                  <a:t> vertices from x to their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colour</a:t>
                </a:r>
                <a:r>
                  <a:rPr lang="en-US" sz="2000" dirty="0">
                    <a:solidFill>
                      <a:schemeClr val="tx1"/>
                    </a:solidFill>
                  </a:rPr>
                  <a:t> in y, cleaning up conflicts as they arise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C157E23-963C-9344-B604-24B8B0817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057082"/>
                <a:ext cx="8595360" cy="3135086"/>
              </a:xfrm>
              <a:blipFill>
                <a:blip r:embed="rId3"/>
                <a:stretch>
                  <a:fillRect l="-295" t="-1613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41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Discretising Cuckoo 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834128" cy="1325562"/>
          </a:xfrm>
        </p:spPr>
        <p:txBody>
          <a:bodyPr>
            <a:normAutofit/>
          </a:bodyPr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96981"/>
            <a:ext cx="8595360" cy="2336800"/>
          </a:xfrm>
        </p:spPr>
        <p:txBody>
          <a:bodyPr>
            <a:normAutofit/>
          </a:bodyPr>
          <a:lstStyle/>
          <a:p>
            <a:r>
              <a:rPr lang="en-US" sz="2000" dirty="0"/>
              <a:t>Only thing necessary to discretise is the Lévy flight operator</a:t>
            </a:r>
          </a:p>
          <a:p>
            <a:r>
              <a:rPr lang="en-US" sz="2000" dirty="0"/>
              <a:t>Select M vertices (where M is drawn from a Lévy distribution) and </a:t>
            </a:r>
            <a:r>
              <a:rPr lang="en-US" sz="2000" dirty="0" err="1"/>
              <a:t>recolour</a:t>
            </a:r>
            <a:r>
              <a:rPr lang="en-US" sz="2000" dirty="0"/>
              <a:t> them randomly</a:t>
            </a:r>
          </a:p>
          <a:p>
            <a:r>
              <a:rPr lang="en-US" sz="2000" dirty="0"/>
              <a:t>In practice, produces poor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Cuckoo migratory short-cut costs them dearly -">
            <a:extLst>
              <a:ext uri="{FF2B5EF4-FFF2-40B4-BE49-F238E27FC236}">
                <a16:creationId xmlns:a16="http://schemas.microsoft.com/office/drawing/2014/main" id="{05A7128C-61A9-354B-A71A-17E09DC78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6"/>
          <a:stretch/>
        </p:blipFill>
        <p:spPr bwMode="auto">
          <a:xfrm>
            <a:off x="6067408" y="3577772"/>
            <a:ext cx="5051696" cy="30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467882"/>
            <a:ext cx="11277600" cy="8930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Ant Colony </a:t>
            </a:r>
            <a:r>
              <a:rPr lang="en-US" dirty="0" err="1"/>
              <a:t>Optimisation</a:t>
            </a:r>
            <a:r>
              <a:rPr lang="en-US" dirty="0"/>
              <a:t> Hybrid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56131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weighted Pheromone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is used to store the value of selecting one vertex from another</a:t>
                </a:r>
              </a:p>
              <a:p>
                <a:r>
                  <a:rPr lang="en-US" sz="2000" dirty="0"/>
                  <a:t>Lévy flights:</a:t>
                </a:r>
              </a:p>
              <a:p>
                <a:pPr lvl="1"/>
                <a:r>
                  <a:rPr lang="en-US" sz="2000" dirty="0"/>
                  <a:t>Generate a number M. Beginning from the vertex with highest degree, iteratively select M vertices with probability according to their weight</a:t>
                </a:r>
              </a:p>
              <a:p>
                <a:pPr lvl="1"/>
                <a:r>
                  <a:rPr lang="en-US" sz="2000" dirty="0"/>
                  <a:t>A vertex’s weight is the product of its heuristic value and the pheromone weight when moving from the current vertex</a:t>
                </a:r>
              </a:p>
              <a:p>
                <a:r>
                  <a:rPr lang="en-US" sz="2000" dirty="0"/>
                  <a:t>After performing a Lévy flight,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is updated so more weight is given to paths that created better solutions</a:t>
                </a:r>
              </a:p>
              <a:p>
                <a:r>
                  <a:rPr lang="en-US" sz="2000" dirty="0"/>
                  <a:t>Takes into account heuristic information while also learning from previous iterations and maintaining a degree of randomness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561318"/>
              </a:xfrm>
              <a:blipFill>
                <a:blip r:embed="rId3"/>
                <a:stretch>
                  <a:fillRect l="-295" t="-1389" r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01" y="480013"/>
            <a:ext cx="5748528" cy="980122"/>
          </a:xfrm>
        </p:spPr>
        <p:txBody>
          <a:bodyPr>
            <a:normAutofit/>
          </a:bodyPr>
          <a:lstStyle/>
          <a:p>
            <a:r>
              <a:rPr lang="en-US" dirty="0"/>
              <a:t>Preliminary Results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95FB61-491B-4C30-AF9C-DC47E108D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79499"/>
              </p:ext>
            </p:extLst>
          </p:nvPr>
        </p:nvGraphicFramePr>
        <p:xfrm>
          <a:off x="1328057" y="2543903"/>
          <a:ext cx="8128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23183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 of Colours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CSACO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TABUCOL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GA (with GPX)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1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9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01F6B3-74C5-4772-BF82-099E85151030}"/>
              </a:ext>
            </a:extLst>
          </p:cNvPr>
          <p:cNvSpPr txBox="1"/>
          <p:nvPr/>
        </p:nvSpPr>
        <p:spPr>
          <a:xfrm>
            <a:off x="1189301" y="1575409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Running Algorithms for 15 minutes</a:t>
            </a:r>
          </a:p>
          <a:p>
            <a:r>
              <a:rPr lang="en-US" sz="2000" dirty="0"/>
              <a:t>Graph dsjc250.5:|V| = 250, |E| = 15681, Best known k =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28CCA-D93A-4429-92FD-E9DD74B4526F}"/>
              </a:ext>
            </a:extLst>
          </p:cNvPr>
          <p:cNvSpPr txBox="1"/>
          <p:nvPr/>
        </p:nvSpPr>
        <p:spPr>
          <a:xfrm>
            <a:off x="1574800" y="5890581"/>
            <a:ext cx="812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= My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CE6C1-418E-4270-ABA9-5064B7F88373}"/>
              </a:ext>
            </a:extLst>
          </p:cNvPr>
          <p:cNvSpPr>
            <a:spLocks noChangeAspect="1"/>
          </p:cNvSpPr>
          <p:nvPr/>
        </p:nvSpPr>
        <p:spPr>
          <a:xfrm>
            <a:off x="1574800" y="5874358"/>
            <a:ext cx="324000" cy="3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62" y="795021"/>
            <a:ext cx="4542028" cy="91662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Chromatic number of complement of Petersen graph - Mathematics Stack  Exchange">
            <a:extLst>
              <a:ext uri="{FF2B5EF4-FFF2-40B4-BE49-F238E27FC236}">
                <a16:creationId xmlns:a16="http://schemas.microsoft.com/office/drawing/2014/main" id="{EA921C35-7DE9-4942-BB6E-84F7682C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18" y="423943"/>
            <a:ext cx="3196335" cy="30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862" y="1955801"/>
                <a:ext cx="7739888" cy="3581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Given an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(GCP) is to find a legal colouring that minimises the number of colours used</a:t>
                </a:r>
              </a:p>
              <a:p>
                <a:pPr lvl="1"/>
                <a:r>
                  <a:rPr lang="en-US" sz="20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8EE1DFF-2526-4163-B012-7B109020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62" y="1955801"/>
                <a:ext cx="7739888" cy="3581400"/>
              </a:xfrm>
              <a:prstGeom prst="rect">
                <a:avLst/>
              </a:prstGeom>
              <a:blipFill>
                <a:blip r:embed="rId3"/>
                <a:stretch>
                  <a:fillRect l="-315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554C70E2-B81C-49FD-87AB-36A4F9CAC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956" y="758952"/>
            <a:ext cx="318503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Cuckoo </a:t>
            </a:r>
            <a:r>
              <a:rPr lang="en-US" dirty="0" err="1"/>
              <a:t>Behaviour</a:t>
            </a:r>
            <a:r>
              <a:rPr lang="en-US" dirty="0"/>
              <a:t> and Brood </a:t>
            </a:r>
            <a:r>
              <a:rPr lang="en-US" dirty="0" err="1"/>
              <a:t>Parisitism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9C44B2-C307-4168-91C3-E63B378B98E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2" b="3"/>
          <a:stretch/>
        </p:blipFill>
        <p:spPr bwMode="auto">
          <a:xfrm>
            <a:off x="457200" y="1"/>
            <a:ext cx="3478687" cy="27211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en parenting goes cuckoo | Science News for Students">
            <a:extLst>
              <a:ext uri="{FF2B5EF4-FFF2-40B4-BE49-F238E27FC236}">
                <a16:creationId xmlns:a16="http://schemas.microsoft.com/office/drawing/2014/main" id="{E6417A50-12C2-4EB1-96DA-C19898DF4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9" r="19939" b="1"/>
          <a:stretch/>
        </p:blipFill>
        <p:spPr bwMode="auto">
          <a:xfrm>
            <a:off x="4027328" y="1"/>
            <a:ext cx="3478688" cy="27211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0C624D-BF97-42E9-809E-6B607E9C8D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6" b="12753"/>
          <a:stretch/>
        </p:blipFill>
        <p:spPr bwMode="auto">
          <a:xfrm>
            <a:off x="457201" y="2812627"/>
            <a:ext cx="7048815" cy="40453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3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15" y="535577"/>
            <a:ext cx="7107428" cy="851306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141" y="1552347"/>
                <a:ext cx="8595360" cy="309585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Lévy flights</a:t>
                </a:r>
              </a:p>
              <a:p>
                <a:pPr lvl="1"/>
                <a:r>
                  <a:rPr lang="en-US" sz="2000" dirty="0"/>
                  <a:t>a random walk with step-lengths drawn from a long-tailed Lévy distribution</a:t>
                </a:r>
              </a:p>
              <a:p>
                <a:r>
                  <a:rPr lang="en-US" sz="2000" dirty="0"/>
                  <a:t>Solutions represented as nests</a:t>
                </a:r>
              </a:p>
              <a:p>
                <a:pPr lvl="1"/>
                <a:r>
                  <a:rPr lang="en-US" sz="2000" dirty="0"/>
                  <a:t>at each iteration, a Lévy flight is performed for each nest (to mimic a Cuckoo replacing an egg)</a:t>
                </a:r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of the worst nests are replaced with random new solutions at the end of an iteration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141" y="1552347"/>
                <a:ext cx="8595360" cy="3095853"/>
              </a:xfrm>
              <a:blipFill>
                <a:blip r:embed="rId3"/>
                <a:stretch>
                  <a:fillRect l="-295" t="-2041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49EBB10-F71A-4E3E-8BEA-7052FB2E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3" y="4488339"/>
            <a:ext cx="2458640" cy="20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B25D4-BF97-4142-8054-4740410E6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32" y="4488339"/>
            <a:ext cx="2112856" cy="20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DB1BE-4740-4C5A-BC21-9222186AB941}"/>
              </a:ext>
            </a:extLst>
          </p:cNvPr>
          <p:cNvSpPr txBox="1"/>
          <p:nvPr/>
        </p:nvSpPr>
        <p:spPr>
          <a:xfrm>
            <a:off x="5578903" y="6322423"/>
            <a:ext cx="2794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Lévy Flight (left) vs. Normal Walk (right)</a:t>
            </a:r>
          </a:p>
        </p:txBody>
      </p:sp>
    </p:spTree>
    <p:extLst>
      <p:ext uri="{BB962C8B-B14F-4D97-AF65-F5344CB8AC3E}">
        <p14:creationId xmlns:p14="http://schemas.microsoft.com/office/powerpoint/2010/main" val="185321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15" y="203005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Egg Laying</a:t>
            </a:r>
          </a:p>
          <a:p>
            <a:r>
              <a:rPr lang="en-US" sz="2000" dirty="0"/>
              <a:t>Egg Hatching</a:t>
            </a:r>
          </a:p>
          <a:p>
            <a:r>
              <a:rPr lang="en-US" sz="2000" dirty="0"/>
              <a:t>Cuckoo Clustering</a:t>
            </a:r>
          </a:p>
          <a:p>
            <a:r>
              <a:rPr lang="en-US" sz="2000" dirty="0"/>
              <a:t>Cuckoo Migration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77862"/>
            <a:ext cx="8782014" cy="1013459"/>
          </a:xfrm>
        </p:spPr>
        <p:txBody>
          <a:bodyPr>
            <a:normAutofit/>
          </a:bodyPr>
          <a:lstStyle/>
          <a:p>
            <a:r>
              <a:rPr lang="en-US" dirty="0"/>
              <a:t>Continuous Cuckoo Optimisation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03B33-F7F9-40EC-A607-90AC1D7A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335" y="1959429"/>
            <a:ext cx="3153946" cy="473256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writing implement, pencil, stationary&#10;&#10;Description automatically generated">
            <a:extLst>
              <a:ext uri="{FF2B5EF4-FFF2-40B4-BE49-F238E27FC236}">
                <a16:creationId xmlns:a16="http://schemas.microsoft.com/office/drawing/2014/main" id="{C1ACACEB-5418-478C-8210-F066D179F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70" y="1730829"/>
            <a:ext cx="4857238" cy="37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911" y="2134292"/>
                <a:ext cx="6727517" cy="3403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Each cuckoo lays a random number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(5,20)</m:t>
                    </m:r>
                  </m:oMath>
                </a14:m>
                <a:r>
                  <a:rPr lang="en-US" sz="2000" dirty="0"/>
                  <a:t>) of eggs within its Egg Laying Radius (ELR)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</a:t>
                </a:r>
              </a:p>
              <a:p>
                <a:r>
                  <a:rPr lang="en-US" sz="2000" dirty="0"/>
                  <a:t>The surviving eggs “hatch” and are added to the main population</a:t>
                </a:r>
              </a:p>
              <a:p>
                <a:r>
                  <a:rPr lang="en-US" sz="2000" dirty="0"/>
                  <a:t>If the population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, the worst cuckoos are killed until it no longer does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911" y="2134292"/>
                <a:ext cx="6727517" cy="3403600"/>
              </a:xfrm>
              <a:blipFill>
                <a:blip r:embed="rId3"/>
                <a:stretch>
                  <a:fillRect l="-377" t="-1866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702C-7BBD-4A41-84FC-41A92DCE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428" y="1762261"/>
            <a:ext cx="4121081" cy="4018053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F3010-AFA6-494D-802B-AAFD04790914}"/>
              </a:ext>
            </a:extLst>
          </p:cNvPr>
          <p:cNvSpPr txBox="1"/>
          <p:nvPr/>
        </p:nvSpPr>
        <p:spPr>
          <a:xfrm>
            <a:off x="8280037" y="5980603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12" y="798990"/>
            <a:ext cx="6802628" cy="80232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</p:spTree>
    <p:extLst>
      <p:ext uri="{BB962C8B-B14F-4D97-AF65-F5344CB8AC3E}">
        <p14:creationId xmlns:p14="http://schemas.microsoft.com/office/powerpoint/2010/main" val="146139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2" y="407671"/>
            <a:ext cx="8733028" cy="953770"/>
          </a:xfrm>
        </p:spPr>
        <p:txBody>
          <a:bodyPr>
            <a:normAutofit/>
          </a:bodyPr>
          <a:lstStyle/>
          <a:p>
            <a:r>
              <a:rPr lang="en-US" dirty="0"/>
              <a:t>Cuckoo 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39" y="2021207"/>
            <a:ext cx="5965552" cy="3486829"/>
          </a:xfrm>
        </p:spPr>
        <p:txBody>
          <a:bodyPr>
            <a:normAutofit/>
          </a:bodyPr>
          <a:lstStyle/>
          <a:p>
            <a:r>
              <a:rPr lang="en-US" sz="2000" dirty="0"/>
              <a:t>To mimic Cuckoo migration, cuckoos are clustered into 3-5 “habitats”</a:t>
            </a:r>
          </a:p>
          <a:p>
            <a:pPr lvl="1"/>
            <a:r>
              <a:rPr lang="en-US" sz="1800" dirty="0"/>
              <a:t>for the continuous domain and a Euclidean distance function, k-means can be used</a:t>
            </a:r>
          </a:p>
          <a:p>
            <a:r>
              <a:rPr lang="en-US" sz="2000" dirty="0"/>
              <a:t>The best cuckoo in the best habitat is chosen to be the goal point</a:t>
            </a:r>
          </a:p>
          <a:p>
            <a:r>
              <a:rPr lang="en-US" sz="2000" dirty="0"/>
              <a:t>All cuckoos migrate towards the goal point with some random deviation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4994-F297-440E-A207-49916C83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6" y="2148342"/>
            <a:ext cx="4457664" cy="3264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EC6A6-E070-4840-B66C-0C8284F8441D}"/>
              </a:ext>
            </a:extLst>
          </p:cNvPr>
          <p:cNvSpPr txBox="1"/>
          <p:nvPr/>
        </p:nvSpPr>
        <p:spPr>
          <a:xfrm>
            <a:off x="6676601" y="5636516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47" y="758952"/>
            <a:ext cx="6323519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Graph Colouring Discretisation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87839"/>
            <a:ext cx="3691128" cy="85312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0272" y="1485900"/>
                <a:ext cx="8595360" cy="488426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:r>
                  <a:rPr lang="en-US" sz="2000" dirty="0"/>
                  <a:t>A solution is a legal colouring of G</a:t>
                </a:r>
              </a:p>
              <a:p>
                <a:pPr lvl="1"/>
                <a:r>
                  <a:rPr lang="en-US" sz="20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2000" dirty="0"/>
                  <a:t> produces poor results (search space is too flat)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is typically used instead</a:t>
                </a:r>
              </a:p>
              <a:p>
                <a:r>
                  <a:rPr lang="en-US" sz="2000" dirty="0"/>
                  <a:t>K-fixed</a:t>
                </a:r>
              </a:p>
              <a:p>
                <a:pPr lvl="1"/>
                <a:r>
                  <a:rPr lang="en-US" sz="2000" dirty="0"/>
                  <a:t>Solutions are k-</a:t>
                </a:r>
                <a:r>
                  <a:rPr lang="en-US" sz="2000" dirty="0" err="1"/>
                  <a:t>colourings</a:t>
                </a:r>
                <a:r>
                  <a:rPr lang="en-US" sz="20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:r>
                  <a:rPr lang="en-US" sz="2000" dirty="0"/>
                  <a:t>Solutions are all possible colourings of G (not necessarily legal)</a:t>
                </a:r>
              </a:p>
              <a:p>
                <a:pPr lvl="1"/>
                <a:r>
                  <a:rPr lang="en-US" sz="20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0272" y="1485900"/>
                <a:ext cx="8595360" cy="4884261"/>
              </a:xfrm>
              <a:blipFill>
                <a:blip r:embed="rId3"/>
                <a:stretch>
                  <a:fillRect l="-295" t="-1299" b="-1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63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1201</Words>
  <Application>Microsoft Office PowerPoint</Application>
  <PresentationFormat>Widescreen</PresentationFormat>
  <Paragraphs>135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Parisitism</vt:lpstr>
      <vt:lpstr>Continuous Cuckoo Search</vt:lpstr>
      <vt:lpstr>Continuous Cuckoo Optimisation</vt:lpstr>
      <vt:lpstr>Egg Laying and Hatching</vt:lpstr>
      <vt:lpstr>Cuckoo Clustering and Migration</vt:lpstr>
      <vt:lpstr>Graph Colouring Discretisation Methods</vt:lpstr>
      <vt:lpstr>3 Approaches</vt:lpstr>
      <vt:lpstr>Discretising Cuckoo Optimisation</vt:lpstr>
      <vt:lpstr>Egg Laying and Hatching</vt:lpstr>
      <vt:lpstr>Clustering</vt:lpstr>
      <vt:lpstr>Migrating</vt:lpstr>
      <vt:lpstr>Discretising Cuckoo Search</vt:lpstr>
      <vt:lpstr>Simple Approach</vt:lpstr>
      <vt:lpstr>Ant Colony Optimisation Hybrid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Lis Waters</dc:creator>
  <cp:lastModifiedBy>jacob howes</cp:lastModifiedBy>
  <cp:revision>8</cp:revision>
  <dcterms:created xsi:type="dcterms:W3CDTF">2021-01-14T16:23:55Z</dcterms:created>
  <dcterms:modified xsi:type="dcterms:W3CDTF">2021-01-15T09:50:06Z</dcterms:modified>
</cp:coreProperties>
</file>