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82" r:id="rId7"/>
    <p:sldId id="283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80" r:id="rId18"/>
    <p:sldId id="2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5449A8-638F-43E7-BD69-84DB59CB523F}">
          <p14:sldIdLst>
            <p14:sldId id="256"/>
            <p14:sldId id="257"/>
            <p14:sldId id="258"/>
            <p14:sldId id="259"/>
            <p14:sldId id="260"/>
            <p14:sldId id="282"/>
            <p14:sldId id="283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6E5E"/>
    <a:srgbClr val="A7A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7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C8E78-E43C-423C-8F84-C588C40EE856}" type="datetimeFigureOut">
              <a:rPr lang="en-US" smtClean="0"/>
              <a:t>05-Jan-21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E5297-BAB1-4F31-9AAE-8087F184D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52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8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45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25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63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97E3D89-5AC1-4E29-8B79-6F7A6C159ABA}" type="datetimeFigureOut">
              <a:rPr lang="en-US" smtClean="0"/>
              <a:t>05-Jan-21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3359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05-Jan-21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3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05-Jan-21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1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05-Jan-21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0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05-Jan-21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496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05-Jan-21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3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05-Jan-21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8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05-Jan-21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7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05-Jan-21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6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05-Jan-21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2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05-Jan-21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2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97E3D89-5AC1-4E29-8B79-6F7A6C159ABA}" type="datetimeFigureOut">
              <a:rPr lang="en-US" smtClean="0"/>
              <a:t>05-Jan-21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68C3-3716-490B-B52E-017FDF64F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Colouring with Cuckoo Algorithms</a:t>
            </a:r>
          </a:p>
        </p:txBody>
      </p:sp>
    </p:spTree>
    <p:extLst>
      <p:ext uri="{BB962C8B-B14F-4D97-AF65-F5344CB8AC3E}">
        <p14:creationId xmlns:p14="http://schemas.microsoft.com/office/powerpoint/2010/main" val="369063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195F7-C8F2-4AEE-838F-FFBF62F0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000" dirty="0"/>
              <a:t>Discretising Cuckoo Optimisation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36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Egg Laying and Hatching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In the legal version, r random vertices are recoloured the smallest valid colour different to their current one</a:t>
                </a:r>
              </a:p>
              <a:p>
                <a:pPr lvl="1"/>
                <a:r>
                  <a:rPr lang="en-US" sz="1800" dirty="0"/>
                  <a:t>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𝐸𝐿𝑅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/>
                  <a:t> is a random integer</a:t>
                </a:r>
              </a:p>
              <a:p>
                <a:r>
                  <a:rPr lang="en-US" sz="2200" dirty="0"/>
                  <a:t>Egg hatching is identical to the continuous version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2"/>
                <a:stretch>
                  <a:fillRect l="-426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856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Typical clustering algorithms (e.g. k-means) are not applicable for metric spaces</a:t>
                </a:r>
              </a:p>
              <a:p>
                <a:pPr lvl="1"/>
                <a:r>
                  <a:rPr lang="en-US" sz="1800" dirty="0"/>
                  <a:t>k-means requires each cluster to have a centroid (which is not possible in a discrete metric space)</a:t>
                </a:r>
              </a:p>
              <a:p>
                <a:r>
                  <a:rPr lang="en-US" sz="2000" dirty="0"/>
                  <a:t>k-sets, proposed by Chang et al. (2015) clusters points in a metric space by minimising relative distance from each point to each cluster</a:t>
                </a:r>
              </a:p>
              <a:p>
                <a:r>
                  <a:rPr lang="en-US" sz="2000" dirty="0"/>
                  <a:t>Uses triangular distance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2"/>
                <a:stretch>
                  <a:fillRect l="-284" t="-980" r="-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DEF495-C3E1-4594-ABE1-04AC2DE80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74476"/>
            <a:ext cx="4210050" cy="1809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70CE90-18BB-4F1C-835F-A8C3BF0513A3}"/>
              </a:ext>
            </a:extLst>
          </p:cNvPr>
          <p:cNvSpPr txBox="1"/>
          <p:nvPr/>
        </p:nvSpPr>
        <p:spPr>
          <a:xfrm>
            <a:off x="6096000" y="5784226"/>
            <a:ext cx="421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k-means (left) vs. k-sets (right) </a:t>
            </a:r>
          </a:p>
        </p:txBody>
      </p:sp>
    </p:spTree>
    <p:extLst>
      <p:ext uri="{BB962C8B-B14F-4D97-AF65-F5344CB8AC3E}">
        <p14:creationId xmlns:p14="http://schemas.microsoft.com/office/powerpoint/2010/main" val="1809904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Migrating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27A9-7C5A-4401-ACBD-37470CB7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4928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195F7-C8F2-4AEE-838F-FFBF62F0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000" dirty="0"/>
              <a:t>Discretising Cuckoo Search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6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Simple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27A9-7C5A-4401-ACBD-37470CB7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/>
              <a:t>Only thing necessary to discretise is the </a:t>
            </a:r>
            <a:r>
              <a:rPr lang="en-US" sz="1800" dirty="0"/>
              <a:t>Lévy flight operator</a:t>
            </a:r>
          </a:p>
          <a:p>
            <a:r>
              <a:rPr lang="en-US" dirty="0"/>
              <a:t>Select M vertices (where M is drawn from a </a:t>
            </a:r>
            <a:r>
              <a:rPr lang="en-US" sz="1800" dirty="0"/>
              <a:t>Lévy distribution) and recolour them randomly</a:t>
            </a:r>
          </a:p>
          <a:p>
            <a:r>
              <a:rPr lang="en-US" dirty="0"/>
              <a:t>In practice, produces poor results</a:t>
            </a:r>
            <a:endParaRPr lang="en-US" sz="1800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8330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Ant Colony Optimisation Hybrid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Pheromone graph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800" dirty="0"/>
                  <a:t> initialised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u and v aren’t adjacent, 0 otherwise</a:t>
                </a:r>
              </a:p>
              <a:p>
                <a:r>
                  <a:rPr lang="en-US" sz="1800" dirty="0"/>
                  <a:t>Lévy f</a:t>
                </a:r>
                <a:r>
                  <a:rPr lang="en-US" dirty="0"/>
                  <a:t>lights:</a:t>
                </a:r>
              </a:p>
              <a:p>
                <a:pPr lvl="1"/>
                <a:r>
                  <a:rPr lang="en-US" dirty="0"/>
                  <a:t>Generate a number M. Beginning from the vertex with highest degree, iteratively select M vertices according to the transition rule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𝑠𝑒𝑙𝑒𝑐𝑡𝑖𝑛𝑔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𝑓𝑟𝑜𝑚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𝑢𝑣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p>
                        </m:sSub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is the degree of saturation of v (the number of different colours adjacent to v)</a:t>
                </a:r>
              </a:p>
              <a:p>
                <a:r>
                  <a:rPr lang="en-US" dirty="0"/>
                  <a:t>After performing all </a:t>
                </a:r>
                <a:r>
                  <a:rPr lang="en-US" sz="2000" dirty="0"/>
                  <a:t>Lévy flights,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Takes into account heuristic information while also learning from previous iterations and maintaining a degree of randomness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1720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195F7-C8F2-4AEE-838F-FFBF62F0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000" dirty="0"/>
              <a:t>Preliminary Results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657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PUT RESULTS HERE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995FB61-491B-4C30-AF9C-DC47E108D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118976"/>
              </p:ext>
            </p:extLst>
          </p:nvPr>
        </p:nvGraphicFramePr>
        <p:xfrm>
          <a:off x="1574800" y="2572845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1231832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2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Colours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CSACO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01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17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664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 (with GPX)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55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0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TABUCOL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9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916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Graph Colouring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7739888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Given an undirected graph G = (V, E), a colouring C is a function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1800" dirty="0"/>
                  <a:t>In a colouring c, we denote the colour of vertex v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sz="1800" dirty="0"/>
              </a:p>
              <a:p>
                <a:r>
                  <a:rPr lang="en-US" sz="2000" dirty="0"/>
                  <a:t>A conflict in a colouring c is an edge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A legal colouring is a colouring with no conflicts</a:t>
                </a:r>
              </a:p>
              <a:p>
                <a:r>
                  <a:rPr lang="en-US" sz="2000" dirty="0"/>
                  <a:t>The goal of the Graph Colouring Problem (GCP) is to find a legal colouring that minimises the number of colours used</a:t>
                </a:r>
              </a:p>
              <a:p>
                <a:pPr lvl="1"/>
                <a:r>
                  <a:rPr lang="en-US" sz="1800" dirty="0"/>
                  <a:t>The fewest number of colours possible to colour G with is called the chromatic number of G 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7739888" cy="4351337"/>
              </a:xfrm>
              <a:blipFill>
                <a:blip r:embed="rId2"/>
                <a:stretch>
                  <a:fillRect l="-315" t="-980" r="-1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2" descr="Chromatic number of complement of Petersen graph - Mathematics Stack  Exchange">
            <a:extLst>
              <a:ext uri="{FF2B5EF4-FFF2-40B4-BE49-F238E27FC236}">
                <a16:creationId xmlns:a16="http://schemas.microsoft.com/office/drawing/2014/main" id="{EA921C35-7DE9-4942-BB6E-84F7682C9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92" y="677863"/>
            <a:ext cx="2897046" cy="277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690A33-9096-4148-BEAA-3C69F2D5185A}"/>
              </a:ext>
            </a:extLst>
          </p:cNvPr>
          <p:cNvSpPr txBox="1"/>
          <p:nvPr/>
        </p:nvSpPr>
        <p:spPr>
          <a:xfrm>
            <a:off x="8647652" y="3454707"/>
            <a:ext cx="2413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https://commons.wikimedia.org/wiki/File:Petersen_graph_3-coloring.svg</a:t>
            </a:r>
          </a:p>
        </p:txBody>
      </p:sp>
    </p:spTree>
    <p:extLst>
      <p:ext uri="{BB962C8B-B14F-4D97-AF65-F5344CB8AC3E}">
        <p14:creationId xmlns:p14="http://schemas.microsoft.com/office/powerpoint/2010/main" val="2677465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Cuckoo Behaviour and Brood Parisitism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5EF9AB-80C6-4685-92DB-0D3584F06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7739888" cy="4351337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8FE9F-1D78-47D7-9A90-4A5233DCFCE1}"/>
              </a:ext>
            </a:extLst>
          </p:cNvPr>
          <p:cNvSpPr txBox="1"/>
          <p:nvPr/>
        </p:nvSpPr>
        <p:spPr>
          <a:xfrm>
            <a:off x="4805886" y="3971714"/>
            <a:ext cx="307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https://commons.wikimedia.org/wiki/File:Chestnut-winged_Cuckoo_in_Singapore,_Dec_2012,_by_William_Lee.jpg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D9C44B2-C307-4168-91C3-E63B378B9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886" y="1828799"/>
            <a:ext cx="3126100" cy="209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29696A2-58E4-42A9-BCBC-C37BA318E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3" y="1828801"/>
            <a:ext cx="2950898" cy="208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36C3FB-013D-4CB5-ADEF-B303549B5B8E}"/>
              </a:ext>
            </a:extLst>
          </p:cNvPr>
          <p:cNvSpPr txBox="1"/>
          <p:nvPr/>
        </p:nvSpPr>
        <p:spPr>
          <a:xfrm>
            <a:off x="1251942" y="3971714"/>
            <a:ext cx="307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https://en.wikipedia.org/wiki/Common_cuckoo#/media/File:CuculusCanorusIUCNver2019_3.png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90C624D-BF97-42E9-809E-6B607E9C8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60" y="1823693"/>
            <a:ext cx="2801052" cy="210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ADD4E2-C562-4E51-AB12-13C43A8D72B2}"/>
              </a:ext>
            </a:extLst>
          </p:cNvPr>
          <p:cNvSpPr txBox="1"/>
          <p:nvPr/>
        </p:nvSpPr>
        <p:spPr>
          <a:xfrm>
            <a:off x="8196293" y="3971715"/>
            <a:ext cx="2715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https://en.wikipedia.org/wiki/Brood_parasite#/media/File:Eastern_Phoebe-nest-Brown-headed-Cowbird-egg.jpg</a:t>
            </a:r>
          </a:p>
        </p:txBody>
      </p:sp>
    </p:spTree>
    <p:extLst>
      <p:ext uri="{BB962C8B-B14F-4D97-AF65-F5344CB8AC3E}">
        <p14:creationId xmlns:p14="http://schemas.microsoft.com/office/powerpoint/2010/main" val="3691530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Continuous Cuckoo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9141" y="1666647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Lévy flights</a:t>
                </a:r>
              </a:p>
              <a:p>
                <a:pPr lvl="1"/>
                <a:r>
                  <a:rPr lang="en-US" sz="1800" dirty="0"/>
                  <a:t>A random walk with step-lengths drawn from a long-tailed Lévy distribution</a:t>
                </a:r>
              </a:p>
              <a:p>
                <a:r>
                  <a:rPr lang="en-US" sz="2200" dirty="0"/>
                  <a:t>Solutions represented as nests</a:t>
                </a:r>
              </a:p>
              <a:p>
                <a:pPr lvl="1"/>
                <a:r>
                  <a:rPr lang="en-US" sz="1800" dirty="0"/>
                  <a:t>At each iteration, a Lévy flight is performed for each nest (to mimic a Cuckoo replacing an egg)</a:t>
                </a:r>
              </a:p>
              <a:p>
                <a:r>
                  <a:rPr lang="en-US" sz="2000" dirty="0"/>
                  <a:t>A 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/>
                  <a:t> of the worst nests are replaced with random new solutions at the end of an iteration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9141" y="1666647"/>
                <a:ext cx="8595360" cy="4351337"/>
              </a:xfrm>
              <a:blipFill>
                <a:blip r:embed="rId2"/>
                <a:stretch>
                  <a:fillRect l="-426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349EBB10-F71A-4E3E-8BEA-7052FB2EA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703" y="4192809"/>
            <a:ext cx="2507640" cy="21296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FB25D4-BF97-4142-8054-4740410E6B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431" y="4192809"/>
            <a:ext cx="2176599" cy="21509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3DB1BE-4740-4C5A-BC21-9222186AB941}"/>
              </a:ext>
            </a:extLst>
          </p:cNvPr>
          <p:cNvSpPr txBox="1"/>
          <p:nvPr/>
        </p:nvSpPr>
        <p:spPr>
          <a:xfrm>
            <a:off x="7059115" y="6396335"/>
            <a:ext cx="27153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Lévy Flight (left) vs. Normal Walk (right)</a:t>
            </a:r>
          </a:p>
        </p:txBody>
      </p:sp>
    </p:spTree>
    <p:extLst>
      <p:ext uri="{BB962C8B-B14F-4D97-AF65-F5344CB8AC3E}">
        <p14:creationId xmlns:p14="http://schemas.microsoft.com/office/powerpoint/2010/main" val="3491738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Continuous Cuckoo Optimisation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27A9-7C5A-4401-ACBD-37470CB7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sz="2000" dirty="0"/>
              <a:t>Egg Laying</a:t>
            </a:r>
          </a:p>
          <a:p>
            <a:r>
              <a:rPr lang="en-US" sz="2000" dirty="0"/>
              <a:t>Egg Hatching</a:t>
            </a:r>
          </a:p>
          <a:p>
            <a:r>
              <a:rPr lang="en-US" sz="2000" dirty="0"/>
              <a:t>Cuckoo Clustering</a:t>
            </a:r>
          </a:p>
          <a:p>
            <a:r>
              <a:rPr lang="en-US" sz="2000" dirty="0"/>
              <a:t>Cuckoo Migration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9D03B33-F7F9-40EC-A607-90AC1D7A5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303" y="1691322"/>
            <a:ext cx="2017753" cy="302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5AEB06-26B8-4A4B-996E-F6C8328E3AAA}"/>
              </a:ext>
            </a:extLst>
          </p:cNvPr>
          <p:cNvSpPr txBox="1"/>
          <p:nvPr/>
        </p:nvSpPr>
        <p:spPr>
          <a:xfrm>
            <a:off x="8999434" y="4719703"/>
            <a:ext cx="2278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>
                <a:effectLst/>
                <a:latin typeface="Arial" panose="020B0604020202020204" pitchFamily="34" charset="0"/>
              </a:rPr>
              <a:t>https://en.wikipedia.org/wiki/Cuckoo#/media/File:Cacomantis_flabelliformis.jpg</a:t>
            </a:r>
            <a:endParaRPr lang="en-US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7741F2-C244-499D-8753-EB75DDA5B4C6}"/>
              </a:ext>
            </a:extLst>
          </p:cNvPr>
          <p:cNvSpPr txBox="1"/>
          <p:nvPr/>
        </p:nvSpPr>
        <p:spPr>
          <a:xfrm>
            <a:off x="5452660" y="4627190"/>
            <a:ext cx="2715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 err="1">
                <a:effectLst/>
                <a:latin typeface="Arial" panose="020B0604020202020204" pitchFamily="34" charset="0"/>
              </a:rPr>
              <a:t>Ramin</a:t>
            </a:r>
            <a:r>
              <a:rPr lang="en-US" sz="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800" b="0" i="0" dirty="0" err="1">
                <a:effectLst/>
                <a:latin typeface="Arial" panose="020B0604020202020204" pitchFamily="34" charset="0"/>
              </a:rPr>
              <a:t>Rajabioun</a:t>
            </a:r>
            <a:r>
              <a:rPr lang="en-US" sz="800" b="0" i="0" dirty="0">
                <a:effectLst/>
                <a:latin typeface="Arial" panose="020B0604020202020204" pitchFamily="34" charset="0"/>
              </a:rPr>
              <a:t>. “Cuckoo optimization algorithm”. In: Applied soft computing11.8 (2011),pp. 5508–551</a:t>
            </a:r>
            <a:endParaRPr lang="en-US" sz="800" dirty="0"/>
          </a:p>
        </p:txBody>
      </p:sp>
      <p:pic>
        <p:nvPicPr>
          <p:cNvPr id="8" name="Picture 7" descr="A picture containing writing implement, pencil, stationary&#10;&#10;Description automatically generated">
            <a:extLst>
              <a:ext uri="{FF2B5EF4-FFF2-40B4-BE49-F238E27FC236}">
                <a16:creationId xmlns:a16="http://schemas.microsoft.com/office/drawing/2014/main" id="{C1ACACEB-5418-478C-8210-F066D179F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779" y="1691677"/>
            <a:ext cx="3654577" cy="279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54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Egg Laying and Hatching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7557008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Each cuckoo lays a random number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(5,20)</m:t>
                    </m:r>
                  </m:oMath>
                </a14:m>
                <a:r>
                  <a:rPr lang="en-US" sz="2000" dirty="0"/>
                  <a:t>) of eggs within its Egg Laying Radius (ELR)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𝐸𝐿𝑅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𝑙𝑎𝑖𝑑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𝑙𝑎𝑖𝑑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𝑎𝑙𝑙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𝑐𝑢𝑐𝑘𝑜𝑜𝑠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r>
                  <a:rPr lang="en-US" sz="2000" dirty="0"/>
                  <a:t>A fraction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 1]</m:t>
                    </m:r>
                  </m:oMath>
                </a14:m>
                <a:r>
                  <a:rPr lang="en-US" sz="2000" dirty="0"/>
                  <a:t> of the worst eggs are killed</a:t>
                </a:r>
              </a:p>
              <a:p>
                <a:r>
                  <a:rPr lang="en-US" sz="2000" dirty="0"/>
                  <a:t>The surviving eggs “hatch” and are added to the main population</a:t>
                </a:r>
              </a:p>
              <a:p>
                <a:r>
                  <a:rPr lang="en-US" sz="2000" dirty="0"/>
                  <a:t>If the population exceeds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000" dirty="0"/>
                  <a:t>, the worst cuckoos are killed until it no longer does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7557008" cy="4351337"/>
              </a:xfrm>
              <a:blipFill>
                <a:blip r:embed="rId2"/>
                <a:stretch>
                  <a:fillRect l="-323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AB702C-7BBD-4A41-84FC-41A92DCE3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048" y="1028541"/>
            <a:ext cx="2569464" cy="25052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AF3010-AFA6-494D-802B-AAFD04790914}"/>
              </a:ext>
            </a:extLst>
          </p:cNvPr>
          <p:cNvSpPr txBox="1"/>
          <p:nvPr/>
        </p:nvSpPr>
        <p:spPr>
          <a:xfrm>
            <a:off x="8312087" y="3641867"/>
            <a:ext cx="2715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 err="1">
                <a:effectLst/>
                <a:latin typeface="Arial" panose="020B0604020202020204" pitchFamily="34" charset="0"/>
              </a:rPr>
              <a:t>Ramin</a:t>
            </a:r>
            <a:r>
              <a:rPr lang="en-US" sz="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800" b="0" i="0" dirty="0" err="1">
                <a:effectLst/>
                <a:latin typeface="Arial" panose="020B0604020202020204" pitchFamily="34" charset="0"/>
              </a:rPr>
              <a:t>Rajabioun</a:t>
            </a:r>
            <a:r>
              <a:rPr lang="en-US" sz="800" b="0" i="0" dirty="0">
                <a:effectLst/>
                <a:latin typeface="Arial" panose="020B0604020202020204" pitchFamily="34" charset="0"/>
              </a:rPr>
              <a:t>. “Cuckoo optimization algorithm”. In: Applied soft computing11.8 (2011),pp. 5508–551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61392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Cuckoo Clustering and Migration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27A9-7C5A-4401-ACBD-37470CB7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351" y="1769111"/>
            <a:ext cx="9385809" cy="4351337"/>
          </a:xfrm>
        </p:spPr>
        <p:txBody>
          <a:bodyPr>
            <a:normAutofit/>
          </a:bodyPr>
          <a:lstStyle/>
          <a:p>
            <a:r>
              <a:rPr lang="en-US" sz="2000" dirty="0"/>
              <a:t>To mimic Cuckoo migration, cuckoos are clustered into 3-5 “habitats”</a:t>
            </a:r>
          </a:p>
          <a:p>
            <a:pPr lvl="1"/>
            <a:r>
              <a:rPr lang="en-US" sz="1800" dirty="0"/>
              <a:t>For the continuous domain and a Euclidean distance function, k-means can be used</a:t>
            </a:r>
          </a:p>
          <a:p>
            <a:r>
              <a:rPr lang="en-US" sz="2000" dirty="0"/>
              <a:t>The best cuckoo in the best habitat is chosen to be the goal point</a:t>
            </a:r>
          </a:p>
          <a:p>
            <a:r>
              <a:rPr lang="en-US" sz="2000" dirty="0"/>
              <a:t>All cuckoos migrate towards the goal point with some random deviation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554994-F297-440E-A207-49916C833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23" y="3784282"/>
            <a:ext cx="3927833" cy="2876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DEC6A6-E070-4840-B66C-0C8284F8441D}"/>
              </a:ext>
            </a:extLst>
          </p:cNvPr>
          <p:cNvSpPr txBox="1"/>
          <p:nvPr/>
        </p:nvSpPr>
        <p:spPr>
          <a:xfrm>
            <a:off x="4493756" y="6251426"/>
            <a:ext cx="2715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 err="1">
                <a:effectLst/>
                <a:latin typeface="Arial" panose="020B0604020202020204" pitchFamily="34" charset="0"/>
              </a:rPr>
              <a:t>Ramin</a:t>
            </a:r>
            <a:r>
              <a:rPr lang="en-US" sz="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800" b="0" i="0" dirty="0" err="1">
                <a:effectLst/>
                <a:latin typeface="Arial" panose="020B0604020202020204" pitchFamily="34" charset="0"/>
              </a:rPr>
              <a:t>Rajabioun</a:t>
            </a:r>
            <a:r>
              <a:rPr lang="en-US" sz="800" b="0" i="0" dirty="0">
                <a:effectLst/>
                <a:latin typeface="Arial" panose="020B0604020202020204" pitchFamily="34" charset="0"/>
              </a:rPr>
              <a:t>. “Cuckoo optimization algorithm”. In: Applied soft computing11.8 (2011),pp. 5508–551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35429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195F7-C8F2-4AEE-838F-FFBF62F0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000"/>
              <a:t>Graph Colouring Discretisation Methods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782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3 Approaches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Legal</a:t>
                </a:r>
              </a:p>
              <a:p>
                <a:pPr lvl="1"/>
                <a:r>
                  <a:rPr lang="en-US" sz="1800" dirty="0"/>
                  <a:t>A solution is a legal colouring of G</a:t>
                </a:r>
              </a:p>
              <a:p>
                <a:pPr lvl="1"/>
                <a:r>
                  <a:rPr lang="en-US" sz="1800" dirty="0"/>
                  <a:t>Naïve fitness function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𝑐𝑜𝑙𝑜𝑢𝑟𝑠</m:t>
                    </m:r>
                  </m:oMath>
                </a14:m>
                <a:r>
                  <a:rPr lang="en-US" sz="1800" dirty="0"/>
                  <a:t> produces poor results (search space is too flat)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800" dirty="0"/>
                  <a:t> is typically used instead</a:t>
                </a:r>
              </a:p>
              <a:p>
                <a:r>
                  <a:rPr lang="en-US" sz="2000" dirty="0"/>
                  <a:t>K-fixed</a:t>
                </a:r>
              </a:p>
              <a:p>
                <a:pPr lvl="1"/>
                <a:r>
                  <a:rPr lang="en-US" sz="1800" dirty="0"/>
                  <a:t>Solutions are k-</a:t>
                </a:r>
                <a:r>
                  <a:rPr lang="en-US" sz="1800" dirty="0" err="1"/>
                  <a:t>colourings</a:t>
                </a:r>
                <a:r>
                  <a:rPr lang="en-US" sz="1800" dirty="0"/>
                  <a:t> of G (k is constant)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𝑐𝑜𝑛𝑓𝑙𝑖𝑐𝑡𝑠</m:t>
                    </m:r>
                  </m:oMath>
                </a14:m>
                <a:endParaRPr lang="en-US" sz="1800" dirty="0"/>
              </a:p>
              <a:p>
                <a:r>
                  <a:rPr lang="en-US" sz="2000" dirty="0"/>
                  <a:t>Penalty</a:t>
                </a:r>
              </a:p>
              <a:p>
                <a:pPr lvl="1"/>
                <a:r>
                  <a:rPr lang="en-US" sz="1800" dirty="0"/>
                  <a:t>Solutions are all possible colourings of G (not necessarily legal)</a:t>
                </a:r>
              </a:p>
              <a:p>
                <a:pPr lvl="1"/>
                <a:r>
                  <a:rPr lang="en-US" sz="1800" dirty="0"/>
                  <a:t>Fitness function must simultaneously reduce number of colours and conflicts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2"/>
                <a:stretch>
                  <a:fillRect l="-284" t="-1681" b="-11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6633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341</TotalTime>
  <Words>910</Words>
  <Application>Microsoft Office PowerPoint</Application>
  <PresentationFormat>Widescreen</PresentationFormat>
  <Paragraphs>100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Century Schoolbook</vt:lpstr>
      <vt:lpstr>Wingdings 2</vt:lpstr>
      <vt:lpstr>View</vt:lpstr>
      <vt:lpstr>Graph Colouring with Cuckoo Algorithms</vt:lpstr>
      <vt:lpstr>Graph Colouring</vt:lpstr>
      <vt:lpstr>Cuckoo Behaviour and Brood Parisitism</vt:lpstr>
      <vt:lpstr>Continuous Cuckoo Search</vt:lpstr>
      <vt:lpstr>Continuous Cuckoo Optimisation</vt:lpstr>
      <vt:lpstr>Egg Laying and Hatching</vt:lpstr>
      <vt:lpstr>Cuckoo Clustering and Migration</vt:lpstr>
      <vt:lpstr>Graph Colouring Discretisation Methods</vt:lpstr>
      <vt:lpstr>3 Approaches</vt:lpstr>
      <vt:lpstr>Discretising Cuckoo Optimisation</vt:lpstr>
      <vt:lpstr>Egg Laying and Hatching</vt:lpstr>
      <vt:lpstr>Clustering</vt:lpstr>
      <vt:lpstr>Migrating</vt:lpstr>
      <vt:lpstr>Discretising Cuckoo Search</vt:lpstr>
      <vt:lpstr>Simple Approach</vt:lpstr>
      <vt:lpstr>Ant Colony Optimisation Hybrid Approach</vt:lpstr>
      <vt:lpstr>Preliminary Results</vt:lpstr>
      <vt:lpstr>PUT RESULTS 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Colouring with Cuckoo Algorithms</dc:title>
  <dc:creator>jacob howes</dc:creator>
  <cp:lastModifiedBy>jacob howes</cp:lastModifiedBy>
  <cp:revision>35</cp:revision>
  <dcterms:created xsi:type="dcterms:W3CDTF">2020-11-23T10:09:21Z</dcterms:created>
  <dcterms:modified xsi:type="dcterms:W3CDTF">2021-01-05T18:29:33Z</dcterms:modified>
</cp:coreProperties>
</file>