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74" r:id="rId6"/>
    <p:sldId id="275" r:id="rId7"/>
    <p:sldId id="263" r:id="rId8"/>
    <p:sldId id="276" r:id="rId9"/>
    <p:sldId id="277" r:id="rId10"/>
    <p:sldId id="278" r:id="rId11"/>
    <p:sldId id="267" r:id="rId12"/>
    <p:sldId id="279" r:id="rId13"/>
    <p:sldId id="280" r:id="rId14"/>
    <p:sldId id="281" r:id="rId15"/>
    <p:sldId id="282" r:id="rId16"/>
    <p:sldId id="272" r:id="rId17"/>
    <p:sldId id="284" r:id="rId18"/>
    <p:sldId id="287" r:id="rId19"/>
    <p:sldId id="28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73"/>
            <p14:sldId id="258"/>
            <p14:sldId id="274"/>
            <p14:sldId id="275"/>
            <p14:sldId id="263"/>
            <p14:sldId id="276"/>
            <p14:sldId id="277"/>
            <p14:sldId id="278"/>
            <p14:sldId id="267"/>
            <p14:sldId id="279"/>
            <p14:sldId id="280"/>
            <p14:sldId id="281"/>
            <p14:sldId id="282"/>
            <p14:sldId id="272"/>
            <p14:sldId id="284"/>
            <p14:sldId id="287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E5E"/>
    <a:srgbClr val="A7A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Colouring with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 and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22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Graph Colouring Discretisation Methods</a:t>
            </a:r>
          </a:p>
        </p:txBody>
      </p:sp>
    </p:spTree>
    <p:extLst>
      <p:ext uri="{BB962C8B-B14F-4D97-AF65-F5344CB8AC3E}">
        <p14:creationId xmlns:p14="http://schemas.microsoft.com/office/powerpoint/2010/main" val="14297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Main Approaches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Legal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𝑙𝑒𝑔𝑎𝑙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𝑐𝑜𝑙𝑜𝑢𝑟𝑖𝑛𝑔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K-fixed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sz="2000" dirty="0"/>
                  <a:t>Penalty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81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Legal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Only legal colourings (no conflicts) are considered</a:t>
                </a:r>
              </a:p>
              <a:p>
                <a:pPr lvl="1"/>
                <a:r>
                  <a:rPr lang="en-US" sz="1800" dirty="0"/>
                  <a:t>Goal is simply to reduce the number of colours used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Solution space is too flat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works better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16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K-fixed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solution is any colouring using ≤ K colours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Not applicable to general graph colouring problem (GCP) only          k-colouring problem (k-GCP)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92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Penalty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solution is any colouring</a:t>
                </a:r>
              </a:p>
              <a:p>
                <a:pPr lvl="1"/>
                <a:r>
                  <a:rPr lang="en-US" sz="1800" dirty="0"/>
                  <a:t>No bound on number of colours</a:t>
                </a:r>
              </a:p>
              <a:p>
                <a:pPr lvl="1"/>
                <a:r>
                  <a:rPr lang="en-US" sz="1800" dirty="0"/>
                  <a:t>Not necessarily legal</a:t>
                </a:r>
              </a:p>
              <a:p>
                <a:r>
                  <a:rPr lang="en-US" sz="2000" dirty="0"/>
                  <a:t>Fitness function must simultaneously reduce colours and number of conflicts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|)=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A local minimum of this is a legal colouring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81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Discretising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271291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400" dirty="0"/>
                  <a:t>Metric Space distance function</a:t>
                </a:r>
              </a:p>
              <a:p>
                <a:pPr lvl="1"/>
                <a:r>
                  <a:rPr lang="en-US" sz="1200" dirty="0"/>
                  <a:t>d(x, y) must satisfy:</a:t>
                </a:r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100" dirty="0"/>
                  <a:t> iff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10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10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 (Triangle inequality)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0,           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100" dirty="0"/>
              </a:p>
              <a:p>
                <a:r>
                  <a:rPr lang="en-US" sz="1400" dirty="0"/>
                  <a:t>Given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𝐸𝐿𝑅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Legal</a:t>
                </a:r>
              </a:p>
              <a:p>
                <a:pPr lvl="1"/>
                <a:r>
                  <a:rPr lang="en-US" sz="1200" dirty="0"/>
                  <a:t>Recolour r random vertices to the smallest legal colour (new colour ≠ old colour)</a:t>
                </a:r>
              </a:p>
              <a:p>
                <a:r>
                  <a:rPr lang="en-US" sz="1400" dirty="0"/>
                  <a:t>K-fixed</a:t>
                </a:r>
              </a:p>
              <a:p>
                <a:pPr lvl="1"/>
                <a:r>
                  <a:rPr lang="en-US" sz="1200" dirty="0"/>
                  <a:t>Recolour r random vertices to a random colour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r>
                  <a:rPr lang="en-US" sz="1400" dirty="0"/>
                  <a:t>Penalty</a:t>
                </a:r>
              </a:p>
              <a:p>
                <a:pPr lvl="1"/>
                <a:r>
                  <a:rPr lang="en-US" sz="1200" dirty="0"/>
                  <a:t>Recolour r random vertices to a random colour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</m:oMath>
                </a14:m>
                <a:endParaRPr lang="en-US" sz="1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28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 clustering algorithms (e.g. k-means) are not applicable for metric spaces</a:t>
                </a:r>
              </a:p>
              <a:p>
                <a:pPr lvl="1"/>
                <a:r>
                  <a:rPr lang="en-US" sz="1800" dirty="0"/>
                  <a:t>k-means requires each cluster to have a centroid (which is not possible in a discrete metric space)</a:t>
                </a:r>
              </a:p>
              <a:p>
                <a:r>
                  <a:rPr lang="en-US" sz="2000" dirty="0"/>
                  <a:t>k-sets, proposed by Chang et al. (2015) clusters points in a metric space by minimising relative distance from each point to each cluster</a:t>
                </a:r>
              </a:p>
              <a:p>
                <a:r>
                  <a:rPr lang="en-US" sz="2000" dirty="0"/>
                  <a:t>Uses triangular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17BCD-9E98-470B-8789-E9D97C8B6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66" y="3804444"/>
            <a:ext cx="421005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C5E96B-87E0-4707-A40E-967819F31B1C}"/>
              </a:ext>
            </a:extLst>
          </p:cNvPr>
          <p:cNvSpPr txBox="1"/>
          <p:nvPr/>
        </p:nvSpPr>
        <p:spPr>
          <a:xfrm>
            <a:off x="6357366" y="5614194"/>
            <a:ext cx="421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 (left) vs. k-sets (right) </a:t>
            </a:r>
          </a:p>
        </p:txBody>
      </p:sp>
    </p:spTree>
    <p:extLst>
      <p:ext uri="{BB962C8B-B14F-4D97-AF65-F5344CB8AC3E}">
        <p14:creationId xmlns:p14="http://schemas.microsoft.com/office/powerpoint/2010/main" val="169535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 Legal Colourings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migrate x to y</a:t>
                </a:r>
                <a:endParaRPr lang="en-US" sz="280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For each vertex i in I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Recolour i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in x to produce a new colouring x’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x’ doesn’t have any conflicts with any vertices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{1, ..,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but may have conflicts with some others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(J contains all vertices that conflict with i in x’)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Recolour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to the smallest legal colour (different that its colour in y) to produce a legal colouring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Repeat r times and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142" t="-9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81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Graph Colouring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 Non-Legal Colourings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IT’S KIND OF DIFFICULT TO ELEGENTLY EXPLAIN THIS IN TEXT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0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Behaviour and Brood Parasitism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10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781300"/>
            <a:ext cx="9186671" cy="1295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Cuckoo Search</a:t>
            </a:r>
          </a:p>
        </p:txBody>
      </p:sp>
    </p:spTree>
    <p:extLst>
      <p:ext uri="{BB962C8B-B14F-4D97-AF65-F5344CB8AC3E}">
        <p14:creationId xmlns:p14="http://schemas.microsoft.com/office/powerpoint/2010/main" val="249307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Lévy Flights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random walk with step-lengths drawn from a Lévy distribution</a:t>
                </a:r>
              </a:p>
              <a:p>
                <a:r>
                  <a:rPr lang="en-US" sz="2000" dirty="0"/>
                  <a:t>When generating a new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2000" dirty="0"/>
                  <a:t> for a nest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, a Lévy flight is performed: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dirty="0"/>
                      <m:t>L</m:t>
                    </m:r>
                    <m:r>
                      <m:rPr>
                        <m:nor/>
                      </m:rPr>
                      <a:rPr lang="en-US" dirty="0"/>
                      <m:t>é</m:t>
                    </m:r>
                    <m:r>
                      <m:rPr>
                        <m:nor/>
                      </m:rPr>
                      <a:rPr lang="en-US" dirty="0"/>
                      <m:t>vy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r>
                      <m:rPr>
                        <m:sty m:val="p"/>
                      </m:rPr>
                      <a:rPr lang="en-US" b="0" i="1" dirty="0" smtClean="0"/>
                      <m:t>β</m:t>
                    </m:r>
                    <m:r>
                      <a:rPr lang="en-US" b="0" i="1" dirty="0" smtClean="0"/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the step size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</m:t>
                    </m:r>
                    <m:r>
                      <m:rPr>
                        <m:nor/>
                      </m:rPr>
                      <a:rPr lang="en-US" dirty="0"/>
                      <m:t>é</m:t>
                    </m:r>
                    <m:r>
                      <m:rPr>
                        <m:nor/>
                      </m:rPr>
                      <a:rPr lang="en-US" dirty="0"/>
                      <m:t>vy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result of generating Lévy noise with scale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dirty="0"/>
              </a:p>
              <a:p>
                <a:r>
                  <a:rPr lang="en-US" sz="2000" dirty="0"/>
                  <a:t>Put images a Lévy flight a normally distributed random walk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46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Each nest represents a candidate solution</a:t>
                </a:r>
              </a:p>
              <a:p>
                <a:r>
                  <a:rPr lang="en-US" sz="2000" dirty="0"/>
                  <a:t>At each iteration, Lévy flight are performed to try and improve nests</a:t>
                </a:r>
              </a:p>
              <a:p>
                <a:r>
                  <a:rPr lang="en-US" sz="2000" dirty="0"/>
                  <a:t>To simulate host birds discovering cuckoo eggs,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000" dirty="0"/>
                  <a:t> of the worst nests are replaced with random new solutions each iteration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D885B-9E7D-42BC-A73A-F9BBC8810F6B}"/>
                  </a:ext>
                </a:extLst>
              </p:cNvPr>
              <p:cNvSpPr txBox="1"/>
              <p:nvPr/>
            </p:nvSpPr>
            <p:spPr>
              <a:xfrm>
                <a:off x="2568045" y="3989840"/>
                <a:ext cx="5983014" cy="2800767"/>
              </a:xfrm>
              <a:prstGeom prst="rect">
                <a:avLst/>
              </a:prstGeom>
              <a:solidFill>
                <a:srgbClr val="A7A192"/>
              </a:solidFill>
              <a:ln w="19050">
                <a:solidFill>
                  <a:srgbClr val="746E5E"/>
                </a:solidFill>
                <a:rou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Generate initial population of cuckoos</a:t>
                </a:r>
              </a:p>
              <a:p>
                <a:r>
                  <a:rPr lang="en-US" b="1" dirty="0">
                    <a:latin typeface="Consolas" panose="020B0609020204030204" pitchFamily="49" charset="0"/>
                  </a:rPr>
                  <a:t>while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not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stop_criterion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do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latin typeface="Consolas" panose="020B0609020204030204" pitchFamily="49" charset="0"/>
                  </a:rPr>
                  <a:t>for</a:t>
                </a:r>
                <a:r>
                  <a:rPr lang="en-US" sz="1600" b="1" dirty="0">
                    <a:latin typeface="Consolas" panose="020B0609020204030204" pitchFamily="49" charset="0"/>
                  </a:rPr>
                  <a:t> each </a:t>
                </a:r>
                <a:r>
                  <a:rPr lang="en-US" sz="1600" dirty="0">
                    <a:latin typeface="Consolas" panose="020B0609020204030204" pitchFamily="49" charset="0"/>
                  </a:rPr>
                  <a:t>nest i </a:t>
                </a:r>
                <a:r>
                  <a:rPr lang="en-US" b="1" dirty="0">
                    <a:latin typeface="Consolas" panose="020B0609020204030204" pitchFamily="49" charset="0"/>
                  </a:rPr>
                  <a:t>do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	</a:t>
                </a:r>
                <a:r>
                  <a:rPr lang="en-US" sz="1600" dirty="0">
                    <a:latin typeface="Consolas" panose="020B0609020204030204" pitchFamily="49" charset="0"/>
                  </a:rPr>
                  <a:t>Generate new solution j via a Lévy flight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latin typeface="Consolas" panose="020B0609020204030204" pitchFamily="49" charset="0"/>
                  </a:rPr>
                  <a:t>if</a:t>
                </a:r>
                <a:r>
                  <a:rPr lang="en-US" sz="1600" dirty="0">
                    <a:latin typeface="Consolas" panose="020B0609020204030204" pitchFamily="49" charset="0"/>
                  </a:rPr>
                  <a:t> f(j) &lt; f(i) </a:t>
                </a:r>
                <a:r>
                  <a:rPr lang="en-US" b="1" dirty="0">
                    <a:latin typeface="Consolas" panose="020B0609020204030204" pitchFamily="49" charset="0"/>
                  </a:rPr>
                  <a:t>then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		</a:t>
                </a:r>
                <a:r>
                  <a:rPr lang="en-US" sz="1600" dirty="0">
                    <a:latin typeface="Consolas" panose="020B0609020204030204" pitchFamily="49" charset="0"/>
                  </a:rPr>
                  <a:t>Replace I with j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latin typeface="Consolas" panose="020B0609020204030204" pitchFamily="49" charset="0"/>
                  </a:rPr>
                  <a:t>end</a:t>
                </a:r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if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latin typeface="Consolas" panose="020B0609020204030204" pitchFamily="49" charset="0"/>
                  </a:rPr>
                  <a:t>end</a:t>
                </a:r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for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</a:t>
                </a:r>
                <a:r>
                  <a:rPr lang="en-US" sz="1600" dirty="0">
                    <a:latin typeface="Consolas" panose="020B0609020204030204" pitchFamily="49" charset="0"/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of the worst nests with new solutions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b="1" dirty="0">
                    <a:latin typeface="Consolas" panose="020B0609020204030204" pitchFamily="49" charset="0"/>
                  </a:rPr>
                  <a:t>end</a:t>
                </a:r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while</a:t>
                </a:r>
                <a:endParaRPr lang="en-US" sz="1600" b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D885B-9E7D-42BC-A73A-F9BBC881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45" y="3989840"/>
                <a:ext cx="5983014" cy="2800767"/>
              </a:xfrm>
              <a:prstGeom prst="rect">
                <a:avLst/>
              </a:prstGeom>
              <a:blipFill>
                <a:blip r:embed="rId3"/>
                <a:stretch>
                  <a:fillRect l="-711" t="-649"/>
                </a:stretch>
              </a:blipFill>
              <a:ln w="19050">
                <a:solidFill>
                  <a:srgbClr val="746E5E"/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9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Continuous </a:t>
            </a:r>
            <a:br>
              <a:rPr lang="en-US" sz="7200" dirty="0"/>
            </a:br>
            <a:r>
              <a:rPr lang="en-US" sz="7200" dirty="0"/>
              <a:t>Cuckoo Optimisation</a:t>
            </a:r>
          </a:p>
        </p:txBody>
      </p:sp>
    </p:spTree>
    <p:extLst>
      <p:ext uri="{BB962C8B-B14F-4D97-AF65-F5344CB8AC3E}">
        <p14:creationId xmlns:p14="http://schemas.microsoft.com/office/powerpoint/2010/main" val="396463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Optimisation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1800" dirty="0"/>
              <a:t>Egg Laying</a:t>
            </a:r>
          </a:p>
          <a:p>
            <a:r>
              <a:rPr lang="en-US" sz="1800" dirty="0"/>
              <a:t>Egg Hatching</a:t>
            </a:r>
          </a:p>
          <a:p>
            <a:r>
              <a:rPr lang="en-US" sz="1800" dirty="0"/>
              <a:t>Clustering</a:t>
            </a:r>
          </a:p>
          <a:p>
            <a:r>
              <a:rPr lang="en-US" sz="1800" dirty="0"/>
              <a:t>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41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95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91</TotalTime>
  <Words>768</Words>
  <Application>Microsoft Office PowerPoint</Application>
  <PresentationFormat>Widescreen</PresentationFormat>
  <Paragraphs>100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Consolas</vt:lpstr>
      <vt:lpstr>Wingdings 2</vt:lpstr>
      <vt:lpstr>View</vt:lpstr>
      <vt:lpstr>Graph Colouring with Cuckoo Algorithms</vt:lpstr>
      <vt:lpstr>Graph Colouring</vt:lpstr>
      <vt:lpstr>Cuckoo Behaviour and Brood Parasitism</vt:lpstr>
      <vt:lpstr>Cuckoo Search</vt:lpstr>
      <vt:lpstr>Lévy Flights</vt:lpstr>
      <vt:lpstr>Continuous Cuckoo Search</vt:lpstr>
      <vt:lpstr>Continuous  Cuckoo Optimisation</vt:lpstr>
      <vt:lpstr>Cuckoo Optimisation Overview</vt:lpstr>
      <vt:lpstr>Egg Laying and Hatching</vt:lpstr>
      <vt:lpstr>Clustering and Migration</vt:lpstr>
      <vt:lpstr>Graph Colouring Discretisation Methods</vt:lpstr>
      <vt:lpstr>Main Approaches</vt:lpstr>
      <vt:lpstr>Legal Approach</vt:lpstr>
      <vt:lpstr>K-fixed Approach</vt:lpstr>
      <vt:lpstr>Penalty Approach</vt:lpstr>
      <vt:lpstr>Discretising Cuckoo Algorithms</vt:lpstr>
      <vt:lpstr>Egg Laying</vt:lpstr>
      <vt:lpstr>Clustering</vt:lpstr>
      <vt:lpstr>Migrating Legal Colourings</vt:lpstr>
      <vt:lpstr>Migrating Non-Legal Colourings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jacob howes</dc:creator>
  <cp:lastModifiedBy>jacob howes</cp:lastModifiedBy>
  <cp:revision>12</cp:revision>
  <dcterms:created xsi:type="dcterms:W3CDTF">2020-11-23T10:09:21Z</dcterms:created>
  <dcterms:modified xsi:type="dcterms:W3CDTF">2020-11-23T15:00:33Z</dcterms:modified>
</cp:coreProperties>
</file>