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5"/>
  </p:notesMasterIdLst>
  <p:sldIdLst>
    <p:sldId id="256" r:id="rId2"/>
    <p:sldId id="257" r:id="rId3"/>
    <p:sldId id="258" r:id="rId4"/>
    <p:sldId id="274" r:id="rId5"/>
    <p:sldId id="260" r:id="rId6"/>
    <p:sldId id="259" r:id="rId7"/>
    <p:sldId id="275" r:id="rId8"/>
    <p:sldId id="276" r:id="rId9"/>
    <p:sldId id="277" r:id="rId10"/>
    <p:sldId id="269" r:id="rId11"/>
    <p:sldId id="261" r:id="rId12"/>
    <p:sldId id="264" r:id="rId13"/>
    <p:sldId id="270" r:id="rId14"/>
    <p:sldId id="287" r:id="rId15"/>
    <p:sldId id="282" r:id="rId16"/>
    <p:sldId id="281" r:id="rId17"/>
    <p:sldId id="283" r:id="rId18"/>
    <p:sldId id="284" r:id="rId19"/>
    <p:sldId id="263" r:id="rId20"/>
    <p:sldId id="286" r:id="rId21"/>
    <p:sldId id="265" r:id="rId22"/>
    <p:sldId id="285" r:id="rId23"/>
    <p:sldId id="288" r:id="rId24"/>
    <p:sldId id="268" r:id="rId25"/>
    <p:sldId id="267" r:id="rId26"/>
    <p:sldId id="290" r:id="rId27"/>
    <p:sldId id="289" r:id="rId28"/>
    <p:sldId id="271" r:id="rId29"/>
    <p:sldId id="272" r:id="rId30"/>
    <p:sldId id="278" r:id="rId31"/>
    <p:sldId id="273" r:id="rId32"/>
    <p:sldId id="27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58"/>
            <p14:sldId id="274"/>
            <p14:sldId id="260"/>
            <p14:sldId id="259"/>
            <p14:sldId id="275"/>
            <p14:sldId id="276"/>
            <p14:sldId id="277"/>
            <p14:sldId id="269"/>
            <p14:sldId id="261"/>
            <p14:sldId id="264"/>
            <p14:sldId id="270"/>
            <p14:sldId id="287"/>
            <p14:sldId id="282"/>
            <p14:sldId id="281"/>
            <p14:sldId id="283"/>
            <p14:sldId id="284"/>
            <p14:sldId id="263"/>
            <p14:sldId id="286"/>
            <p14:sldId id="265"/>
            <p14:sldId id="285"/>
            <p14:sldId id="288"/>
            <p14:sldId id="268"/>
            <p14:sldId id="267"/>
            <p14:sldId id="290"/>
            <p14:sldId id="289"/>
            <p14:sldId id="271"/>
            <p14:sldId id="272"/>
            <p14:sldId id="278"/>
            <p14:sldId id="273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6E5E"/>
    <a:srgbClr val="A7A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in graph showing rates of convergence of different methods (pick graph that demonstrates it best)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8404" y="1020209"/>
            <a:ext cx="6756282" cy="4041648"/>
          </a:xfrm>
        </p:spPr>
        <p:txBody>
          <a:bodyPr>
            <a:normAutofit/>
          </a:bodyPr>
          <a:lstStyle/>
          <a:p>
            <a:r>
              <a:rPr lang="en-US" dirty="0"/>
              <a:t>Graph </a:t>
            </a:r>
            <a:r>
              <a:rPr lang="en-US" dirty="0" err="1"/>
              <a:t>Colouring</a:t>
            </a:r>
            <a:r>
              <a:rPr lang="en-US" dirty="0"/>
              <a:t> with Cuckoo Algorithms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ED74B-A6EB-48BD-B4B9-6C3152312377}"/>
              </a:ext>
            </a:extLst>
          </p:cNvPr>
          <p:cNvSpPr txBox="1"/>
          <p:nvPr/>
        </p:nvSpPr>
        <p:spPr>
          <a:xfrm>
            <a:off x="4608404" y="5566354"/>
            <a:ext cx="63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Jacob Howes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Graph Colouring Discretisation Methods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06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3 Approaches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2"/>
                <a:ext cx="8814614" cy="4661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Legal</a:t>
                </a:r>
              </a:p>
              <a:p>
                <a:pPr lvl="1"/>
                <a:r>
                  <a:rPr lang="en-US" sz="1800" dirty="0"/>
                  <a:t>A solution is a legal colouring of G</a:t>
                </a:r>
              </a:p>
              <a:p>
                <a:pPr lvl="1"/>
                <a:r>
                  <a:rPr lang="en-US" sz="1800" dirty="0"/>
                  <a:t>Naïve fitness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</m:oMath>
                </a14:m>
                <a:r>
                  <a:rPr lang="en-US" sz="1800" dirty="0"/>
                  <a:t> produces poor results (search space is too flat)</a:t>
                </a:r>
              </a:p>
              <a:p>
                <a:pPr lvl="1"/>
                <a:r>
                  <a:rPr lang="en-US" sz="1800" b="0" dirty="0"/>
                  <a:t>I 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instead</a:t>
                </a:r>
              </a:p>
              <a:p>
                <a:r>
                  <a:rPr lang="en-US" dirty="0"/>
                  <a:t>K-fixed</a:t>
                </a:r>
              </a:p>
              <a:p>
                <a:pPr lvl="1"/>
                <a:r>
                  <a:rPr lang="en-US" sz="1800" dirty="0"/>
                  <a:t>Solutions are k-</a:t>
                </a:r>
                <a:r>
                  <a:rPr lang="en-US" sz="1800" dirty="0" err="1"/>
                  <a:t>colourings</a:t>
                </a:r>
                <a:r>
                  <a:rPr lang="en-US" sz="1800" dirty="0"/>
                  <a:t> of G (k is constant)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Penalty</a:t>
                </a:r>
              </a:p>
              <a:p>
                <a:pPr lvl="1"/>
                <a:r>
                  <a:rPr lang="en-US" sz="1800" dirty="0"/>
                  <a:t>Solutions are all possible colourings of G (not necessarily legal)</a:t>
                </a:r>
              </a:p>
              <a:p>
                <a:pPr lvl="1"/>
                <a:r>
                  <a:rPr lang="en-US" sz="1800" dirty="0"/>
                  <a:t>Fitness function must simultaneously reduce number of colours and conflicts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2"/>
                <a:ext cx="8814614" cy="4661635"/>
              </a:xfrm>
              <a:prstGeom prst="rect">
                <a:avLst/>
              </a:prstGeom>
              <a:blipFill>
                <a:blip r:embed="rId2"/>
                <a:stretch>
                  <a:fillRect l="-138" t="-1047" r="-69" b="-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338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Cuckoo Search for Graph </a:t>
            </a:r>
            <a:r>
              <a:rPr lang="en-US" sz="7200" dirty="0" err="1"/>
              <a:t>Colouring</a:t>
            </a:r>
            <a:endParaRPr lang="en-US" sz="7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069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 err="1"/>
              <a:t>Aranha</a:t>
            </a:r>
            <a:r>
              <a:rPr lang="en-US" dirty="0"/>
              <a:t> et al. (2017)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1" y="1959882"/>
                <a:ext cx="8349531" cy="45828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Only operator necessary to discretise is Lévy flights</a:t>
                </a:r>
              </a:p>
              <a:p>
                <a:pPr lvl="1"/>
                <a:r>
                  <a:rPr lang="en-US" sz="2400" dirty="0"/>
                  <a:t>Generate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⌊</m:t>
                    </m:r>
                    <m:r>
                      <m:rPr>
                        <m:nor/>
                      </m:rPr>
                      <a:rPr lang="en-US" sz="2400" dirty="0"/>
                      <m:t>L</m:t>
                    </m:r>
                    <m:r>
                      <m:rPr>
                        <m:nor/>
                      </m:rPr>
                      <a:rPr lang="en-US" sz="2400" dirty="0"/>
                      <m:t>é</m:t>
                    </m:r>
                    <m:r>
                      <m:rPr>
                        <m:nor/>
                      </m:rPr>
                      <a:rPr lang="en-US" sz="2400" dirty="0"/>
                      <m:t>vy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)⌋+1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Randomly recolour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random vertices</a:t>
                </a:r>
              </a:p>
              <a:p>
                <a:r>
                  <a:rPr lang="en-US" sz="2800" dirty="0"/>
                  <a:t>Search space is penalty (any colouring is allowed)</a:t>
                </a:r>
              </a:p>
              <a:p>
                <a:r>
                  <a:rPr lang="en-US" sz="2800" dirty="0"/>
                  <a:t>Fitness function is number of conflicts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1" y="1959882"/>
                <a:ext cx="8349531" cy="4582807"/>
              </a:xfrm>
              <a:prstGeom prst="rect">
                <a:avLst/>
              </a:prstGeom>
              <a:blipFill>
                <a:blip r:embed="rId2"/>
                <a:stretch>
                  <a:fillRect l="-876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569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1" y="795021"/>
            <a:ext cx="9823607" cy="916622"/>
          </a:xfrm>
        </p:spPr>
        <p:txBody>
          <a:bodyPr>
            <a:normAutofit/>
          </a:bodyPr>
          <a:lstStyle/>
          <a:p>
            <a:r>
              <a:rPr lang="en-US" dirty="0" err="1"/>
              <a:t>Aranha</a:t>
            </a:r>
            <a:r>
              <a:rPr lang="en-US" dirty="0"/>
              <a:t> et al. </a:t>
            </a:r>
            <a:r>
              <a:rPr lang="en-US" sz="4400" dirty="0"/>
              <a:t>Results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DA85BA-B09B-4F17-B344-66EE5D717F0E}"/>
              </a:ext>
            </a:extLst>
          </p:cNvPr>
          <p:cNvGraphicFramePr>
            <a:graphicFrameLocks noGrp="1"/>
          </p:cNvGraphicFramePr>
          <p:nvPr/>
        </p:nvGraphicFramePr>
        <p:xfrm>
          <a:off x="1574800" y="25066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44501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16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dirty="0" err="1"/>
                        <a:t>Colours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6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dsjc250.5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1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flat300_26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8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dsjc500.5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9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le450_5a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9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7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3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 with </a:t>
            </a:r>
            <a:r>
              <a:rPr lang="en-US" dirty="0" err="1"/>
              <a:t>Aranha</a:t>
            </a:r>
            <a:r>
              <a:rPr lang="en-US" dirty="0"/>
              <a:t> et al.’s approach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EE1DFF-2526-4163-B012-7B1090204C70}"/>
              </a:ext>
            </a:extLst>
          </p:cNvPr>
          <p:cNvSpPr txBox="1">
            <a:spLocks/>
          </p:cNvSpPr>
          <p:nvPr/>
        </p:nvSpPr>
        <p:spPr>
          <a:xfrm>
            <a:off x="889061" y="1959882"/>
            <a:ext cx="8349531" cy="4582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This method of Lévy flights is arbitrary and too random</a:t>
            </a:r>
          </a:p>
          <a:p>
            <a:pPr lvl="1"/>
            <a:r>
              <a:rPr lang="en-US" sz="2400" dirty="0"/>
              <a:t>Unlikely to navigate the space effectively</a:t>
            </a:r>
          </a:p>
          <a:p>
            <a:r>
              <a:rPr lang="en-US" sz="2800" dirty="0"/>
              <a:t>Random re-initialisation is too aggressive for graph colouring</a:t>
            </a:r>
          </a:p>
          <a:p>
            <a:r>
              <a:rPr lang="en-US" sz="2800" dirty="0"/>
              <a:t>This is a k-GCP algorithm, not so applicable to GCP</a:t>
            </a:r>
          </a:p>
        </p:txBody>
      </p:sp>
    </p:spTree>
    <p:extLst>
      <p:ext uri="{BB962C8B-B14F-4D97-AF65-F5344CB8AC3E}">
        <p14:creationId xmlns:p14="http://schemas.microsoft.com/office/powerpoint/2010/main" val="211970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ACO Lévy flights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1" y="1959882"/>
                <a:ext cx="8349531" cy="45828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A pheromone graph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200" dirty="0"/>
                  <a:t> is maintained</a:t>
                </a:r>
              </a:p>
              <a:p>
                <a:r>
                  <a:rPr lang="en-US" sz="2200" dirty="0"/>
                  <a:t>In a Lévy flight,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m:rPr>
                        <m:nor/>
                      </m:rPr>
                      <a:rPr lang="en-US" sz="2200" dirty="0"/>
                      <m:t>L</m:t>
                    </m:r>
                    <m:r>
                      <m:rPr>
                        <m:nor/>
                      </m:rPr>
                      <a:rPr lang="en-US" sz="2200" dirty="0"/>
                      <m:t>é</m:t>
                    </m:r>
                    <m:r>
                      <m:rPr>
                        <m:nor/>
                      </m:rPr>
                      <a:rPr lang="en-US" sz="2200" dirty="0"/>
                      <m:t>vy</m:t>
                    </m:r>
                    <m:r>
                      <m:rPr>
                        <m:nor/>
                      </m:rPr>
                      <a:rPr lang="en-US" sz="2200" b="0" i="0" dirty="0" smtClean="0"/>
                      <m:t>(</m:t>
                    </m:r>
                    <m:r>
                      <m:rPr>
                        <m:sty m:val="p"/>
                      </m:rPr>
                      <a:rPr lang="en-US" sz="2200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)⌋+1</m:t>
                    </m:r>
                  </m:oMath>
                </a14:m>
                <a:r>
                  <a:rPr lang="en-US" sz="2200" dirty="0"/>
                  <a:t> vertices are recoloured iteratively</a:t>
                </a:r>
              </a:p>
              <a:p>
                <a:r>
                  <a:rPr lang="en-US" sz="2200" dirty="0"/>
                  <a:t>From vertex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, a vertex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is chosen with probability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dirty="0"/>
                  <a:t> is the degree of saturation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The number of distinct colours adjacent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1" y="1959882"/>
                <a:ext cx="8349531" cy="4582807"/>
              </a:xfrm>
              <a:prstGeom prst="rect">
                <a:avLst/>
              </a:prstGeom>
              <a:blipFill>
                <a:blip r:embed="rId2"/>
                <a:stretch>
                  <a:fillRect l="-438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01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ACO Lévy flights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1" y="1959882"/>
                <a:ext cx="8349531" cy="45828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A pheromone graph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200" dirty="0"/>
                  <a:t> is maintained</a:t>
                </a:r>
              </a:p>
              <a:p>
                <a:r>
                  <a:rPr lang="en-US" sz="2200" dirty="0"/>
                  <a:t>In a Lévy flight,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m:rPr>
                        <m:nor/>
                      </m:rPr>
                      <a:rPr lang="en-US" sz="2200" dirty="0"/>
                      <m:t>L</m:t>
                    </m:r>
                    <m:r>
                      <m:rPr>
                        <m:nor/>
                      </m:rPr>
                      <a:rPr lang="en-US" sz="2200" dirty="0"/>
                      <m:t>é</m:t>
                    </m:r>
                    <m:r>
                      <m:rPr>
                        <m:nor/>
                      </m:rPr>
                      <a:rPr lang="en-US" sz="2200" dirty="0"/>
                      <m:t>vy</m:t>
                    </m:r>
                    <m:r>
                      <m:rPr>
                        <m:nor/>
                      </m:rPr>
                      <a:rPr lang="en-US" sz="2200" b="0" i="0" dirty="0" smtClean="0"/>
                      <m:t>(</m:t>
                    </m:r>
                    <m:r>
                      <m:rPr>
                        <m:sty m:val="p"/>
                      </m:rPr>
                      <a:rPr lang="en-US" sz="2200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)⌋+1</m:t>
                    </m:r>
                  </m:oMath>
                </a14:m>
                <a:r>
                  <a:rPr lang="en-US" sz="2200" dirty="0"/>
                  <a:t> vertices are recoloured iteratively</a:t>
                </a:r>
              </a:p>
              <a:p>
                <a:r>
                  <a:rPr lang="en-US" sz="2200" dirty="0"/>
                  <a:t>From vertex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, a vertex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is chosen with probability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dirty="0"/>
                  <a:t> is the degree of saturation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The number of distinct colours adjacent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1" y="1959882"/>
                <a:ext cx="8349531" cy="4582807"/>
              </a:xfrm>
              <a:prstGeom prst="rect">
                <a:avLst/>
              </a:prstGeom>
              <a:blipFill>
                <a:blip r:embed="rId2"/>
                <a:stretch>
                  <a:fillRect l="-438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37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1" y="795021"/>
            <a:ext cx="9823607" cy="916622"/>
          </a:xfrm>
        </p:spPr>
        <p:txBody>
          <a:bodyPr>
            <a:normAutofit/>
          </a:bodyPr>
          <a:lstStyle/>
          <a:p>
            <a:r>
              <a:rPr lang="en-US" dirty="0"/>
              <a:t>ACO </a:t>
            </a:r>
            <a:r>
              <a:rPr lang="en-US" sz="4400" dirty="0"/>
              <a:t>Lévy flights Results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DA85BA-B09B-4F17-B344-66EE5D717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28699"/>
              </p:ext>
            </p:extLst>
          </p:nvPr>
        </p:nvGraphicFramePr>
        <p:xfrm>
          <a:off x="1574800" y="25066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44501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16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dirty="0" err="1"/>
                        <a:t>Colours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6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dsjc250.5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1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flat300_26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8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dsjc500.5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9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le450_5a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9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7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062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TABUCOL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 local search procedure applied to the best cuckoo each iteration</a:t>
                </a:r>
              </a:p>
              <a:p>
                <a:r>
                  <a:rPr lang="en-US" sz="2200" dirty="0"/>
                  <a:t>All recolourings of critical vertices considered</a:t>
                </a:r>
              </a:p>
              <a:p>
                <a:pPr lvl="1"/>
                <a:r>
                  <a:rPr lang="en-US" sz="1800" dirty="0"/>
                  <a:t>The best one is performed</a:t>
                </a:r>
              </a:p>
              <a:p>
                <a:r>
                  <a:rPr lang="en-US" sz="2200" dirty="0"/>
                  <a:t>When a move is performed it is made tabu for a number of iterations</a:t>
                </a:r>
              </a:p>
              <a:p>
                <a:r>
                  <a:rPr lang="en-US" sz="2200" dirty="0"/>
                  <a:t>A matrix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200" dirty="0"/>
                  <a:t> is maintained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𝑣𝑐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the number vertices adjacent to v coloured c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630" t="-1874" r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69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4542028" cy="916622"/>
          </a:xfrm>
        </p:spPr>
        <p:txBody>
          <a:bodyPr>
            <a:normAutofit fontScale="90000"/>
          </a:bodyPr>
          <a:lstStyle/>
          <a:p>
            <a:r>
              <a:rPr lang="en-US" dirty="0"/>
              <a:t>Aims of the Project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EE1DFF-2526-4163-B012-7B1090204C70}"/>
              </a:ext>
            </a:extLst>
          </p:cNvPr>
          <p:cNvSpPr txBox="1">
            <a:spLocks/>
          </p:cNvSpPr>
          <p:nvPr/>
        </p:nvSpPr>
        <p:spPr>
          <a:xfrm>
            <a:off x="935780" y="1959883"/>
            <a:ext cx="773988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Investigation of population-based metaheuristic algorithms for graph colouring</a:t>
            </a:r>
          </a:p>
          <a:p>
            <a:r>
              <a:rPr lang="en-US" sz="2400" dirty="0"/>
              <a:t>Implementation of such algorithms from literature</a:t>
            </a:r>
          </a:p>
          <a:p>
            <a:r>
              <a:rPr lang="en-US" sz="2400" dirty="0"/>
              <a:t>Proposal of novel cuckoo-inspired algorithms for graph colouring</a:t>
            </a:r>
          </a:p>
        </p:txBody>
      </p:sp>
      <p:pic>
        <p:nvPicPr>
          <p:cNvPr id="8" name="Picture 2" descr="Chromatic number of complement of Petersen graph - Mathematics Stack  Exchange">
            <a:extLst>
              <a:ext uri="{FF2B5EF4-FFF2-40B4-BE49-F238E27FC236}">
                <a16:creationId xmlns:a16="http://schemas.microsoft.com/office/drawing/2014/main" id="{1FB60BEB-7198-4CC8-9D97-035FB3AE8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885" y="179785"/>
            <a:ext cx="3196335" cy="306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1" y="795021"/>
            <a:ext cx="9823607" cy="916622"/>
          </a:xfrm>
        </p:spPr>
        <p:txBody>
          <a:bodyPr>
            <a:normAutofit fontScale="90000"/>
          </a:bodyPr>
          <a:lstStyle/>
          <a:p>
            <a:r>
              <a:rPr lang="en-US" dirty="0"/>
              <a:t>ACO </a:t>
            </a:r>
            <a:r>
              <a:rPr lang="en-US" sz="4400" dirty="0"/>
              <a:t>Lévy flights + TABUCOL Results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DA85BA-B09B-4F17-B344-66EE5D717F0E}"/>
              </a:ext>
            </a:extLst>
          </p:cNvPr>
          <p:cNvGraphicFramePr>
            <a:graphicFrameLocks noGrp="1"/>
          </p:cNvGraphicFramePr>
          <p:nvPr/>
        </p:nvGraphicFramePr>
        <p:xfrm>
          <a:off x="1574800" y="25066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44501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16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dirty="0" err="1"/>
                        <a:t>Colours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6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dsjc250.5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1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flat300_26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8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dsjc500.5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9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le450_5a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9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7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61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Reference Sets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1" y="1959883"/>
                <a:ext cx="7971159" cy="42832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A technique inspired by Scatter Search</a:t>
                </a:r>
              </a:p>
              <a:p>
                <a:pPr lvl="1"/>
                <a:r>
                  <a:rPr lang="en-US" sz="2000" dirty="0"/>
                  <a:t>A less aggressive method for cuckoo re-initialisation</a:t>
                </a:r>
              </a:p>
              <a:p>
                <a:r>
                  <a:rPr lang="en-US" sz="2200" dirty="0"/>
                  <a:t>A reference set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 cuckoos is maintained</a:t>
                </a:r>
              </a:p>
              <a:p>
                <a:r>
                  <a:rPr lang="en-US" sz="2200" dirty="0"/>
                  <a:t>When a cuckoo is killed it has two chances to join the reference set</a:t>
                </a:r>
              </a:p>
              <a:p>
                <a:pPr lvl="1"/>
                <a:r>
                  <a:rPr lang="en-US" sz="2000" dirty="0"/>
                  <a:t>If it is better than the worst of the first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elements, or</a:t>
                </a:r>
              </a:p>
              <a:p>
                <a:pPr lvl="1"/>
                <a:r>
                  <a:rPr lang="en-US" sz="2000" dirty="0"/>
                  <a:t>If it is more diverse than the least diverse element</a:t>
                </a:r>
              </a:p>
              <a:p>
                <a:r>
                  <a:rPr lang="en-US" sz="2200" dirty="0"/>
                  <a:t>When a cuckoo is born, two random elements are selected and combined with Greedy Partition Crossover (GPX)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1" y="1959883"/>
                <a:ext cx="7971159" cy="4283262"/>
              </a:xfrm>
              <a:prstGeom prst="rect">
                <a:avLst/>
              </a:prstGeom>
              <a:blipFill>
                <a:blip r:embed="rId2"/>
                <a:stretch>
                  <a:fillRect l="-459" t="-1425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572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1" y="795021"/>
            <a:ext cx="9823607" cy="916622"/>
          </a:xfrm>
        </p:spPr>
        <p:txBody>
          <a:bodyPr>
            <a:normAutofit fontScale="90000"/>
          </a:bodyPr>
          <a:lstStyle/>
          <a:p>
            <a:r>
              <a:rPr lang="en-US" dirty="0"/>
              <a:t>ACO </a:t>
            </a:r>
            <a:r>
              <a:rPr lang="en-US" sz="4400" dirty="0"/>
              <a:t>Lévy flights + TABUCOL + Reference Sets Results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DA85BA-B09B-4F17-B344-66EE5D717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72856"/>
              </p:ext>
            </p:extLst>
          </p:nvPr>
        </p:nvGraphicFramePr>
        <p:xfrm>
          <a:off x="1574800" y="25066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44501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16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dirty="0" err="1"/>
                        <a:t>Colours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6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dsjc250.5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1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flat300_26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8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dsjc500.5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9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le450_5a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9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7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84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1" y="795021"/>
            <a:ext cx="9823607" cy="916622"/>
          </a:xfrm>
        </p:spPr>
        <p:txBody>
          <a:bodyPr>
            <a:normAutofit/>
          </a:bodyPr>
          <a:lstStyle/>
          <a:p>
            <a:r>
              <a:rPr lang="en-US" dirty="0"/>
              <a:t>Rates of convergence (TODO)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39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Cuckoo Optimisation for Graph Colouring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8146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8254938" cy="91662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Mahmoudi</a:t>
            </a:r>
            <a:r>
              <a:rPr lang="en-US" dirty="0"/>
              <a:t> et al. (2015) Egg Laying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EE1DFF-2526-4163-B012-7B1090204C70}"/>
              </a:ext>
            </a:extLst>
          </p:cNvPr>
          <p:cNvSpPr txBox="1">
            <a:spLocks/>
          </p:cNvSpPr>
          <p:nvPr/>
        </p:nvSpPr>
        <p:spPr>
          <a:xfrm>
            <a:off x="889062" y="1959883"/>
            <a:ext cx="773988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Uses legal search space (no conflicts are allowed)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2187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8254938" cy="91662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Mahmoudi</a:t>
            </a:r>
            <a:r>
              <a:rPr lang="en-US" dirty="0"/>
              <a:t> et al. (2015) 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Migrating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:r>
                  <a:rPr lang="en-US" sz="2200" dirty="0"/>
                  <a:t>Generate a number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random vertices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the Hamming distance between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630" t="-1874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230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 the legal version, r random vertices are </a:t>
                </a:r>
                <a:r>
                  <a:rPr lang="en-US" sz="2400" dirty="0" err="1"/>
                  <a:t>recoloured</a:t>
                </a:r>
                <a:r>
                  <a:rPr lang="en-US" sz="2400" dirty="0"/>
                  <a:t> the smallest valid </a:t>
                </a:r>
                <a:r>
                  <a:rPr lang="en-US" sz="2400" dirty="0" err="1"/>
                  <a:t>colour</a:t>
                </a:r>
                <a:r>
                  <a:rPr lang="en-US" sz="2400" dirty="0"/>
                  <a:t> different to their current one</a:t>
                </a:r>
              </a:p>
              <a:p>
                <a:pPr lvl="1"/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𝐸𝐿𝑅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a random integer</a:t>
                </a:r>
              </a:p>
              <a:p>
                <a:r>
                  <a:rPr lang="en-US" sz="2400" dirty="0"/>
                  <a:t>Egg hatching is identical to the continuous version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630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112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Typical clustering algorithms (e.g. k-means) are not applicable for metric spaces</a:t>
                </a:r>
              </a:p>
              <a:p>
                <a:pPr lvl="1"/>
                <a:r>
                  <a:rPr lang="en-US" sz="1800" dirty="0"/>
                  <a:t>k-means requires each cluster to have a centroid (which is not possible in a discrete metric space)</a:t>
                </a:r>
              </a:p>
              <a:p>
                <a:r>
                  <a:rPr lang="en-US" sz="2000" dirty="0"/>
                  <a:t>k-sets, proposed by Chang et al. (2015) clusters points in a metric space by minimising relative distance from each point to each cluster</a:t>
                </a:r>
              </a:p>
              <a:p>
                <a:r>
                  <a:rPr lang="en-US" sz="2000" dirty="0"/>
                  <a:t>Uses triangular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315" t="-2215" b="-7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31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Migrating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It’s computationally hard (PSPACE-complete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to find a direct path from one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colouring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to another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Hence the legal implementation of cuckoo migration is less strict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When migrating x to y, we generate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colouring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based off x distance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from y (but not necessarily distance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from x)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Iteratively recolour vertices from x to their colour in y, cleaning up conflicts as they arise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315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773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 fontScale="90000"/>
          </a:bodyPr>
          <a:lstStyle/>
          <a:p>
            <a:r>
              <a:rPr lang="en-US" dirty="0"/>
              <a:t>Achievements of the Project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EE1DFF-2526-4163-B012-7B1090204C70}"/>
              </a:ext>
            </a:extLst>
          </p:cNvPr>
          <p:cNvSpPr txBox="1">
            <a:spLocks/>
          </p:cNvSpPr>
          <p:nvPr/>
        </p:nvSpPr>
        <p:spPr>
          <a:xfrm>
            <a:off x="889062" y="1959883"/>
            <a:ext cx="773988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Seven algorithms from literature implemented</a:t>
            </a:r>
          </a:p>
          <a:p>
            <a:pPr lvl="1"/>
            <a:r>
              <a:rPr lang="en-US" dirty="0"/>
              <a:t>Ant Colony Optimisation (ACO), Genetic Algorithm (GA), Simulated Annealing (SA), TABUCOL, Variable Space Search (VSS), Multi-Agent Evolutionary Algorithm (MEA), Particle Swarm Optimisation (PSO)</a:t>
            </a:r>
          </a:p>
          <a:p>
            <a:r>
              <a:rPr lang="en-US" sz="2200" dirty="0"/>
              <a:t>Three novel algorithms proposed</a:t>
            </a:r>
          </a:p>
          <a:p>
            <a:pPr lvl="1"/>
            <a:r>
              <a:rPr lang="en-US" sz="1800" dirty="0"/>
              <a:t>Cuckoo Search/ACO (CSACO), Cuckoo Optimisation Algorithm (COA), NEW</a:t>
            </a:r>
          </a:p>
          <a:p>
            <a:r>
              <a:rPr lang="en-US" sz="2200" dirty="0"/>
              <a:t>Investigation into the applicability of the above algorithms for the GCP</a:t>
            </a:r>
          </a:p>
        </p:txBody>
      </p:sp>
    </p:spTree>
    <p:extLst>
      <p:ext uri="{BB962C8B-B14F-4D97-AF65-F5344CB8AC3E}">
        <p14:creationId xmlns:p14="http://schemas.microsoft.com/office/powerpoint/2010/main" val="168638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Simulated Annealing Hybrid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Allows for greater population diversity</a:t>
                </a:r>
              </a:p>
              <a:p>
                <a:r>
                  <a:rPr lang="en-US" sz="2400" dirty="0"/>
                  <a:t>When an egg is compared with a cuckoo, if it is worse, it may still replace it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𝑒𝑔𝑔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𝑐𝑢𝑐𝑘𝑜𝑜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630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00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768" y="2853559"/>
            <a:ext cx="6323519" cy="11508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NEW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3706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Partition Crossover (GPX)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A genetic crossover algorithm for graph colouring</a:t>
                </a:r>
              </a:p>
              <a:p>
                <a:r>
                  <a:rPr lang="en-US" sz="2400" dirty="0"/>
                  <a:t>In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 largest vertex set from parent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taken to be th</a:t>
                </a:r>
                <a:r>
                  <a:rPr lang="en-US" sz="2400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vertex set of the child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the number of parents</a:t>
                </a:r>
              </a:p>
              <a:p>
                <a:r>
                  <a:rPr lang="en-US" sz="2400" dirty="0"/>
                  <a:t>The vertices in this set are then removed from both parents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Any vertices that remain uncoloured are coloured randomly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630" t="-1874" r="-1024" b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008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NEW Algorithm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A nest is a set of solutions</a:t>
                </a:r>
              </a:p>
              <a:p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cuckoos (each with a single solution)</a:t>
                </a:r>
              </a:p>
              <a:p>
                <a:r>
                  <a:rPr lang="en-US" sz="2400" dirty="0"/>
                  <a:t>A nest is condensed into a single colouring via GPX</a:t>
                </a:r>
              </a:p>
              <a:p>
                <a:r>
                  <a:rPr lang="en-US" sz="2400" dirty="0"/>
                  <a:t>A cuckoo combines their egg with a random nest’s “representative” to replace their egg and the worst egg in that nest</a:t>
                </a:r>
              </a:p>
              <a:p>
                <a:r>
                  <a:rPr lang="en-US" sz="2400" dirty="0"/>
                  <a:t>TABUCOL is also applied to each cuckoo’s egg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630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45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Continuous Cuckoo Optimisation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87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1" y="795021"/>
            <a:ext cx="8144580" cy="91662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Each cuckoo lays between 5 and 20 eggs</a:t>
                </a:r>
              </a:p>
              <a:p>
                <a:r>
                  <a:rPr lang="en-US" sz="2400" dirty="0"/>
                  <a:t>An egg is a random point within a cuckoo’s Egg Laying Radius (ELR)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𝐸𝐿𝑅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𝑐𝑢𝑐𝑘𝑜𝑜𝑠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400" dirty="0"/>
                  <a:t>A fraction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400" dirty="0"/>
                  <a:t> of the worst eggs are killed before hatching</a:t>
                </a:r>
              </a:p>
              <a:p>
                <a:r>
                  <a:rPr lang="en-US" sz="2400" dirty="0"/>
                  <a:t>Once hatched, surviving eggs are added to the population of cuckoos</a:t>
                </a:r>
              </a:p>
              <a:p>
                <a:pPr lvl="1"/>
                <a:r>
                  <a:rPr lang="en-US" sz="1800" dirty="0"/>
                  <a:t>If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/>
                  <a:t>, the worst cuckoos are killed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472" t="-2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413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Clustering and 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Cuckoos are clustered into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“habitats”</a:t>
                </a:r>
              </a:p>
              <a:p>
                <a:r>
                  <a:rPr lang="en-US" sz="2200" dirty="0"/>
                  <a:t>The best cuckoo in the best habitat becomes the goal point towards which all other cuckoos migrate</a:t>
                </a:r>
              </a:p>
              <a:p>
                <a:r>
                  <a:rPr lang="en-US" sz="2200" dirty="0"/>
                  <a:t>Cuckoo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migrates distance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(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200" dirty="0"/>
                  <a:t>) towards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with deviation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630" t="-1874" r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81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Continuous Cuckoo 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01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/>
          </a:bodyPr>
          <a:lstStyle/>
          <a:p>
            <a:r>
              <a:rPr lang="en-US" dirty="0"/>
              <a:t>Lévy Flights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 random walk with step-lengths drawn from a Lévy distribution</a:t>
                </a:r>
              </a:p>
              <a:p>
                <a:r>
                  <a:rPr lang="en-US" sz="2400" dirty="0"/>
                  <a:t>When generating a new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2400" dirty="0"/>
                  <a:t> for a nest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, a Lévy flight is performed: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sz="1800" dirty="0"/>
                      <m:t>L</m:t>
                    </m:r>
                    <m:r>
                      <m:rPr>
                        <m:nor/>
                      </m:rPr>
                      <a:rPr lang="en-US" sz="1800" dirty="0"/>
                      <m:t>é</m:t>
                    </m:r>
                    <m:r>
                      <m:rPr>
                        <m:nor/>
                      </m:rPr>
                      <a:rPr lang="en-US" sz="1800" dirty="0"/>
                      <m:t>vy</m:t>
                    </m:r>
                    <m:r>
                      <m:rPr>
                        <m:nor/>
                      </m:rPr>
                      <a:rPr lang="en-US" sz="1800" b="0" i="0" dirty="0" smtClean="0"/>
                      <m:t>(</m:t>
                    </m:r>
                    <m:r>
                      <m:rPr>
                        <m:sty m:val="p"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630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41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6733566" cy="91662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Cuckoo Search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Each nest represents a candidate solution</a:t>
                </a:r>
              </a:p>
              <a:p>
                <a:r>
                  <a:rPr lang="en-US" sz="2400" dirty="0"/>
                  <a:t>In each iteration a Lévy flight is performed on each nest</a:t>
                </a:r>
              </a:p>
              <a:p>
                <a:r>
                  <a:rPr lang="en-US" sz="2400" dirty="0"/>
                  <a:t>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400" dirty="0"/>
                  <a:t> of the worst nests are replaced with random solutions each iteration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2" y="1959883"/>
                <a:ext cx="7739888" cy="3581400"/>
              </a:xfrm>
              <a:prstGeom prst="rect">
                <a:avLst/>
              </a:prstGeom>
              <a:blipFill>
                <a:blip r:embed="rId2"/>
                <a:stretch>
                  <a:fillRect l="-630" t="-1874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290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1315</Words>
  <Application>Microsoft Office PowerPoint</Application>
  <PresentationFormat>Widescreen</PresentationFormat>
  <Paragraphs>175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Century Schoolbook</vt:lpstr>
      <vt:lpstr>Wingdings 2</vt:lpstr>
      <vt:lpstr>View</vt:lpstr>
      <vt:lpstr>Graph Colouring with Cuckoo Algorithms</vt:lpstr>
      <vt:lpstr>Aims of the Project</vt:lpstr>
      <vt:lpstr>Achievements of the Project</vt:lpstr>
      <vt:lpstr>Continuous Cuckoo Optimisation</vt:lpstr>
      <vt:lpstr>Egg Laying and Hatching</vt:lpstr>
      <vt:lpstr>Clustering and Migration</vt:lpstr>
      <vt:lpstr>Continuous Cuckoo Search</vt:lpstr>
      <vt:lpstr>Lévy Flights</vt:lpstr>
      <vt:lpstr>Continuous Cuckoo Search</vt:lpstr>
      <vt:lpstr>Graph Colouring Discretisation Methods</vt:lpstr>
      <vt:lpstr>3 Approaches</vt:lpstr>
      <vt:lpstr>Cuckoo Search for Graph Colouring</vt:lpstr>
      <vt:lpstr>Aranha et al. (2017)</vt:lpstr>
      <vt:lpstr>Aranha et al. Results</vt:lpstr>
      <vt:lpstr>Issues with Aranha et al.’s approach</vt:lpstr>
      <vt:lpstr>ACO Lévy flights</vt:lpstr>
      <vt:lpstr>ACO Lévy flights</vt:lpstr>
      <vt:lpstr>ACO Lévy flights Results</vt:lpstr>
      <vt:lpstr>TABUCOL</vt:lpstr>
      <vt:lpstr>ACO Lévy flights + TABUCOL Results</vt:lpstr>
      <vt:lpstr>Reference Sets</vt:lpstr>
      <vt:lpstr>ACO Lévy flights + TABUCOL + Reference Sets Results</vt:lpstr>
      <vt:lpstr>Rates of convergence (TODO)</vt:lpstr>
      <vt:lpstr>Cuckoo Optimisation for Graph Colouring</vt:lpstr>
      <vt:lpstr>Mahmoudi et al. (2015) Egg Laying</vt:lpstr>
      <vt:lpstr>Mahmoudi et al. (2015) Migration</vt:lpstr>
      <vt:lpstr>Egg Laying and Hatching</vt:lpstr>
      <vt:lpstr>Clustering</vt:lpstr>
      <vt:lpstr>Migrating</vt:lpstr>
      <vt:lpstr>Simulated Annealing Hybrid</vt:lpstr>
      <vt:lpstr>NEW</vt:lpstr>
      <vt:lpstr>Greedy Partition Crossover (GPX)</vt:lpstr>
      <vt:lpstr>NEW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Lis Waters</dc:creator>
  <cp:lastModifiedBy>JACOB,WILLIAM</cp:lastModifiedBy>
  <cp:revision>23</cp:revision>
  <dcterms:created xsi:type="dcterms:W3CDTF">2021-01-14T16:23:55Z</dcterms:created>
  <dcterms:modified xsi:type="dcterms:W3CDTF">2021-04-23T20:25:13Z</dcterms:modified>
</cp:coreProperties>
</file>