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notesMasterIdLst>
    <p:notesMasterId r:id="rId24"/>
  </p:notesMasterIdLst>
  <p:sldIdLst>
    <p:sldId id="256" r:id="rId2"/>
    <p:sldId id="257" r:id="rId3"/>
    <p:sldId id="273" r:id="rId4"/>
    <p:sldId id="258" r:id="rId5"/>
    <p:sldId id="274" r:id="rId6"/>
    <p:sldId id="275" r:id="rId7"/>
    <p:sldId id="263" r:id="rId8"/>
    <p:sldId id="276" r:id="rId9"/>
    <p:sldId id="277" r:id="rId10"/>
    <p:sldId id="278" r:id="rId11"/>
    <p:sldId id="267" r:id="rId12"/>
    <p:sldId id="279" r:id="rId13"/>
    <p:sldId id="280" r:id="rId14"/>
    <p:sldId id="281" r:id="rId15"/>
    <p:sldId id="282" r:id="rId16"/>
    <p:sldId id="272" r:id="rId17"/>
    <p:sldId id="284" r:id="rId18"/>
    <p:sldId id="287" r:id="rId19"/>
    <p:sldId id="286" r:id="rId20"/>
    <p:sldId id="285" r:id="rId21"/>
    <p:sldId id="289" r:id="rId22"/>
    <p:sldId id="28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E5449A8-638F-43E7-BD69-84DB59CB523F}">
          <p14:sldIdLst>
            <p14:sldId id="256"/>
            <p14:sldId id="257"/>
            <p14:sldId id="273"/>
            <p14:sldId id="258"/>
            <p14:sldId id="274"/>
            <p14:sldId id="275"/>
            <p14:sldId id="263"/>
            <p14:sldId id="276"/>
            <p14:sldId id="277"/>
            <p14:sldId id="278"/>
            <p14:sldId id="267"/>
            <p14:sldId id="279"/>
            <p14:sldId id="280"/>
            <p14:sldId id="281"/>
            <p14:sldId id="282"/>
            <p14:sldId id="272"/>
            <p14:sldId id="284"/>
            <p14:sldId id="287"/>
            <p14:sldId id="286"/>
            <p14:sldId id="285"/>
            <p14:sldId id="289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6E5E"/>
    <a:srgbClr val="A7A1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0" y="17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6C8E78-E43C-423C-8F84-C588C40EE856}" type="datetimeFigureOut">
              <a:rPr lang="en-US" smtClean="0"/>
              <a:t>16-Dec-20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E5297-BAB1-4F31-9AAE-8087F184D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52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E5297-BAB1-4F31-9AAE-8087F184D2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66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E5297-BAB1-4F31-9AAE-8087F184D2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8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E5297-BAB1-4F31-9AAE-8087F184D2A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80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E5297-BAB1-4F31-9AAE-8087F184D2A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00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97E3D89-5AC1-4E29-8B79-6F7A6C159ABA}" type="datetimeFigureOut">
              <a:rPr lang="en-US" smtClean="0"/>
              <a:t>16-Dec-20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3359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3D89-5AC1-4E29-8B79-6F7A6C159ABA}" type="datetimeFigureOut">
              <a:rPr lang="en-US" smtClean="0"/>
              <a:t>16-Dec-20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3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3D89-5AC1-4E29-8B79-6F7A6C159ABA}" type="datetimeFigureOut">
              <a:rPr lang="en-US" smtClean="0"/>
              <a:t>16-Dec-20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18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3D89-5AC1-4E29-8B79-6F7A6C159ABA}" type="datetimeFigureOut">
              <a:rPr lang="en-US" smtClean="0"/>
              <a:t>16-Dec-20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0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3D89-5AC1-4E29-8B79-6F7A6C159ABA}" type="datetimeFigureOut">
              <a:rPr lang="en-US" smtClean="0"/>
              <a:t>16-Dec-20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4961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3D89-5AC1-4E29-8B79-6F7A6C159ABA}" type="datetimeFigureOut">
              <a:rPr lang="en-US" smtClean="0"/>
              <a:t>16-Dec-20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36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3D89-5AC1-4E29-8B79-6F7A6C159ABA}" type="datetimeFigureOut">
              <a:rPr lang="en-US" smtClean="0"/>
              <a:t>16-Dec-20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8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3D89-5AC1-4E29-8B79-6F7A6C159ABA}" type="datetimeFigureOut">
              <a:rPr lang="en-US" smtClean="0"/>
              <a:t>16-Dec-20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7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3D89-5AC1-4E29-8B79-6F7A6C159ABA}" type="datetimeFigureOut">
              <a:rPr lang="en-US" smtClean="0"/>
              <a:t>16-Dec-20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64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3D89-5AC1-4E29-8B79-6F7A6C159ABA}" type="datetimeFigureOut">
              <a:rPr lang="en-US" smtClean="0"/>
              <a:t>16-Dec-20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27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3D89-5AC1-4E29-8B79-6F7A6C159ABA}" type="datetimeFigureOut">
              <a:rPr lang="en-US" smtClean="0"/>
              <a:t>16-Dec-20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27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97E3D89-5AC1-4E29-8B79-6F7A6C159ABA}" type="datetimeFigureOut">
              <a:rPr lang="en-US" smtClean="0"/>
              <a:t>16-Dec-20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668C3-3716-490B-B52E-017FDF64FD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 Colouring with Cuckoo Algorithms</a:t>
            </a:r>
          </a:p>
        </p:txBody>
      </p:sp>
    </p:spTree>
    <p:extLst>
      <p:ext uri="{BB962C8B-B14F-4D97-AF65-F5344CB8AC3E}">
        <p14:creationId xmlns:p14="http://schemas.microsoft.com/office/powerpoint/2010/main" val="369063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Clustering and Migration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000" dirty="0"/>
                  <a:t>When a cuckoo grows old enough to leave the nest, its first instinct is to migrate to a better habitat</a:t>
                </a:r>
              </a:p>
              <a:p>
                <a:r>
                  <a:rPr lang="en-US" sz="2000" dirty="0"/>
                  <a:t>Cuckoos are clustered into k habitats (k = 3 to 5) using a clustering algorithm (Rajabioun et al. suggest k-means)</a:t>
                </a:r>
              </a:p>
              <a:p>
                <a:r>
                  <a:rPr lang="en-US" sz="2000" dirty="0"/>
                  <a:t>The best cuckoo in the best habitat becomes the goal point towards which all other cuckoos migrate</a:t>
                </a:r>
              </a:p>
              <a:p>
                <a:r>
                  <a:rPr lang="en-US" sz="2000" dirty="0"/>
                  <a:t>Cuckoo migration method 1</a:t>
                </a:r>
              </a:p>
              <a:p>
                <a:pPr lvl="1"/>
                <a:r>
                  <a:rPr lang="en-US" sz="1800" dirty="0"/>
                  <a:t>Cuckoo x migrates distance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𝑔𝑝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towards goal point </a:t>
                </a:r>
                <a:r>
                  <a:rPr lang="en-US" sz="1800" dirty="0" err="1"/>
                  <a:t>gp</a:t>
                </a:r>
                <a:r>
                  <a:rPr lang="en-US" sz="1800" dirty="0"/>
                  <a:t> with deviation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1800" dirty="0"/>
                  <a:t> radians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(0, 1)</m:t>
                    </m:r>
                  </m:oMath>
                </a14:m>
                <a:r>
                  <a:rPr lang="en-US" sz="1800" dirty="0"/>
                  <a:t>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sz="1800" dirty="0"/>
                  <a:t>. Typically,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sz="1800" dirty="0"/>
              </a:p>
              <a:p>
                <a:r>
                  <a:rPr lang="en-US" sz="2000" dirty="0"/>
                  <a:t>Cuckoo migration method 2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𝑜𝑙𝑑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×(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𝑔𝑝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𝑜𝑙𝑑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F is a constant,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(0, 1)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  <a:blipFill>
                <a:blip r:embed="rId2"/>
                <a:stretch>
                  <a:fillRect l="-213" t="-1681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7225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B195F7-C8F2-4AEE-838F-FFBF62F05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664" y="2060684"/>
            <a:ext cx="9186671" cy="273663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85000"/>
              </a:lnSpc>
            </a:pPr>
            <a:r>
              <a:rPr lang="en-US" sz="7200" dirty="0"/>
              <a:t>Graph Colouring Discretisation Methods</a:t>
            </a:r>
          </a:p>
        </p:txBody>
      </p:sp>
    </p:spTree>
    <p:extLst>
      <p:ext uri="{BB962C8B-B14F-4D97-AF65-F5344CB8AC3E}">
        <p14:creationId xmlns:p14="http://schemas.microsoft.com/office/powerpoint/2010/main" val="1429782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Main Approaches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Legal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𝑙𝑒𝑔𝑎𝑙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𝑐𝑜𝑙𝑜𝑢𝑟𝑖𝑛𝑔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800" dirty="0"/>
              </a:p>
              <a:p>
                <a:r>
                  <a:rPr lang="en-US" sz="2000" dirty="0"/>
                  <a:t>K-fixed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={1, …,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𝐾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1800" dirty="0"/>
              </a:p>
              <a:p>
                <a:r>
                  <a:rPr lang="en-US" sz="2000" dirty="0"/>
                  <a:t>Penalty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  <a:blipFill>
                <a:blip r:embed="rId2"/>
                <a:stretch>
                  <a:fillRect l="-284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8811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Legal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Only legal colourings (no conflicts) are considered</a:t>
                </a:r>
              </a:p>
              <a:p>
                <a:pPr lvl="1"/>
                <a:r>
                  <a:rPr lang="en-US" sz="1800" dirty="0"/>
                  <a:t>Goal is simply to reduce the number of colours used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𝑐𝑜𝑙𝑜𝑢𝑟𝑠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1800" dirty="0"/>
                  <a:t>Solution space is too flat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dirty="0"/>
                  <a:t> works better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  <a:blipFill>
                <a:blip r:embed="rId2"/>
                <a:stretch>
                  <a:fillRect l="-284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6161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K-fixed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A solution is any colouring using ≤ K colours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𝑐𝑜𝑛𝑓𝑙𝑖𝑐𝑡𝑠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𝑢𝑣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𝑢𝑣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800" dirty="0"/>
              </a:p>
              <a:p>
                <a:r>
                  <a:rPr lang="en-US" sz="2000" dirty="0"/>
                  <a:t>Not applicable to general graph colouring problem (GCP) only          k-colouring problem (k-GCP)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  <a:blipFill>
                <a:blip r:embed="rId2"/>
                <a:stretch>
                  <a:fillRect l="-284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9929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Penalty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A solution is any colouring</a:t>
                </a:r>
              </a:p>
              <a:p>
                <a:pPr lvl="1"/>
                <a:r>
                  <a:rPr lang="en-US" sz="1800" dirty="0"/>
                  <a:t>No bound on number of colours</a:t>
                </a:r>
              </a:p>
              <a:p>
                <a:pPr lvl="1"/>
                <a:r>
                  <a:rPr lang="en-US" sz="1800" dirty="0"/>
                  <a:t>Not necessarily legal</a:t>
                </a:r>
              </a:p>
              <a:p>
                <a:r>
                  <a:rPr lang="en-US" sz="2000" dirty="0"/>
                  <a:t>Fitness function must simultaneously reduce colours and number of conflicts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|)=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−|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lvl="1"/>
                <a:r>
                  <a:rPr lang="en-US" sz="1800" dirty="0"/>
                  <a:t>A local minimum of this is a legal colouring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  <a:blipFill>
                <a:blip r:embed="rId2"/>
                <a:stretch>
                  <a:fillRect l="-284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57817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B195F7-C8F2-4AEE-838F-FFBF62F05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664" y="2060684"/>
            <a:ext cx="9186671" cy="273663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7200" dirty="0"/>
              <a:t>Discretising Cuckoo Algorithms</a:t>
            </a:r>
          </a:p>
        </p:txBody>
      </p:sp>
    </p:spTree>
    <p:extLst>
      <p:ext uri="{BB962C8B-B14F-4D97-AF65-F5344CB8AC3E}">
        <p14:creationId xmlns:p14="http://schemas.microsoft.com/office/powerpoint/2010/main" val="2712919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Egg Laying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1400" dirty="0"/>
                  <a:t>Metric Space distance function</a:t>
                </a:r>
              </a:p>
              <a:p>
                <a:pPr lvl="1"/>
                <a:r>
                  <a:rPr lang="en-US" sz="1200" dirty="0"/>
                  <a:t>d(x, y) must satisfy:</a:t>
                </a:r>
              </a:p>
              <a:p>
                <a:pPr marL="891540" lvl="2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1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100" dirty="0"/>
                  <a:t> iff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1100" dirty="0"/>
              </a:p>
              <a:p>
                <a:pPr marL="891540" lvl="2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110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1100" dirty="0"/>
              </a:p>
              <a:p>
                <a:pPr marL="891540" lvl="2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110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11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1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100" dirty="0"/>
                  <a:t> (Triangle inequality)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20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11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0,           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&amp;1,  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sz="1100" dirty="0"/>
              </a:p>
              <a:p>
                <a:r>
                  <a:rPr lang="en-US" sz="1400" dirty="0"/>
                  <a:t>Given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(0, 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𝐸𝐿𝑅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  <a:p>
                <a:r>
                  <a:rPr lang="en-US" sz="1400" dirty="0"/>
                  <a:t>Legal</a:t>
                </a:r>
              </a:p>
              <a:p>
                <a:pPr lvl="1"/>
                <a:r>
                  <a:rPr lang="en-US" sz="1200" dirty="0"/>
                  <a:t>Recolour r random vertices to the smallest legal colour (new colour ≠ old colour)</a:t>
                </a:r>
              </a:p>
              <a:p>
                <a:r>
                  <a:rPr lang="en-US" sz="1400" dirty="0"/>
                  <a:t>K-fixed</a:t>
                </a:r>
              </a:p>
              <a:p>
                <a:pPr lvl="1"/>
                <a:r>
                  <a:rPr lang="en-US" sz="1200" dirty="0"/>
                  <a:t>Recolour r random vertices to a random colour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(1, 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/>
              </a:p>
              <a:p>
                <a:r>
                  <a:rPr lang="en-US" sz="1400" dirty="0"/>
                  <a:t>Penalty</a:t>
                </a:r>
              </a:p>
              <a:p>
                <a:pPr lvl="1"/>
                <a:r>
                  <a:rPr lang="en-US" sz="1200" dirty="0"/>
                  <a:t>Recolour r random vertices to a random colour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</m:d>
                  </m:oMath>
                </a14:m>
                <a:endParaRPr lang="en-US" sz="12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  <a:blipFill>
                <a:blip r:embed="rId2"/>
                <a:stretch>
                  <a:fillRect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1286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Typical clustering algorithms (e.g. k-means) are not applicable for metric spaces</a:t>
                </a:r>
              </a:p>
              <a:p>
                <a:pPr lvl="1"/>
                <a:r>
                  <a:rPr lang="en-US" sz="1800" dirty="0"/>
                  <a:t>k-means requires each cluster to have a centroid (which is not possible in a discrete metric space)</a:t>
                </a:r>
              </a:p>
              <a:p>
                <a:r>
                  <a:rPr lang="en-US" sz="2000" dirty="0"/>
                  <a:t>k-sets, proposed by Chang et al. (2015) clusters points in a metric space by minimising relative distance from each point to each cluster</a:t>
                </a:r>
              </a:p>
              <a:p>
                <a:r>
                  <a:rPr lang="en-US" sz="2000" dirty="0"/>
                  <a:t>Uses triangular distance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  <a:blipFill>
                <a:blip r:embed="rId2"/>
                <a:stretch>
                  <a:fillRect l="-284" t="-980" r="-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A17BCD-9E98-470B-8789-E9D97C8B6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366" y="3804444"/>
            <a:ext cx="4210050" cy="1809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C5E96B-87E0-4707-A40E-967819F31B1C}"/>
              </a:ext>
            </a:extLst>
          </p:cNvPr>
          <p:cNvSpPr txBox="1"/>
          <p:nvPr/>
        </p:nvSpPr>
        <p:spPr>
          <a:xfrm>
            <a:off x="6357366" y="5614194"/>
            <a:ext cx="4210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k-means (left) vs. k-sets (right) </a:t>
            </a:r>
          </a:p>
        </p:txBody>
      </p:sp>
    </p:spTree>
    <p:extLst>
      <p:ext uri="{BB962C8B-B14F-4D97-AF65-F5344CB8AC3E}">
        <p14:creationId xmlns:p14="http://schemas.microsoft.com/office/powerpoint/2010/main" val="1695357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Migrating Legal Colourings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To migrate x to y</a:t>
                </a:r>
                <a:endParaRPr lang="en-US" sz="2800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rgbClr val="FFFFFF"/>
                    </a:solidFill>
                  </a:rPr>
                  <a:t> For each vertex i in I</a:t>
                </a:r>
              </a:p>
              <a:p>
                <a:r>
                  <a:rPr lang="en-US" dirty="0">
                    <a:solidFill>
                      <a:srgbClr val="FFFFFF"/>
                    </a:solidFill>
                  </a:rPr>
                  <a:t>Recolour i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FFFF"/>
                    </a:solidFill>
                  </a:rPr>
                  <a:t> in x to produce a new colouring x’</a:t>
                </a:r>
              </a:p>
              <a:p>
                <a:pPr lvl="1"/>
                <a:r>
                  <a:rPr lang="en-US" dirty="0">
                    <a:solidFill>
                      <a:srgbClr val="FFFFFF"/>
                    </a:solidFill>
                  </a:rPr>
                  <a:t>x’ doesn’t have any conflicts with any vertices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{1, .., </m:t>
                    </m:r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dirty="0">
                    <a:solidFill>
                      <a:srgbClr val="FFFFFF"/>
                    </a:solidFill>
                  </a:rPr>
                  <a:t> but may have conflicts with some others</a:t>
                </a:r>
              </a:p>
              <a:p>
                <a:r>
                  <a:rPr lang="en-US" dirty="0">
                    <a:solidFill>
                      <a:srgbClr val="FFFFFF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: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rgbClr val="FFFFFF"/>
                    </a:solidFill>
                  </a:rPr>
                  <a:t> (J contains all vertices that conflict with i in x’)</a:t>
                </a:r>
              </a:p>
              <a:p>
                <a:r>
                  <a:rPr lang="en-US" dirty="0">
                    <a:solidFill>
                      <a:srgbClr val="FFFFFF"/>
                    </a:solidFill>
                  </a:rPr>
                  <a:t>Recolour each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>
                    <a:solidFill>
                      <a:srgbClr val="FFFFFF"/>
                    </a:solidFill>
                  </a:rPr>
                  <a:t> to the smallest legal colour (different that its colour in y) to produce a legal colouring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dirty="0">
                  <a:solidFill>
                    <a:srgbClr val="FFFFFF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rgbClr val="FFFFFF"/>
                  </a:solidFill>
                </a:endParaRPr>
              </a:p>
              <a:p>
                <a:r>
                  <a:rPr lang="en-US" dirty="0">
                    <a:solidFill>
                      <a:srgbClr val="FFFFFF"/>
                    </a:solidFill>
                  </a:rPr>
                  <a:t>Repeat r times and return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FFFFFF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b="0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dirty="0">
                    <a:solidFill>
                      <a:srgbClr val="FFFFFF"/>
                    </a:solidFill>
                  </a:rPr>
                  <a:t>)</a:t>
                </a:r>
              </a:p>
              <a:p>
                <a:pPr lvl="1"/>
                <a:r>
                  <a:rPr lang="en-US" dirty="0">
                    <a:solidFill>
                      <a:srgbClr val="FFFFFF"/>
                    </a:solidFill>
                  </a:rPr>
                  <a:t>Note: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  <a:blipFill>
                <a:blip r:embed="rId2"/>
                <a:stretch>
                  <a:fillRect l="-142" t="-980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2817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Graph Colouring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Given and undirected graph G = (V, E), a colouring C is a function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1800" dirty="0"/>
                  <a:t>In a colouring c, we denote the colour of vertex v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sz="1800" dirty="0"/>
              </a:p>
              <a:p>
                <a:r>
                  <a:rPr lang="en-US" sz="2000" dirty="0"/>
                  <a:t>A conflict in a colouring c is an edge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s.t.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000" dirty="0"/>
                  <a:t>A legal colouring is a colouring with no conflicts</a:t>
                </a:r>
              </a:p>
              <a:p>
                <a:r>
                  <a:rPr lang="en-US" sz="2000" dirty="0"/>
                  <a:t>The goal of the Graph Colouring Problem (GPC) is to find a legal colouring that minimises the number of colours used</a:t>
                </a:r>
              </a:p>
              <a:p>
                <a:pPr lvl="1"/>
                <a:r>
                  <a:rPr lang="en-US" sz="1800" dirty="0"/>
                  <a:t>The fewest number of colours possible to colour G with is called the chromatic number of G denoted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  <a:blipFill>
                <a:blip r:embed="rId2"/>
                <a:stretch>
                  <a:fillRect l="-284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7465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Migrating Non-Legal Colourings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D27A9-7C5A-4401-ACBD-37470CB74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en-US" sz="2000" dirty="0"/>
              <a:t>IT’S KIND OF DIFFICULT TO ELEGENTLY EXPLAIN THIS IN TEXT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70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B195F7-C8F2-4AEE-838F-FFBF62F05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664" y="2060684"/>
            <a:ext cx="9186671" cy="273663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7200" dirty="0"/>
              <a:t>CS/ACO Hybrid for Graph Colouring</a:t>
            </a:r>
          </a:p>
        </p:txBody>
      </p:sp>
    </p:spTree>
    <p:extLst>
      <p:ext uri="{BB962C8B-B14F-4D97-AF65-F5344CB8AC3E}">
        <p14:creationId xmlns:p14="http://schemas.microsoft.com/office/powerpoint/2010/main" val="2194199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A Hybrid Discretisation of Lévy Flights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000" dirty="0"/>
                  <a:t>Produce a weighted Pheromone Graph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1800" dirty="0"/>
                  <a:t>Initially,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𝑢𝑣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800" dirty="0"/>
                  <a:t> if u and v are adjacent in G, 1 otherwise</a:t>
                </a:r>
              </a:p>
              <a:p>
                <a:r>
                  <a:rPr lang="en-US" sz="2000" dirty="0"/>
                  <a:t>To perform a Lévy flight, begin at the vertex v with highest degree</a:t>
                </a:r>
              </a:p>
              <a:p>
                <a:pPr lvl="1"/>
                <a:r>
                  <a:rPr lang="en-US" sz="1800" dirty="0"/>
                  <a:t>For </a:t>
                </a:r>
                <a:r>
                  <a:rPr lang="en-US" sz="1800" dirty="0" err="1"/>
                  <a:t>i</a:t>
                </a:r>
                <a:r>
                  <a:rPr lang="en-US" sz="1800" dirty="0"/>
                  <a:t> = 1, …, M (where M is drawn from a Lévy distribution):</a:t>
                </a:r>
              </a:p>
              <a:p>
                <a:pPr lvl="2"/>
                <a:r>
                  <a:rPr lang="en-US" sz="1600" dirty="0"/>
                  <a:t>Select u from among non-tabu vertices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𝑣𝑢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𝑣𝑢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sup>
                        </m:sSub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∉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𝑇𝑎𝑏𝑢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sup>
                            </m:sSubSup>
                          </m:e>
                        </m:nary>
                      </m:den>
                    </m:f>
                  </m:oMath>
                </a14:m>
                <a:endParaRPr lang="en-US" sz="1600" dirty="0"/>
              </a:p>
              <a:p>
                <a:pPr lvl="2"/>
                <a:r>
                  <a:rPr lang="en-US" sz="1600" dirty="0"/>
                  <a:t>Recolour u to colour causing fewest conflicts</a:t>
                </a:r>
              </a:p>
              <a:p>
                <a:pPr lvl="1"/>
                <a:r>
                  <a:rPr lang="en-US" sz="1800" dirty="0"/>
                  <a:t>For each edge </a:t>
                </a:r>
                <a:r>
                  <a:rPr lang="en-US" sz="1800" dirty="0" err="1"/>
                  <a:t>xy</a:t>
                </a:r>
                <a:r>
                  <a:rPr lang="en-US" sz="1800" dirty="0"/>
                  <a:t> in the path through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1800" dirty="0"/>
                  <a:t> generated in the above steps, 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where f is the fitness of the colouring generated above</a:t>
                </a:r>
              </a:p>
              <a:p>
                <a:r>
                  <a:rPr lang="en-US" sz="2000" dirty="0"/>
                  <a:t>Once a Lévy flight has been performed for every nest, update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2000" dirty="0"/>
                  <a:t> like so:</a:t>
                </a:r>
              </a:p>
              <a:p>
                <a:pPr lvl="1"/>
                <a:r>
                  <a:rPr lang="en-US" sz="1800" dirty="0"/>
                  <a:t>If </a:t>
                </a:r>
                <a:r>
                  <a:rPr lang="en-US" sz="1800" dirty="0" err="1"/>
                  <a:t>uv</a:t>
                </a:r>
                <a:r>
                  <a:rPr lang="en-US" sz="1800" dirty="0"/>
                  <a:t> was traversed by the best nest in the current generation: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𝑢𝑣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𝑢𝑣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𝑢𝑣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where f is the fitness of the best nest</a:t>
                </a:r>
              </a:p>
              <a:p>
                <a:pPr lvl="1"/>
                <a:r>
                  <a:rPr lang="en-US" sz="1800" dirty="0"/>
                  <a:t>Otherwise: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𝑢𝑣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𝑢𝑣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𝑢𝑣</m:t>
                        </m:r>
                      </m:sub>
                    </m:sSub>
                  </m:oMath>
                </a14:m>
                <a:endParaRPr lang="en-US" sz="1800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  <a:blipFill>
                <a:blip r:embed="rId2"/>
                <a:stretch>
                  <a:fillRect l="-284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8033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Cuckoo Behaviour and Brood Parasitism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D27A9-7C5A-4401-ACBD-37470CB74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91006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B195F7-C8F2-4AEE-838F-FFBF62F05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664" y="2781300"/>
            <a:ext cx="9186671" cy="1295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7200" dirty="0"/>
              <a:t>Cuckoo Search</a:t>
            </a:r>
          </a:p>
        </p:txBody>
      </p:sp>
    </p:spTree>
    <p:extLst>
      <p:ext uri="{BB962C8B-B14F-4D97-AF65-F5344CB8AC3E}">
        <p14:creationId xmlns:p14="http://schemas.microsoft.com/office/powerpoint/2010/main" val="2493079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Lévy Flights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A random walk with step-lengths drawn from a Lévy distribution</a:t>
                </a:r>
              </a:p>
              <a:p>
                <a:r>
                  <a:rPr lang="en-US" sz="2000" dirty="0"/>
                  <a:t>When generating a new solution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US" sz="2000" dirty="0"/>
                  <a:t> for a nest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000" dirty="0"/>
                  <a:t>, a Lévy flight is performed: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en-US" dirty="0"/>
                      <m:t>L</m:t>
                    </m:r>
                    <m:r>
                      <m:rPr>
                        <m:nor/>
                      </m:rPr>
                      <a:rPr lang="en-US" dirty="0"/>
                      <m:t>é</m:t>
                    </m:r>
                    <m:r>
                      <m:rPr>
                        <m:nor/>
                      </m:rPr>
                      <a:rPr lang="en-US" dirty="0"/>
                      <m:t>vy</m:t>
                    </m:r>
                    <m:r>
                      <m:rPr>
                        <m:nor/>
                      </m:rPr>
                      <a:rPr lang="en-US" b="0" i="0" dirty="0" smtClean="0"/>
                      <m:t>(</m:t>
                    </m:r>
                    <m:r>
                      <m:rPr>
                        <m:sty m:val="p"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is the step size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L</m:t>
                    </m:r>
                    <m:r>
                      <m:rPr>
                        <m:nor/>
                      </m:rPr>
                      <a:rPr lang="en-US" dirty="0"/>
                      <m:t>é</m:t>
                    </m:r>
                    <m:r>
                      <m:rPr>
                        <m:nor/>
                      </m:rPr>
                      <a:rPr lang="en-US" dirty="0"/>
                      <m:t>vy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m:rPr>
                        <m:sty m:val="p"/>
                      </m:rPr>
                      <a:rPr lang="en-US" i="1" dirty="0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result of generating Lévy noise with scale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0.3≤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&lt;2</m:t>
                    </m:r>
                  </m:oMath>
                </a14:m>
                <a:endParaRPr lang="en-US" dirty="0"/>
              </a:p>
              <a:p>
                <a:r>
                  <a:rPr lang="en-US" sz="2000" dirty="0"/>
                  <a:t>Put images a Lévy flight a normally distributed random walk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  <a:blipFill>
                <a:blip r:embed="rId2"/>
                <a:stretch>
                  <a:fillRect l="-284" t="-980" r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74698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Continuous Cuckoo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Each nest represents a candidate solution</a:t>
                </a:r>
              </a:p>
              <a:p>
                <a:r>
                  <a:rPr lang="en-US" sz="2000" dirty="0"/>
                  <a:t>At each iteration, Lévy flight are performed to try and improve nests</a:t>
                </a:r>
              </a:p>
              <a:p>
                <a:r>
                  <a:rPr lang="en-US" sz="2000" dirty="0"/>
                  <a:t>To simulate host birds discovering cuckoo eggs, a fraction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∈[0, 1]</m:t>
                    </m:r>
                  </m:oMath>
                </a14:m>
                <a:r>
                  <a:rPr lang="en-US" sz="2000" dirty="0"/>
                  <a:t> of the worst nests are replaced with random new solutions each iteration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  <a:blipFill>
                <a:blip r:embed="rId2"/>
                <a:stretch>
                  <a:fillRect l="-284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6D885B-9E7D-42BC-A73A-F9BBC8810F6B}"/>
                  </a:ext>
                </a:extLst>
              </p:cNvPr>
              <p:cNvSpPr txBox="1"/>
              <p:nvPr/>
            </p:nvSpPr>
            <p:spPr>
              <a:xfrm>
                <a:off x="2568045" y="3989840"/>
                <a:ext cx="5983014" cy="2800767"/>
              </a:xfrm>
              <a:prstGeom prst="rect">
                <a:avLst/>
              </a:prstGeom>
              <a:solidFill>
                <a:srgbClr val="A7A192"/>
              </a:solidFill>
              <a:ln w="19050">
                <a:solidFill>
                  <a:srgbClr val="746E5E"/>
                </a:solidFill>
                <a:round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Generate initial population of cuckoos</a:t>
                </a:r>
              </a:p>
              <a:p>
                <a:r>
                  <a:rPr lang="en-US" b="1" dirty="0">
                    <a:latin typeface="Consolas" panose="020B0609020204030204" pitchFamily="49" charset="0"/>
                  </a:rPr>
                  <a:t>while</a:t>
                </a:r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:r>
                  <a:rPr lang="en-US" b="1" dirty="0">
                    <a:latin typeface="Consolas" panose="020B0609020204030204" pitchFamily="49" charset="0"/>
                  </a:rPr>
                  <a:t>not</a:t>
                </a:r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stop_criterion</a:t>
                </a:r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:r>
                  <a:rPr lang="en-US" b="1" dirty="0">
                    <a:latin typeface="Consolas" panose="020B0609020204030204" pitchFamily="49" charset="0"/>
                  </a:rPr>
                  <a:t>do</a:t>
                </a:r>
                <a:endParaRPr lang="en-US" sz="1600" dirty="0">
                  <a:latin typeface="Consolas" panose="020B0609020204030204" pitchFamily="49" charset="0"/>
                </a:endParaRPr>
              </a:p>
              <a:p>
                <a:r>
                  <a:rPr lang="en-US" sz="1600" b="1" dirty="0">
                    <a:latin typeface="Consolas" panose="020B0609020204030204" pitchFamily="49" charset="0"/>
                  </a:rPr>
                  <a:t>	</a:t>
                </a:r>
                <a:r>
                  <a:rPr lang="en-US" b="1" dirty="0">
                    <a:latin typeface="Consolas" panose="020B0609020204030204" pitchFamily="49" charset="0"/>
                  </a:rPr>
                  <a:t>for</a:t>
                </a:r>
                <a:r>
                  <a:rPr lang="en-US" sz="1600" b="1" dirty="0">
                    <a:latin typeface="Consolas" panose="020B0609020204030204" pitchFamily="49" charset="0"/>
                  </a:rPr>
                  <a:t> each </a:t>
                </a:r>
                <a:r>
                  <a:rPr lang="en-US" sz="1600" dirty="0">
                    <a:latin typeface="Consolas" panose="020B0609020204030204" pitchFamily="49" charset="0"/>
                  </a:rPr>
                  <a:t>nest i </a:t>
                </a:r>
                <a:r>
                  <a:rPr lang="en-US" b="1" dirty="0">
                    <a:latin typeface="Consolas" panose="020B0609020204030204" pitchFamily="49" charset="0"/>
                  </a:rPr>
                  <a:t>do</a:t>
                </a:r>
                <a:endParaRPr lang="en-US" sz="1600" b="1" dirty="0">
                  <a:latin typeface="Consolas" panose="020B0609020204030204" pitchFamily="49" charset="0"/>
                </a:endParaRPr>
              </a:p>
              <a:p>
                <a:r>
                  <a:rPr lang="en-US" sz="1600" b="1" dirty="0">
                    <a:latin typeface="Consolas" panose="020B0609020204030204" pitchFamily="49" charset="0"/>
                  </a:rPr>
                  <a:t>		</a:t>
                </a:r>
                <a:r>
                  <a:rPr lang="en-US" sz="1600" dirty="0">
                    <a:latin typeface="Consolas" panose="020B0609020204030204" pitchFamily="49" charset="0"/>
                  </a:rPr>
                  <a:t>Generate new solution j via a Lévy flight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</a:rPr>
                  <a:t>		</a:t>
                </a:r>
                <a:r>
                  <a:rPr lang="en-US" b="1" dirty="0">
                    <a:latin typeface="Consolas" panose="020B0609020204030204" pitchFamily="49" charset="0"/>
                  </a:rPr>
                  <a:t>if</a:t>
                </a:r>
                <a:r>
                  <a:rPr lang="en-US" sz="1600" dirty="0">
                    <a:latin typeface="Consolas" panose="020B0609020204030204" pitchFamily="49" charset="0"/>
                  </a:rPr>
                  <a:t> f(j) &lt; f(i) </a:t>
                </a:r>
                <a:r>
                  <a:rPr lang="en-US" b="1" dirty="0">
                    <a:latin typeface="Consolas" panose="020B0609020204030204" pitchFamily="49" charset="0"/>
                  </a:rPr>
                  <a:t>then</a:t>
                </a:r>
                <a:endParaRPr lang="en-US" sz="1600" dirty="0">
                  <a:latin typeface="Consolas" panose="020B0609020204030204" pitchFamily="49" charset="0"/>
                </a:endParaRPr>
              </a:p>
              <a:p>
                <a:r>
                  <a:rPr lang="en-US" sz="1600" b="1" dirty="0">
                    <a:latin typeface="Consolas" panose="020B0609020204030204" pitchFamily="49" charset="0"/>
                  </a:rPr>
                  <a:t>			</a:t>
                </a:r>
                <a:r>
                  <a:rPr lang="en-US" sz="1600" dirty="0">
                    <a:latin typeface="Consolas" panose="020B0609020204030204" pitchFamily="49" charset="0"/>
                  </a:rPr>
                  <a:t>Replace I with j</a:t>
                </a:r>
                <a:endParaRPr lang="en-US" sz="1600" b="1" dirty="0">
                  <a:latin typeface="Consolas" panose="020B0609020204030204" pitchFamily="49" charset="0"/>
                </a:endParaRPr>
              </a:p>
              <a:p>
                <a:r>
                  <a:rPr lang="en-US" sz="1600" b="1" dirty="0">
                    <a:latin typeface="Consolas" panose="020B0609020204030204" pitchFamily="49" charset="0"/>
                  </a:rPr>
                  <a:t>		</a:t>
                </a:r>
                <a:r>
                  <a:rPr lang="en-US" b="1" dirty="0">
                    <a:latin typeface="Consolas" panose="020B0609020204030204" pitchFamily="49" charset="0"/>
                  </a:rPr>
                  <a:t>end</a:t>
                </a:r>
                <a:r>
                  <a:rPr lang="en-US" sz="1600" b="1" dirty="0">
                    <a:latin typeface="Consolas" panose="020B0609020204030204" pitchFamily="49" charset="0"/>
                  </a:rPr>
                  <a:t> </a:t>
                </a:r>
                <a:r>
                  <a:rPr lang="en-US" b="1" dirty="0">
                    <a:latin typeface="Consolas" panose="020B0609020204030204" pitchFamily="49" charset="0"/>
                  </a:rPr>
                  <a:t>if</a:t>
                </a:r>
                <a:endParaRPr lang="en-US" sz="1600" dirty="0">
                  <a:latin typeface="Consolas" panose="020B0609020204030204" pitchFamily="49" charset="0"/>
                </a:endParaRPr>
              </a:p>
              <a:p>
                <a:r>
                  <a:rPr lang="en-US" sz="1600" b="1" dirty="0">
                    <a:latin typeface="Consolas" panose="020B0609020204030204" pitchFamily="49" charset="0"/>
                  </a:rPr>
                  <a:t>	</a:t>
                </a:r>
                <a:r>
                  <a:rPr lang="en-US" b="1" dirty="0">
                    <a:latin typeface="Consolas" panose="020B0609020204030204" pitchFamily="49" charset="0"/>
                  </a:rPr>
                  <a:t>end</a:t>
                </a:r>
                <a:r>
                  <a:rPr lang="en-US" sz="1600" b="1" dirty="0">
                    <a:latin typeface="Consolas" panose="020B0609020204030204" pitchFamily="49" charset="0"/>
                  </a:rPr>
                  <a:t> </a:t>
                </a:r>
                <a:r>
                  <a:rPr lang="en-US" b="1" dirty="0">
                    <a:latin typeface="Consolas" panose="020B0609020204030204" pitchFamily="49" charset="0"/>
                  </a:rPr>
                  <a:t>for</a:t>
                </a:r>
                <a:endParaRPr lang="en-US" sz="1600" b="1" dirty="0">
                  <a:latin typeface="Consolas" panose="020B0609020204030204" pitchFamily="49" charset="0"/>
                </a:endParaRPr>
              </a:p>
              <a:p>
                <a:r>
                  <a:rPr lang="en-US" sz="1600" b="1" dirty="0">
                    <a:latin typeface="Consolas" panose="020B0609020204030204" pitchFamily="49" charset="0"/>
                  </a:rPr>
                  <a:t>	</a:t>
                </a:r>
                <a:r>
                  <a:rPr lang="en-US" sz="1600" dirty="0">
                    <a:latin typeface="Consolas" panose="020B0609020204030204" pitchFamily="49" charset="0"/>
                  </a:rPr>
                  <a:t>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600" dirty="0">
                    <a:latin typeface="Consolas" panose="020B0609020204030204" pitchFamily="49" charset="0"/>
                  </a:rPr>
                  <a:t> of the worst nests with new solutions</a:t>
                </a:r>
                <a:endParaRPr lang="en-US" sz="1600" b="1" dirty="0">
                  <a:latin typeface="Consolas" panose="020B0609020204030204" pitchFamily="49" charset="0"/>
                </a:endParaRPr>
              </a:p>
              <a:p>
                <a:r>
                  <a:rPr lang="en-US" b="1" dirty="0">
                    <a:latin typeface="Consolas" panose="020B0609020204030204" pitchFamily="49" charset="0"/>
                  </a:rPr>
                  <a:t>end</a:t>
                </a:r>
                <a:r>
                  <a:rPr lang="en-US" sz="1600" b="1" dirty="0">
                    <a:latin typeface="Consolas" panose="020B0609020204030204" pitchFamily="49" charset="0"/>
                  </a:rPr>
                  <a:t> </a:t>
                </a:r>
                <a:r>
                  <a:rPr lang="en-US" b="1" dirty="0">
                    <a:latin typeface="Consolas" panose="020B0609020204030204" pitchFamily="49" charset="0"/>
                  </a:rPr>
                  <a:t>while</a:t>
                </a:r>
                <a:endParaRPr lang="en-US" sz="1600" b="1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6D885B-9E7D-42BC-A73A-F9BBC8810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045" y="3989840"/>
                <a:ext cx="5983014" cy="2800767"/>
              </a:xfrm>
              <a:prstGeom prst="rect">
                <a:avLst/>
              </a:prstGeom>
              <a:blipFill>
                <a:blip r:embed="rId3"/>
                <a:stretch>
                  <a:fillRect l="-711" t="-649"/>
                </a:stretch>
              </a:blipFill>
              <a:ln w="19050">
                <a:solidFill>
                  <a:srgbClr val="746E5E"/>
                </a:solidFill>
                <a:rou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77957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B195F7-C8F2-4AEE-838F-FFBF62F05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664" y="2060684"/>
            <a:ext cx="9186671" cy="273663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7200" dirty="0"/>
              <a:t>Continuous </a:t>
            </a:r>
            <a:br>
              <a:rPr lang="en-US" sz="7200" dirty="0"/>
            </a:br>
            <a:r>
              <a:rPr lang="en-US" sz="7200" dirty="0"/>
              <a:t>Cuckoo Optimisation</a:t>
            </a:r>
          </a:p>
        </p:txBody>
      </p:sp>
    </p:spTree>
    <p:extLst>
      <p:ext uri="{BB962C8B-B14F-4D97-AF65-F5344CB8AC3E}">
        <p14:creationId xmlns:p14="http://schemas.microsoft.com/office/powerpoint/2010/main" val="3964638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Cuckoo Optimisation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D27A9-7C5A-4401-ACBD-37470CB74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en-US" sz="1800" dirty="0"/>
              <a:t>Egg Laying</a:t>
            </a:r>
          </a:p>
          <a:p>
            <a:r>
              <a:rPr lang="en-US" sz="1800" dirty="0"/>
              <a:t>Egg Hatching</a:t>
            </a:r>
          </a:p>
          <a:p>
            <a:r>
              <a:rPr lang="en-US" sz="1800" dirty="0"/>
              <a:t>Clustering</a:t>
            </a:r>
          </a:p>
          <a:p>
            <a:r>
              <a:rPr lang="en-US" sz="1800" dirty="0"/>
              <a:t>Migration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2241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Egg Laying and Hatching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At each iteration, each cuckoo lays between 5 and 20 eggs</a:t>
                </a:r>
              </a:p>
              <a:p>
                <a:r>
                  <a:rPr lang="en-US" sz="2000" dirty="0"/>
                  <a:t>Each egg is laid within some Egg Laying Radius (ELR) of the original cuckoo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𝐸𝐿𝑅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𝑙𝑎𝑖𝑑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𝑏𝑦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𝑙𝑎𝑖𝑑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𝑏𝑦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𝑐𝑢𝑐𝑘𝑜𝑜𝑠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𝑣𝑎𝑟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h𝑖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𝑣𝑎𝑟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𝑙𝑜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r>
                  <a:rPr lang="en-US" sz="2000" dirty="0"/>
                  <a:t>A fraction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∈[0, 1]</m:t>
                    </m:r>
                  </m:oMath>
                </a14:m>
                <a:r>
                  <a:rPr lang="en-US" sz="2000" dirty="0"/>
                  <a:t> of the worst eggs are killed before hatching</a:t>
                </a:r>
              </a:p>
              <a:p>
                <a:r>
                  <a:rPr lang="en-US" sz="2000" dirty="0"/>
                  <a:t>Once hatched, the surviving eggs are added to the population of cuckoos</a:t>
                </a:r>
              </a:p>
              <a:p>
                <a:pPr lvl="1"/>
                <a:r>
                  <a:rPr lang="en-US" sz="1800" dirty="0"/>
                  <a:t>If new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𝑝𝑜𝑝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1800" dirty="0"/>
                  <a:t>, the worst cuckoos are killed until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𝑝𝑜𝑝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  <a:blipFill>
                <a:blip r:embed="rId2"/>
                <a:stretch>
                  <a:fillRect l="-284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7956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159</TotalTime>
  <Words>1269</Words>
  <Application>Microsoft Office PowerPoint</Application>
  <PresentationFormat>Widescreen</PresentationFormat>
  <Paragraphs>134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Cambria Math</vt:lpstr>
      <vt:lpstr>Century Schoolbook</vt:lpstr>
      <vt:lpstr>Consolas</vt:lpstr>
      <vt:lpstr>Wingdings 2</vt:lpstr>
      <vt:lpstr>View</vt:lpstr>
      <vt:lpstr>Graph Colouring with Cuckoo Algorithms</vt:lpstr>
      <vt:lpstr>Graph Colouring</vt:lpstr>
      <vt:lpstr>Cuckoo Behaviour and Brood Parasitism</vt:lpstr>
      <vt:lpstr>Cuckoo Search</vt:lpstr>
      <vt:lpstr>Lévy Flights</vt:lpstr>
      <vt:lpstr>Continuous Cuckoo Search</vt:lpstr>
      <vt:lpstr>Continuous  Cuckoo Optimisation</vt:lpstr>
      <vt:lpstr>Cuckoo Optimisation Overview</vt:lpstr>
      <vt:lpstr>Egg Laying and Hatching</vt:lpstr>
      <vt:lpstr>Clustering and Migration</vt:lpstr>
      <vt:lpstr>Graph Colouring Discretisation Methods</vt:lpstr>
      <vt:lpstr>Main Approaches</vt:lpstr>
      <vt:lpstr>Legal Approach</vt:lpstr>
      <vt:lpstr>K-fixed Approach</vt:lpstr>
      <vt:lpstr>Penalty Approach</vt:lpstr>
      <vt:lpstr>Discretising Cuckoo Algorithms</vt:lpstr>
      <vt:lpstr>Egg Laying</vt:lpstr>
      <vt:lpstr>Clustering</vt:lpstr>
      <vt:lpstr>Migrating Legal Colourings</vt:lpstr>
      <vt:lpstr>Migrating Non-Legal Colourings</vt:lpstr>
      <vt:lpstr>CS/ACO Hybrid for Graph Colouring</vt:lpstr>
      <vt:lpstr>A Hybrid Discretisation of Lévy Flights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Colouring with Cuckoo Algorithms</dc:title>
  <dc:creator>jacob howes</dc:creator>
  <cp:lastModifiedBy>jacob howes</cp:lastModifiedBy>
  <cp:revision>16</cp:revision>
  <dcterms:created xsi:type="dcterms:W3CDTF">2020-11-23T10:09:21Z</dcterms:created>
  <dcterms:modified xsi:type="dcterms:W3CDTF">2020-12-16T12:20:08Z</dcterms:modified>
</cp:coreProperties>
</file>