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58"/>
            <p14:sldId id="259"/>
            <p14:sldId id="260"/>
            <p14:sldId id="282"/>
            <p14:sldId id="28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3" d="100"/>
          <a:sy n="43" d="100"/>
        </p:scale>
        <p:origin x="3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There’re two algorithms, they’re both continuous optimisation algorithms</a:t>
            </a:r>
          </a:p>
          <a:p>
            <a:r>
              <a:rPr lang="en-US" dirty="0"/>
              <a:t>Mention that Levy flights are an efficient way of stochastically exploring a search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up the fact that finding a GCOL reconfiguration graph is PSPACE-complete.</a:t>
            </a:r>
          </a:p>
          <a:p>
            <a:r>
              <a:rPr lang="en-US" dirty="0"/>
              <a:t>Thus we can’t achieve idealized migration, the best we can hope for is generating a colouring distance </a:t>
            </a:r>
            <a:r>
              <a:rPr lang="en-US" dirty="0" err="1"/>
              <a:t>lr</a:t>
            </a:r>
            <a:r>
              <a:rPr lang="en-US" dirty="0"/>
              <a:t> from y (but not necessarily distance l(1-r) from 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only thing necessary to discretise is Levy flights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mention why this approach sucks (talk about finding a 50 colouring for a 500 vertex graph) and lead in to the motivation for CSACO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EMPHASISE THAT IT’S YOUR ALGORITHM</a:t>
            </a:r>
          </a:p>
          <a:p>
            <a:r>
              <a:rPr lang="en-US" dirty="0"/>
              <a:t>Allows you to select a set of vertices in a specific order and recolour them in such a way that uses heuristic information while also learning from previous iterations</a:t>
            </a:r>
          </a:p>
          <a:p>
            <a:r>
              <a:rPr lang="en-US" dirty="0"/>
              <a:t>Very briefly go over weight based on pheromone and heuristic value and state that paths which produce better colourings are given more pheromone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3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briefly introduce results, state that CSACO does surprisingly well (but also stress that these are very early results)</a:t>
            </a:r>
          </a:p>
          <a:p>
            <a:r>
              <a:rPr lang="en-US" dirty="0"/>
              <a:t>Then ask </a:t>
            </a:r>
            <a:r>
              <a:rPr lang="en-US"/>
              <a:t>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Imitates the life span of the entire cuckoo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a constant parameter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2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discretisation which is the theory of applying continuous algorithms to discrete problems, in this case graph colouring.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what </a:t>
            </a:r>
            <a:r>
              <a:rPr lang="en-US" dirty="0" err="1"/>
              <a:t>V_i</a:t>
            </a:r>
            <a:r>
              <a:rPr lang="en-US" dirty="0"/>
              <a:t> and </a:t>
            </a:r>
            <a:r>
              <a:rPr lang="en-US" dirty="0" err="1"/>
              <a:t>E_i</a:t>
            </a:r>
            <a:r>
              <a:rPr lang="en-US" dirty="0"/>
              <a:t> are.</a:t>
            </a:r>
          </a:p>
          <a:p>
            <a:r>
              <a:rPr lang="en-US" dirty="0"/>
              <a:t>State that Penalty reduces to Legal with no conflicts.</a:t>
            </a:r>
          </a:p>
          <a:p>
            <a:r>
              <a:rPr lang="en-US" dirty="0"/>
              <a:t>State that penalty often outperforms the other two and if time briefly mention why (finding paths in GCOL reconfiguration graph is PSPACE-complete).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Emphasise that this a legal approach</a:t>
            </a:r>
          </a:p>
          <a:p>
            <a:r>
              <a:rPr lang="en-US" dirty="0"/>
              <a:t>Egg hatching is identical as it isn’t a problem dependent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what a metric space is.</a:t>
            </a:r>
          </a:p>
          <a:p>
            <a:r>
              <a:rPr lang="en-US" dirty="0"/>
              <a:t>STATE THAT I USE HAMMING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Colouring with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Discretising Cuckoo Optimisation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In the legal version, r random vertices are recoloured the smallest valid colour different to their current one</a:t>
                </a:r>
              </a:p>
              <a:p>
                <a:pPr lvl="1"/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𝐸𝐿𝑅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is a random integer</a:t>
                </a:r>
              </a:p>
              <a:p>
                <a:r>
                  <a:rPr lang="en-US" sz="2200" dirty="0"/>
                  <a:t>Egg hatching is identical to the continuous version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42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85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284" t="-980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EF495-C3E1-4594-ABE1-04AC2DE80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74476"/>
            <a:ext cx="4210050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0CE90-18BB-4F1C-835F-A8C3BF0513A3}"/>
              </a:ext>
            </a:extLst>
          </p:cNvPr>
          <p:cNvSpPr txBox="1"/>
          <p:nvPr/>
        </p:nvSpPr>
        <p:spPr>
          <a:xfrm>
            <a:off x="6096000" y="5784226"/>
            <a:ext cx="421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(left) vs. k-sets (right) </a:t>
            </a:r>
          </a:p>
        </p:txBody>
      </p:sp>
    </p:spTree>
    <p:extLst>
      <p:ext uri="{BB962C8B-B14F-4D97-AF65-F5344CB8AC3E}">
        <p14:creationId xmlns:p14="http://schemas.microsoft.com/office/powerpoint/2010/main" val="180990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It’s computationally hard (PSPACE-complete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2000" dirty="0"/>
                  <a:t>) to find a direct path from one colouring to another</a:t>
                </a:r>
              </a:p>
              <a:p>
                <a:r>
                  <a:rPr lang="en-US" sz="2000" dirty="0"/>
                  <a:t>Hence the legal implementation of cuckoo migration is less strict</a:t>
                </a:r>
              </a:p>
              <a:p>
                <a:pPr lvl="1"/>
                <a:r>
                  <a:rPr lang="en-US" sz="1800" dirty="0"/>
                  <a:t>When migrating x to y, we generate a colouring based off x distance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from y (but not necessarily 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from x)</a:t>
                </a:r>
              </a:p>
              <a:p>
                <a:r>
                  <a:rPr lang="en-US" sz="2000" dirty="0"/>
                  <a:t>Iteratively recolour vertices from x to their colour in y, cleaning up conflicts as they arise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284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EAE445-CB2F-48D3-94CA-8DF6C13E97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492" y="-3200400"/>
                <a:ext cx="8595360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cuckoo x and a goal point y,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Generate a random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generate a colouring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from 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ordered arbitrarily</a:t>
                </a:r>
              </a:p>
              <a:p>
                <a:pPr lvl="1"/>
                <a:r>
                  <a:rPr lang="en-US" dirty="0"/>
                  <a:t>The set of vertices on which x and y disagree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dirty="0"/>
                  <a:t>, recolour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contains no conflicts with any vertices in that came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I or any vertices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\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dirty="0"/>
                  <a:t>, recolour j to the lowest valid colour different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EAE445-CB2F-48D3-94CA-8DF6C13E9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492" y="-3200400"/>
                <a:ext cx="8595360" cy="4351337"/>
              </a:xfrm>
              <a:prstGeom prst="rect">
                <a:avLst/>
              </a:prstGeom>
              <a:blipFill>
                <a:blip r:embed="rId4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2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Discretising Cuckoo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Simple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Only thing necessary to discretise is the </a:t>
            </a:r>
            <a:r>
              <a:rPr lang="en-US" sz="1800" dirty="0"/>
              <a:t>Lévy flight operator</a:t>
            </a:r>
          </a:p>
          <a:p>
            <a:r>
              <a:rPr lang="en-US" dirty="0"/>
              <a:t>Select M vertices (where M is drawn from a </a:t>
            </a:r>
            <a:r>
              <a:rPr lang="en-US" sz="1800" dirty="0"/>
              <a:t>Lévy distribution) and recolour them randomly</a:t>
            </a:r>
          </a:p>
          <a:p>
            <a:r>
              <a:rPr lang="en-US" dirty="0"/>
              <a:t>In practice, produces poor results</a:t>
            </a:r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33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Ant Colony Optimisation Hybrid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 weighted Pheromone Graph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used to store the value of selecting one vertex from another</a:t>
                </a:r>
              </a:p>
              <a:p>
                <a:r>
                  <a:rPr lang="en-US" sz="1800" dirty="0"/>
                  <a:t>Lévy f</a:t>
                </a:r>
                <a:r>
                  <a:rPr lang="en-US" dirty="0"/>
                  <a:t>lights:</a:t>
                </a:r>
              </a:p>
              <a:p>
                <a:pPr lvl="1"/>
                <a:r>
                  <a:rPr lang="en-US" dirty="0"/>
                  <a:t>Generate a number M. Beginning from the vertex with highest degree, iteratively select M vertices with probability according to their weight</a:t>
                </a:r>
              </a:p>
              <a:p>
                <a:pPr lvl="1"/>
                <a:r>
                  <a:rPr lang="en-US" dirty="0"/>
                  <a:t>A vertex’s weight is the product of its heuristic value and the pheromone weight when moving from the current vertex</a:t>
                </a:r>
              </a:p>
              <a:p>
                <a:r>
                  <a:rPr lang="en-US" dirty="0"/>
                  <a:t>After performing a </a:t>
                </a:r>
                <a:r>
                  <a:rPr lang="en-US" sz="1800" dirty="0"/>
                  <a:t>Lévy flight,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updated so more weight is given to paths that created better solutions</a:t>
                </a:r>
              </a:p>
              <a:p>
                <a:r>
                  <a:rPr lang="en-US" dirty="0"/>
                  <a:t>Takes into account heuristic information while also learning from previous iterations and maintaining a degree of randomness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142" t="-1120" r="-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72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Preliminary 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5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PUT RESULTS HERE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95FB61-491B-4C30-AF9C-DC47E108D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73391"/>
              </p:ext>
            </p:extLst>
          </p:nvPr>
        </p:nvGraphicFramePr>
        <p:xfrm>
          <a:off x="1574800" y="257284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23183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Colours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1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6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 (with GPX)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1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TABUCOL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9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01F6B3-74C5-4772-BF82-099E85151030}"/>
              </a:ext>
            </a:extLst>
          </p:cNvPr>
          <p:cNvSpPr txBox="1"/>
          <p:nvPr/>
        </p:nvSpPr>
        <p:spPr>
          <a:xfrm>
            <a:off x="1574800" y="194718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Algorithms for 30 minutes (|V| = 250, |E| = 15681)</a:t>
            </a:r>
          </a:p>
        </p:txBody>
      </p:sp>
    </p:spTree>
    <p:extLst>
      <p:ext uri="{BB962C8B-B14F-4D97-AF65-F5344CB8AC3E}">
        <p14:creationId xmlns:p14="http://schemas.microsoft.com/office/powerpoint/2010/main" val="27159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7739888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an undirected graph G = (V, E), a colouring C is a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In a colouring c, we denote the colour of vertex v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dirty="0"/>
                  <a:t>A conflict in a colouring c is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 legal colouring is a colouring with no conflicts</a:t>
                </a:r>
              </a:p>
              <a:p>
                <a:r>
                  <a:rPr lang="en-US" sz="2000" dirty="0"/>
                  <a:t>The goal of the Graph Colouring Problem (GCP) is to find a legal colouring that minimises the number of colours used</a:t>
                </a:r>
              </a:p>
              <a:p>
                <a:pPr lvl="1"/>
                <a:r>
                  <a:rPr lang="en-US" sz="1800" dirty="0"/>
                  <a:t>The fewest number of colours possible to colour G with is called the chromatic number of G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7739888" cy="4351337"/>
              </a:xfrm>
              <a:blipFill>
                <a:blip r:embed="rId2"/>
                <a:stretch>
                  <a:fillRect l="-315" t="-980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2" descr="Chromatic number of complement of Petersen graph - Mathematics Stack  Exchange">
            <a:extLst>
              <a:ext uri="{FF2B5EF4-FFF2-40B4-BE49-F238E27FC236}">
                <a16:creationId xmlns:a16="http://schemas.microsoft.com/office/drawing/2014/main" id="{EA921C35-7DE9-4942-BB6E-84F7682C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92" y="677863"/>
            <a:ext cx="2897046" cy="277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Behaviour and Brood Parisitism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9C44B2-C307-4168-91C3-E63B378B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4" y="3429000"/>
            <a:ext cx="3723527" cy="249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0C624D-BF97-42E9-809E-6B607E9C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44" y="1823693"/>
            <a:ext cx="3239800" cy="24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en parenting goes cuckoo | Science News for Students">
            <a:extLst>
              <a:ext uri="{FF2B5EF4-FFF2-40B4-BE49-F238E27FC236}">
                <a16:creationId xmlns:a16="http://schemas.microsoft.com/office/drawing/2014/main" id="{E6417A50-12C2-4EB1-96DA-C19898DF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5" y="1823693"/>
            <a:ext cx="3383446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53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141" y="1666647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Lévy flights</a:t>
                </a:r>
              </a:p>
              <a:p>
                <a:pPr lvl="1"/>
                <a:r>
                  <a:rPr lang="en-US" sz="1800" dirty="0"/>
                  <a:t>A random walk with step-lengths drawn from a long-tailed Lévy distribution</a:t>
                </a:r>
              </a:p>
              <a:p>
                <a:r>
                  <a:rPr lang="en-US" sz="2200" dirty="0"/>
                  <a:t>Solutions represented as nests</a:t>
                </a:r>
              </a:p>
              <a:p>
                <a:pPr lvl="1"/>
                <a:r>
                  <a:rPr lang="en-US" sz="1800" dirty="0"/>
                  <a:t>At each iteration, a Lévy flight is performed for each nest (to mimic a Cuckoo replacing an egg)</a:t>
                </a:r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of the worst nests are replaced with random new solutions at the end of an iteration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141" y="1666647"/>
                <a:ext cx="8595360" cy="4351337"/>
              </a:xfrm>
              <a:blipFill>
                <a:blip r:embed="rId3"/>
                <a:stretch>
                  <a:fillRect l="-42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49EBB10-F71A-4E3E-8BEA-7052FB2EA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03" y="4192809"/>
            <a:ext cx="2507640" cy="2129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B25D4-BF97-4142-8054-4740410E6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431" y="4192809"/>
            <a:ext cx="2176599" cy="2150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3DB1BE-4740-4C5A-BC21-9222186AB941}"/>
              </a:ext>
            </a:extLst>
          </p:cNvPr>
          <p:cNvSpPr txBox="1"/>
          <p:nvPr/>
        </p:nvSpPr>
        <p:spPr>
          <a:xfrm>
            <a:off x="7059115" y="6396335"/>
            <a:ext cx="2715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Lévy Flight (left) vs. Normal Walk (right)</a:t>
            </a:r>
          </a:p>
        </p:txBody>
      </p:sp>
    </p:spTree>
    <p:extLst>
      <p:ext uri="{BB962C8B-B14F-4D97-AF65-F5344CB8AC3E}">
        <p14:creationId xmlns:p14="http://schemas.microsoft.com/office/powerpoint/2010/main" val="349173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Egg Laying</a:t>
            </a:r>
          </a:p>
          <a:p>
            <a:r>
              <a:rPr lang="en-US" sz="2000" dirty="0"/>
              <a:t>Egg Hatching</a:t>
            </a:r>
          </a:p>
          <a:p>
            <a:r>
              <a:rPr lang="en-US" sz="2000" dirty="0"/>
              <a:t>Cuckoo Clustering</a:t>
            </a:r>
          </a:p>
          <a:p>
            <a:r>
              <a:rPr lang="en-US" sz="2000" dirty="0"/>
              <a:t>Cuckoo 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D03B33-F7F9-40EC-A607-90AC1D7A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03" y="1691322"/>
            <a:ext cx="2017753" cy="30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writing implement, pencil, stationary&#10;&#10;Description automatically generated">
            <a:extLst>
              <a:ext uri="{FF2B5EF4-FFF2-40B4-BE49-F238E27FC236}">
                <a16:creationId xmlns:a16="http://schemas.microsoft.com/office/drawing/2014/main" id="{C1ACACEB-5418-478C-8210-F066D179F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79" y="1691677"/>
            <a:ext cx="3654577" cy="27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7557008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Each cuckoo lays a random number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(5,20)</m:t>
                    </m:r>
                  </m:oMath>
                </a14:m>
                <a:r>
                  <a:rPr lang="en-US" sz="2000" dirty="0"/>
                  <a:t>) of eggs within its Egg Laying Radius (ELR)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𝐸𝐿𝑅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𝑐𝑢𝑐𝑘𝑜𝑜𝑠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eggs are killed</a:t>
                </a:r>
              </a:p>
              <a:p>
                <a:r>
                  <a:rPr lang="en-US" sz="2000" dirty="0"/>
                  <a:t>The surviving eggs “hatch” and are added to the main population</a:t>
                </a:r>
              </a:p>
              <a:p>
                <a:r>
                  <a:rPr lang="en-US" sz="2000" dirty="0"/>
                  <a:t>If the population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, the worst cuckoos are killed until it no longer does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7557008" cy="4351337"/>
              </a:xfrm>
              <a:blipFill>
                <a:blip r:embed="rId3"/>
                <a:stretch>
                  <a:fillRect l="-32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702C-7BBD-4A41-84FC-41A92DCE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048" y="1028541"/>
            <a:ext cx="2569464" cy="2505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F3010-AFA6-494D-802B-AAFD04790914}"/>
              </a:ext>
            </a:extLst>
          </p:cNvPr>
          <p:cNvSpPr txBox="1"/>
          <p:nvPr/>
        </p:nvSpPr>
        <p:spPr>
          <a:xfrm>
            <a:off x="8312087" y="3641867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9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Clustering and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1" y="1769111"/>
            <a:ext cx="9385809" cy="4351337"/>
          </a:xfrm>
        </p:spPr>
        <p:txBody>
          <a:bodyPr>
            <a:normAutofit/>
          </a:bodyPr>
          <a:lstStyle/>
          <a:p>
            <a:r>
              <a:rPr lang="en-US" sz="2000" dirty="0"/>
              <a:t>To mimic Cuckoo migration, cuckoos are clustered into 3-5 “habitats”</a:t>
            </a:r>
          </a:p>
          <a:p>
            <a:pPr lvl="1"/>
            <a:r>
              <a:rPr lang="en-US" sz="1800" dirty="0"/>
              <a:t>For the continuous domain and a Euclidean distance function, k-means can be used</a:t>
            </a:r>
          </a:p>
          <a:p>
            <a:r>
              <a:rPr lang="en-US" sz="2000" dirty="0"/>
              <a:t>The best cuckoo in the best habitat is chosen to be the goal point</a:t>
            </a:r>
          </a:p>
          <a:p>
            <a:r>
              <a:rPr lang="en-US" sz="2000" dirty="0"/>
              <a:t>All cuckoos migrate towards the goal point with some random deviation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4994-F297-440E-A207-49916C83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3" y="3784282"/>
            <a:ext cx="3927833" cy="2876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EC6A6-E070-4840-B66C-0C8284F8441D}"/>
              </a:ext>
            </a:extLst>
          </p:cNvPr>
          <p:cNvSpPr txBox="1"/>
          <p:nvPr/>
        </p:nvSpPr>
        <p:spPr>
          <a:xfrm>
            <a:off x="4493756" y="6251426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2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/>
              <a:t>Graph Colouring Discretisation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3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Legal</a:t>
                </a:r>
              </a:p>
              <a:p>
                <a:pPr lvl="1"/>
                <a:r>
                  <a:rPr lang="en-US" sz="1800" dirty="0"/>
                  <a:t>A solution is a legal colouring of G</a:t>
                </a:r>
              </a:p>
              <a:p>
                <a:pPr lvl="1"/>
                <a:r>
                  <a:rPr lang="en-US" sz="1800" dirty="0"/>
                  <a:t>Naïve fitness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r>
                  <a:rPr lang="en-US" sz="1800" dirty="0"/>
                  <a:t> produces poor results (search space is too flat)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is typically used instead</a:t>
                </a:r>
              </a:p>
              <a:p>
                <a:r>
                  <a:rPr lang="en-US" sz="2000" dirty="0"/>
                  <a:t>K-fixed</a:t>
                </a:r>
              </a:p>
              <a:p>
                <a:pPr lvl="1"/>
                <a:r>
                  <a:rPr lang="en-US" sz="1800" dirty="0"/>
                  <a:t>Solutions are k-</a:t>
                </a:r>
                <a:r>
                  <a:rPr lang="en-US" sz="1800" dirty="0" err="1"/>
                  <a:t>colourings</a:t>
                </a:r>
                <a:r>
                  <a:rPr lang="en-US" sz="1800" dirty="0"/>
                  <a:t> of G (k is constant)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Penalty</a:t>
                </a:r>
              </a:p>
              <a:p>
                <a:pPr lvl="1"/>
                <a:r>
                  <a:rPr lang="en-US" sz="1800" dirty="0"/>
                  <a:t>Solutions are all possible colourings of G (not necessarily legal)</a:t>
                </a:r>
              </a:p>
              <a:p>
                <a:pPr lvl="1"/>
                <a:r>
                  <a:rPr lang="en-US" sz="1800" dirty="0"/>
                  <a:t>Fitness function must simultaneously reduce number of colours and conflicts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284" t="-1681" b="-1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63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495</TotalTime>
  <Words>1294</Words>
  <Application>Microsoft Office PowerPoint</Application>
  <PresentationFormat>Widescreen</PresentationFormat>
  <Paragraphs>137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Wingdings 2</vt:lpstr>
      <vt:lpstr>View</vt:lpstr>
      <vt:lpstr>Graph Colouring with Cuckoo Algorithms</vt:lpstr>
      <vt:lpstr>Graph Colouring</vt:lpstr>
      <vt:lpstr>Cuckoo Behaviour and Brood Parisitism</vt:lpstr>
      <vt:lpstr>Continuous Cuckoo Search</vt:lpstr>
      <vt:lpstr>Continuous Cuckoo Optimisation</vt:lpstr>
      <vt:lpstr>Egg Laying and Hatching</vt:lpstr>
      <vt:lpstr>Cuckoo Clustering and Migration</vt:lpstr>
      <vt:lpstr>Graph Colouring Discretisation Methods</vt:lpstr>
      <vt:lpstr>3 Approaches</vt:lpstr>
      <vt:lpstr>Discretising Cuckoo Optimisation</vt:lpstr>
      <vt:lpstr>Egg Laying and Hatching</vt:lpstr>
      <vt:lpstr>Clustering</vt:lpstr>
      <vt:lpstr>Migrating</vt:lpstr>
      <vt:lpstr>Discretising Cuckoo Search</vt:lpstr>
      <vt:lpstr>Simple Approach</vt:lpstr>
      <vt:lpstr>Ant Colony Optimisation Hybrid Approach</vt:lpstr>
      <vt:lpstr>Preliminary Results</vt:lpstr>
      <vt:lpstr>PUT RESULTS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jacob howes</dc:creator>
  <cp:lastModifiedBy>jacob howes</cp:lastModifiedBy>
  <cp:revision>49</cp:revision>
  <dcterms:created xsi:type="dcterms:W3CDTF">2020-11-23T10:09:21Z</dcterms:created>
  <dcterms:modified xsi:type="dcterms:W3CDTF">2021-01-12T12:46:07Z</dcterms:modified>
</cp:coreProperties>
</file>