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7" Type="http://schemas.openxmlformats.org/officeDocument/2006/relationships/viewProps" Target="viewProps.xml" /><Relationship Id="rId6" Type="http://schemas.openxmlformats.org/officeDocument/2006/relationships/presProps" Target="presProps.xml" /><Relationship Id="rId1" Type="http://schemas.openxmlformats.org/officeDocument/2006/relationships/slideMaster" Target="slideMasters/slideMaster1.xml" /><Relationship Id="rId9" Type="http://schemas.openxmlformats.org/officeDocument/2006/relationships/tableStyles" Target="tableStyles.xml" /><Relationship Id="rId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What is the Effect of Foreign Investment on CO2 Emissions?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Justin Hurcombe, Riley Kates, and Mike Quach</a:t>
            </a:r>
          </a:p>
        </p:txBody>
      </p:sp>
      <p:sp>
        <p:nvSpPr>
          <p:cNvPr id="4" name="Date Placeholder 3"/>
          <p:cNvSpPr>
            <a:spLocks noGrp="1"/>
          </p:cNvSpPr>
          <p:nvPr>
            <p:ph idx="10" sz="half" type="dt"/>
          </p:nvPr>
        </p:nvSpPr>
        <p:spPr/>
        <p:txBody>
          <a:bodyPr/>
          <a:lstStyle/>
          <a:p>
            <a:pPr lvl="0" indent="0" marL="0">
              <a:buNone/>
            </a:pPr>
            <a:r>
              <a:rPr/>
              <a:t>11/16/2023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Data</a:t>
            </a:r>
          </a:p>
        </p:txBody>
      </p:sp>
      <p:sp>
        <p:nvSpPr>
          <p:cNvPr id="4" name="Text Placeholder 3"/>
          <p:cNvSpPr>
            <a:spLocks noGrp="1"/>
          </p:cNvSpPr>
          <p:nvPr>
            <p:ph idx="2" sz="half" type="body"/>
          </p:nvPr>
        </p:nvSpPr>
        <p:spPr/>
        <p:txBody>
          <a:bodyPr/>
          <a:lstStyle/>
          <a:p>
            <a:pPr lvl="0" indent="0">
              <a:buNone/>
            </a:pPr>
            <a:r>
              <a:rPr>
                <a:latin typeface="Courier"/>
              </a:rPr>
              <a:t>
Summary Statistics
===============================================================================
Statistic                                              N  Mean  Median St. Dev.
-------------------------------------------------------------------------------
Agriculture Sector (% GDP)                            178 10.50  7.38    9.81  
Ease of Doing Business Index                          178 62.05 63.30   14.53  
Education Expenditure (% GDP)                         178 13.53 12.79    5.36  
Health Expenditure (% GDP)                            178 6.83   6.44    2.89  
Industry Sector (% GDP)                               178 25.71 24.21    9.89  
R&amp;D Spending (USD Billions)                           178 11.06  0.10   62.51  
Net Trade (USD Billions)                              178 3.52  -0.34   60.29  
GDP per Capita (USD Thousands)                        178 13.41  5.35   19.03  
Population Density (Thousands per sq. km)             178 0.19   0.08    0.63  
CO2 Emissions (Metric Tons per Capita                 178 3.99   2.58    4.74  
Foreign Direct Investment, Net Inflows (USD Billions) 178 5.69   0.55   39.44  
Exporter                                              178 0.39    0      0.49  
-------------------------------------------------------------------------------</a:t>
            </a:r>
          </a:p>
        </p:txBody>
      </p:sp>
      <p:pic>
        <p:nvPicPr>
          <p:cNvPr descr="Final-Project_files/figure-pptx/Plots-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Base Regression Model</a:t>
            </a:r>
          </a:p>
        </p:txBody>
      </p:sp>
      <p:sp>
        <p:nvSpPr>
          <p:cNvPr id="3" name="Content Placeholder 2"/>
          <p:cNvSpPr>
            <a:spLocks noGrp="1"/>
          </p:cNvSpPr>
          <p:nvPr>
            <p:ph idx="1"/>
          </p:nvPr>
        </p:nvSpPr>
        <p:spPr/>
        <p:txBody>
          <a:bodyPr/>
          <a:lstStyle/>
          <a:p>
            <a:pPr lvl="0" indent="0">
              <a:buNone/>
            </a:pPr>
            <a:r>
              <a:rPr>
                <a:latin typeface="Courier"/>
              </a:rPr>
              <a:t>
Factors affecting CO2 Emissions
===========================================================================
                                      Dependent variable:                  
                    -------------------------------------------------------
                                            log_CO2                        
                      (1)     (2)     (3)     (4)     (5)     (6)     (7)  
---------------------------------------------------------------------------
FDI                  0.004   0.004   0.004   0.003   0.003   0.003   0.002 
                    (0.003) (0.001) (0.001) (0.001) (0.001) (0.001) (0.001)
GDP.Per.Capita               0.041   0.041   0.017   0.019   0.019   0.019 
                            (0.006) (0.006) (0.005) (0.005) (0.005) (0.005)
Population.Density                  -0.069  -0.061  -0.036  -0.036         
                                    (0.087) (0.053) (0.056) (0.057)        
Per_Agri                                    -0.090  -0.084  -0.084  -0.084 
                                            (0.011) (0.013) (0.013) (0.012)
Per_Industry                                         0.022   0.021   0.022 
                                                    (0.011) (0.012) (0.011)
Exporter                                                     0.040         
                                                            (0.147)        
Constant             0.624   0.075   0.081   1.353   0.711   0.708   0.703 
                    (0.110) (0.122) (0.121) (0.192) (0.402) (0.402) (0.398)
---------------------------------------------------------------------------
Observations          178     178     178     178     178     178     178  
R2                   0.013   0.315   0.316   0.596   0.617   0.617   0.617 
Adjusted R2          0.008   0.308   0.305   0.586   0.606   0.604   0.608 
Residual Std. Error  1.411   1.179   1.181   0.911   0.889   0.891   0.887 
F Statistic          2.367  40.311  26.831  63.699  55.470  45.982  69.671 
===========================================================================
Note:                                                                    NA</a:t>
            </a:r>
          </a:p>
          <a:p>
            <a:pPr lvl="0" indent="0">
              <a:buNone/>
            </a:pPr>
            <a:r>
              <a:rPr>
                <a:latin typeface="Courier"/>
              </a:rPr>
              <a:t>[1] -0.1689082</a:t>
            </a:r>
          </a:p>
          <a:p>
            <a:pPr lvl="0" indent="0" marL="0">
              <a:buNone/>
            </a:pPr>
            <a:r>
              <a:rPr/>
              <a:t>H0: β1| β2 | β3 | β4 | β5 | β6 = 0 H0: β1| β2 | β3 | β4 | β5 | β6 ≠ 0</a:t>
            </a:r>
          </a:p>
          <a:p>
            <a:pPr lvl="0" indent="0" marL="0">
              <a:buNone/>
            </a:pPr>
            <a:r>
              <a:rPr/>
              <a:t>Model 1: FDI: T-score = 1.33 not significant at 5%</a:t>
            </a:r>
          </a:p>
          <a:p>
            <a:pPr lvl="0" indent="0" marL="0">
              <a:buNone/>
            </a:pPr>
            <a:r>
              <a:rPr/>
              <a:t>Model 2: FDI: T-score = 4.00 significant at 5% GDP.Per.Capita: T-score = 6.83 significant at 5%</a:t>
            </a:r>
          </a:p>
          <a:p>
            <a:pPr lvl="0" indent="0" marL="0">
              <a:buNone/>
            </a:pPr>
            <a:r>
              <a:rPr/>
              <a:t>Model 3: FDI: T-score = 4.00 significant at 5% GDP.Per.Capita: T-score = 6.83 significant at 5% Population.Density: T-score = -0.79 not significant at 5%</a:t>
            </a:r>
          </a:p>
          <a:p>
            <a:pPr lvl="0" indent="0" marL="0">
              <a:buNone/>
            </a:pPr>
            <a:r>
              <a:rPr/>
              <a:t>Model 4: FDI: T-score = 3.00 significant at 5% GDP.Per.Capita: T-score = 6.83 significant at 5% Population.Density: T-score = -1.15 not significant at 5% Agriculture….GDP.: T-score = -8.18 significant at 5%</a:t>
            </a:r>
          </a:p>
          <a:p>
            <a:pPr lvl="0" indent="0" marL="0">
              <a:buNone/>
            </a:pPr>
            <a:r>
              <a:rPr/>
              <a:t>Model 5: FDI: T-score = 3.00 significant at 5% GDP.Per.Capita: T-score = 3.40 significant at 5% Population.Density: T-score = -1.09 not significant at 5% Agriculture….GDP.: T-score = -6.46 significant at 5% Industry….GDP.: T-score = 2.00 significant at 5%</a:t>
            </a:r>
          </a:p>
          <a:p>
            <a:pPr lvl="0" indent="0" marL="0">
              <a:buNone/>
            </a:pPr>
            <a:r>
              <a:rPr/>
              <a:t>Model 6: FDI: T-score = 3.00 significant at 5% GDP.Per.Capita: T-score = 3.80 significant at 5% Population.Density: T-score = -0.63 not significant at 5% Agriculture….GDP.: T-score = -6.46 significant at 5% Industry….GDP.: T-score = not significant at 5% Exporter: T-score = 0.27 not significant at 5%</a:t>
            </a:r>
          </a:p>
          <a:p>
            <a:pPr lvl="0" indent="0" marL="0">
              <a:buNone/>
            </a:pPr>
            <a:r>
              <a:rPr/>
              <a:t>Model 7: FDI: T-score = 2 significant at 5% GDP.Per.Capita: T-score = 3.80 significant at 5% Agriculture….GDP.: T-score = 7 significant at 5% Industry….GDP.: T-score = 2 significant at 5%</a:t>
            </a:r>
          </a:p>
          <a:p>
            <a:pPr lvl="0" indent="0">
              <a:buNone/>
            </a:pPr>
            <a:r>
              <a:rPr>
                <a:latin typeface="Courier"/>
              </a:rPr>
              <a:t>Linear hypothesis test
Hypothesis:
Exporter = 0
Population.Density = 0
Model 1: restricted model
Model 2: log_CO2 ~ FDI + GDP.Per.Capita + Population.Density + Per_Agri + 
    Per_Industry + Exporter
Note: Coefficient covariance matrix supplied.
  Res.Df Df      F Pr(&gt;F)
1    173                 
2    171  2 0.2278 0.7965</a:t>
            </a:r>
          </a:p>
          <a:p>
            <a:pPr lvl="0" indent="0" marL="0">
              <a:buNone/>
            </a:pPr>
            <a:r>
              <a:rPr/>
              <a:t>H0: net_trade_dummy =0, Population.Density =0 H1: net_trade_dummy ≠ 0, Population.Density ≠ 0 At 5%, P value of restricted model is 0.797 &gt; 0.05 as such cannot reject the null hypothesis that net_trade_dummy and Population.Density is 0.</a:t>
            </a:r>
          </a:p>
          <a:p>
            <a:pPr lvl="0" indent="0" marL="0">
              <a:buNone/>
            </a:pPr>
            <a:r>
              <a:rPr/>
              <a:t>As such the base model will be lr7: log(CO2)~FDI + GDP.Per.Capita + Per_Agri + Per_Industry</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Alternative Regression Models</a:t>
            </a:r>
          </a:p>
        </p:txBody>
      </p:sp>
      <p:sp>
        <p:nvSpPr>
          <p:cNvPr id="3" name="Content Placeholder 2"/>
          <p:cNvSpPr>
            <a:spLocks noGrp="1"/>
          </p:cNvSpPr>
          <p:nvPr>
            <p:ph idx="1"/>
          </p:nvPr>
        </p:nvSpPr>
        <p:spPr/>
        <p:txBody>
          <a:bodyPr/>
          <a:lstStyle/>
          <a:p>
            <a:pPr lvl="0" indent="0">
              <a:buNone/>
            </a:pPr>
            <a:r>
              <a:rPr>
                <a:latin typeface="Courier"/>
              </a:rPr>
              <a:t>
Alternative Regression Models
=====================================================================================
                                            Dependent variable:                      
                       --------------------------------------------------------------
                                                  log_CO2                            
                          (1)       (2)      (3)     (4)     (5)     (6)       (7)   
-------------------------------------------------------------------------------------
FDI                      0.003    -0.001    0.003   0.002   0.001   0.024     0.002  
                        (0.001)   (0.002)  (0.001) (0.001) (0.001) (0.009)   (0.002) 
GDP.Per.Capita           0.019     0.021    0.019   0.016           0.011     0.019  
                        (0.005)   (0.005)  (0.005) (0.004)         (0.004)   (0.005) 
Per_Agri                -0.084    -0.084   -0.090  -0.087  -0.021   -0.069   -0.084  
                        (0.013)   (0.013)  (0.011) (0.012) (0.010) (0.013)   (0.013) 
Per_Industry             0.022     0.022    0.022   0.026   0.026   0.027     0.022  
                        (0.011)   (0.011)  (0.011) (0.012) (0.007) (0.010)   (0.011) 
I(FDI2)                -0.00000  -0.00000                                            
                       (0.00001) (0.00000)                                           
I(FDI3)                           0.00000                                            
                                 (0.00000)                                           
Per_Edu                                     0.027   0.026                            
                                           (0.016) (0.015)                           
Per_Health                                          0.056                            
                                                   (0.038)                           
I(log(GDP.Per.Capita))                                      0.748                    
                                                           (0.076)                   
Bus_Support                                                         0.031            
                                                                   (0.011)           
FDI:Bus_Support                                                    -0.0003           
                                                                   (0.0001)          
R.D                                                                          0.00002 
                                                                             (0.001) 
FDI:R.D                                                                      0.00000 
                                                                            (0.00001)
Constant                 0.700     0.700    0.404  -0.082  -1.093   -1.423    0.706  
                        (0.400)   (0.399)  (0.474) (0.685) (0.317) (0.843)   (0.402) 
-------------------------------------------------------------------------------------
Observations              178       178      178     178     178     178       178   
R2                       0.617     0.619    0.626   0.635   0.783   0.682     0.617  
Adjusted R2              0.606     0.606    0.615   0.622   0.777   0.670     0.604  
Residual Std. Error      0.889     0.889    0.879   0.871   0.668   0.813     0.892  
F Statistic             55.472    46.319   57.495  49.568  155.602  61.011   45.934  
=====================================================================================
Note:                                                                              NA</a:t>
            </a:r>
          </a:p>
          <a:p>
            <a:pPr lvl="0" indent="0" marL="0">
              <a:buNone/>
            </a:pPr>
            <a:r>
              <a:rPr/>
              <a:t>After assessing the alternative models, we found through the first two regressions that FDI squared and FDI cubed both have coefficients equal to zero. This means they have no statistically significant effect on the model, and we can conclude that the relationship between net FDI and CO2 emissions is linear.</a:t>
            </a:r>
          </a:p>
          <a:p>
            <a:pPr lvl="0" indent="0" marL="0">
              <a:buNone/>
            </a:pPr>
            <a:r>
              <a:rPr/>
              <a:t>Next, once we added education expenditure as a percent of GDP, we found that adding it slightly increased the effect of FDI on log(CO2) from 0.02 to 0.03. However, adding health expenditure to the base model didn’t seem to have an effect on CO2 emissions with its coefficient being the same as the base model. Taking the natural log of GDP per Capita, the only variable not represented as a percentage, also decreased the coefficient of FDI to the extent that we can’t tell at a 5% significance level that the coefficient for FDI is statistically different from zero.</a:t>
            </a:r>
          </a:p>
          <a:p>
            <a:pPr lvl="0" indent="0" marL="0">
              <a:buNone/>
            </a:pPr>
            <a:r>
              <a:rPr/>
              <a:t>Finally, we look at the interaction between Bus_Support in a country and R&amp;D spending with FDI in the model. While R&amp;D and its interaction with FDI was statistically insignificant, and it now made the FDI statistically insignificant, there seems to be an interaction between Bus_Support and FDI. Not only will a 1 point increase in a country’s ease of business index will, on average, increase the CO2 emissions per capita of a country by 3.1% while holding all other variables constant, but the interaction term is statistically significant. This increases the effect of the relationship of FDI on CO2 emissions per capita from increasing 0.2% when increasing FDI by $1 billion, holding all other variables constant, to changing by 2.4% - 0.03% * Bus_Support when all other variables are constant. Therefore, countries with less restrictive regulations in starting businesses will have a smaller increase in CO2 per capita, even a decrease, when they invest abroad compared to more restrictive countries, who will always have an increase in CO2 emissions per capita when they invest more abroad.</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the Effect of Foreign Investment on CO2 Emissions?</dc:title>
  <dc:creator>Justin Hurcombe, Riley Kates, and Mike Quach</dc:creator>
  <cp:keywords/>
  <dcterms:created xsi:type="dcterms:W3CDTF">2023-11-27T23:59:37Z</dcterms:created>
  <dcterms:modified xsi:type="dcterms:W3CDTF">2023-11-27T23:59:37Z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11/16/2023</vt:lpwstr>
  </property>
  <property fmtid="{D5CDD505-2E9C-101B-9397-08002B2CF9AE}" pid="3" name="output">
    <vt:lpwstr>powerpoint_presentation</vt:lpwstr>
  </property>
</Properties>
</file>