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d1217cd7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d1217cd7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008fbfc80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008fbfc80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Ameha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dace21d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1dace21d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08fbfc809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08fbfc809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08fbfc809_1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008fbfc809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Tommy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008fbfc809_1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008fbfc809_1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08fbfc8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08fbfc8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08fbfc80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08fbfc80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Komal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08fbfc80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08fbfc80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d1217cd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d1217cd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616325" y="448200"/>
            <a:ext cx="50871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100">
              <a:solidFill>
                <a:srgbClr val="B7B7B7"/>
              </a:solidFill>
              <a:latin typeface="Trebuchet MS"/>
              <a:ea typeface="Trebuchet MS"/>
              <a:cs typeface="Trebuchet MS"/>
              <a:sym typeface="Trebuchet MS"/>
            </a:endParaRPr>
          </a:p>
        </p:txBody>
      </p:sp>
      <p:sp>
        <p:nvSpPr>
          <p:cNvPr id="278" name="Google Shape;278;p13"/>
          <p:cNvSpPr txBox="1"/>
          <p:nvPr/>
        </p:nvSpPr>
        <p:spPr>
          <a:xfrm>
            <a:off x="506650" y="770975"/>
            <a:ext cx="4636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Nunito"/>
                <a:ea typeface="Nunito"/>
                <a:cs typeface="Nunito"/>
                <a:sym typeface="Nunito"/>
              </a:rPr>
              <a:t>MKTG 2505: Marketing Analytics</a:t>
            </a:r>
            <a:endParaRPr sz="2200">
              <a:latin typeface="Nunito"/>
              <a:ea typeface="Nunito"/>
              <a:cs typeface="Nunito"/>
              <a:sym typeface="Nunito"/>
            </a:endParaRPr>
          </a:p>
        </p:txBody>
      </p:sp>
      <p:sp>
        <p:nvSpPr>
          <p:cNvPr id="279" name="Google Shape;279;p13"/>
          <p:cNvSpPr txBox="1"/>
          <p:nvPr/>
        </p:nvSpPr>
        <p:spPr>
          <a:xfrm>
            <a:off x="1288650" y="2048550"/>
            <a:ext cx="4062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Nunito"/>
                <a:ea typeface="Nunito"/>
                <a:cs typeface="Nunito"/>
                <a:sym typeface="Nunito"/>
              </a:rPr>
              <a:t>Online Retail Market Analysis</a:t>
            </a:r>
            <a:endParaRPr sz="2200">
              <a:latin typeface="Nunito"/>
              <a:ea typeface="Nunito"/>
              <a:cs typeface="Nunito"/>
              <a:sym typeface="Nunito"/>
            </a:endParaRPr>
          </a:p>
        </p:txBody>
      </p:sp>
      <p:sp>
        <p:nvSpPr>
          <p:cNvPr id="280" name="Google Shape;280;p13"/>
          <p:cNvSpPr txBox="1"/>
          <p:nvPr/>
        </p:nvSpPr>
        <p:spPr>
          <a:xfrm>
            <a:off x="385475" y="3678650"/>
            <a:ext cx="4515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ven Pro"/>
                <a:ea typeface="Maven Pro"/>
                <a:cs typeface="Maven Pro"/>
                <a:sym typeface="Maven Pro"/>
              </a:rPr>
              <a:t>Group 3: </a:t>
            </a:r>
            <a:r>
              <a:rPr lang="en" sz="1500">
                <a:latin typeface="Maven Pro"/>
                <a:ea typeface="Maven Pro"/>
                <a:cs typeface="Maven Pro"/>
                <a:sym typeface="Maven Pro"/>
              </a:rPr>
              <a:t>Tommy Cleland, Justin Hurcombe, Shilipi Kumari,  Komal Srivastava, Ameha Teshome</a:t>
            </a:r>
            <a:endParaRPr>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Loyal vs Opportunistic Customers</a:t>
            </a:r>
            <a:endParaRPr/>
          </a:p>
        </p:txBody>
      </p:sp>
      <p:sp>
        <p:nvSpPr>
          <p:cNvPr id="345" name="Google Shape;345;p22"/>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Loyal Customers:</a:t>
            </a:r>
            <a:endParaRPr/>
          </a:p>
          <a:p>
            <a:pPr indent="-311150" lvl="0" marL="457200" rtl="0" algn="l">
              <a:spcBef>
                <a:spcPts val="1200"/>
              </a:spcBef>
              <a:spcAft>
                <a:spcPts val="0"/>
              </a:spcAft>
              <a:buSzPts val="1300"/>
              <a:buChar char="●"/>
            </a:pPr>
            <a:r>
              <a:rPr lang="en"/>
              <a:t>Largest customer segment</a:t>
            </a:r>
            <a:endParaRPr/>
          </a:p>
          <a:p>
            <a:pPr indent="-311150" lvl="0" marL="457200" rtl="0" algn="l">
              <a:spcBef>
                <a:spcPts val="0"/>
              </a:spcBef>
              <a:spcAft>
                <a:spcPts val="0"/>
              </a:spcAft>
              <a:buSzPts val="1300"/>
              <a:buChar char="●"/>
            </a:pPr>
            <a:r>
              <a:rPr lang="en"/>
              <a:t>Four times more purchases and amount spent than opportunistic</a:t>
            </a:r>
            <a:endParaRPr/>
          </a:p>
        </p:txBody>
      </p:sp>
      <p:sp>
        <p:nvSpPr>
          <p:cNvPr id="346" name="Google Shape;346;p22"/>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Opportunistic Customers:</a:t>
            </a:r>
            <a:endParaRPr/>
          </a:p>
          <a:p>
            <a:pPr indent="-311150" lvl="0" marL="457200" rtl="0" algn="l">
              <a:spcBef>
                <a:spcPts val="1200"/>
              </a:spcBef>
              <a:spcAft>
                <a:spcPts val="0"/>
              </a:spcAft>
              <a:buSzPts val="1300"/>
              <a:buChar char="●"/>
            </a:pPr>
            <a:r>
              <a:rPr lang="en"/>
              <a:t>Lowest in all categories except average unit price per customer</a:t>
            </a:r>
            <a:endParaRPr/>
          </a:p>
          <a:p>
            <a:pPr indent="-311150" lvl="0" marL="457200" rtl="0" algn="l">
              <a:spcBef>
                <a:spcPts val="0"/>
              </a:spcBef>
              <a:spcAft>
                <a:spcPts val="0"/>
              </a:spcAft>
              <a:buSzPts val="1300"/>
              <a:buChar char="●"/>
            </a:pPr>
            <a:r>
              <a:rPr lang="en"/>
              <a:t>Lowest priority segment with marketing</a:t>
            </a:r>
            <a:endParaRPr/>
          </a:p>
        </p:txBody>
      </p:sp>
      <p:pic>
        <p:nvPicPr>
          <p:cNvPr id="347" name="Google Shape;347;p22"/>
          <p:cNvPicPr preferRelativeResize="0"/>
          <p:nvPr/>
        </p:nvPicPr>
        <p:blipFill>
          <a:blip r:embed="rId3">
            <a:alphaModFix/>
          </a:blip>
          <a:stretch>
            <a:fillRect/>
          </a:stretch>
        </p:blipFill>
        <p:spPr>
          <a:xfrm>
            <a:off x="1141500" y="3572508"/>
            <a:ext cx="3430500" cy="1515954"/>
          </a:xfrm>
          <a:prstGeom prst="rect">
            <a:avLst/>
          </a:prstGeom>
          <a:noFill/>
          <a:ln>
            <a:noFill/>
          </a:ln>
        </p:spPr>
      </p:pic>
      <p:pic>
        <p:nvPicPr>
          <p:cNvPr id="348" name="Google Shape;348;p22"/>
          <p:cNvPicPr preferRelativeResize="0"/>
          <p:nvPr/>
        </p:nvPicPr>
        <p:blipFill>
          <a:blip r:embed="rId4">
            <a:alphaModFix/>
          </a:blip>
          <a:stretch>
            <a:fillRect/>
          </a:stretch>
        </p:blipFill>
        <p:spPr>
          <a:xfrm>
            <a:off x="4834079" y="3572500"/>
            <a:ext cx="3569633" cy="151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354" name="Google Shape;354;p23"/>
          <p:cNvSpPr txBox="1"/>
          <p:nvPr>
            <p:ph idx="1" type="body"/>
          </p:nvPr>
        </p:nvSpPr>
        <p:spPr>
          <a:xfrm>
            <a:off x="1303800" y="1211525"/>
            <a:ext cx="7030500" cy="3320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The company should increase inventory to meet the higher demand, since sales are the highest during holiday season.</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Since the "regency cakestand 3 tier" is a popular product, the company can promote related products, such as other cake stands or baking accessories.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From  the “top consumers” insights,  the company should provide personalized services to them, including offering exclusive discounts, early access to new products, and dedicated customer support</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Since the UK is the country with the highest purchases, the company should focus on this market to increase sales, and for the top products that are purchased in the UK, the company should analyze why the products are  the most frequently purchased products. Is it because of their quality, design, or price?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286" name="Google Shape;286;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AutoNum type="arabicPeriod"/>
            </a:pPr>
            <a:r>
              <a:rPr lang="en"/>
              <a:t>Data Description</a:t>
            </a:r>
            <a:endParaRPr/>
          </a:p>
          <a:p>
            <a:pPr indent="-311150" lvl="0" marL="457200" rtl="0" algn="l">
              <a:lnSpc>
                <a:spcPct val="200000"/>
              </a:lnSpc>
              <a:spcBef>
                <a:spcPts val="0"/>
              </a:spcBef>
              <a:spcAft>
                <a:spcPts val="0"/>
              </a:spcAft>
              <a:buSzPts val="1300"/>
              <a:buAutoNum type="arabicPeriod"/>
            </a:pPr>
            <a:r>
              <a:rPr lang="en"/>
              <a:t>Data Cleaning/EDA</a:t>
            </a:r>
            <a:endParaRPr/>
          </a:p>
          <a:p>
            <a:pPr indent="-311150" lvl="0" marL="457200" rtl="0" algn="l">
              <a:lnSpc>
                <a:spcPct val="200000"/>
              </a:lnSpc>
              <a:spcBef>
                <a:spcPts val="0"/>
              </a:spcBef>
              <a:spcAft>
                <a:spcPts val="0"/>
              </a:spcAft>
              <a:buSzPts val="1300"/>
              <a:buAutoNum type="arabicPeriod"/>
            </a:pPr>
            <a:r>
              <a:rPr lang="en"/>
              <a:t>Situation Analysis</a:t>
            </a:r>
            <a:endParaRPr/>
          </a:p>
          <a:p>
            <a:pPr indent="-311150" lvl="0" marL="457200" rtl="0" algn="l">
              <a:lnSpc>
                <a:spcPct val="200000"/>
              </a:lnSpc>
              <a:spcBef>
                <a:spcPts val="0"/>
              </a:spcBef>
              <a:spcAft>
                <a:spcPts val="0"/>
              </a:spcAft>
              <a:buSzPts val="1300"/>
              <a:buAutoNum type="arabicPeriod"/>
            </a:pPr>
            <a:r>
              <a:rPr lang="en"/>
              <a:t>Market Basket Analysis</a:t>
            </a:r>
            <a:endParaRPr/>
          </a:p>
          <a:p>
            <a:pPr indent="-311150" lvl="0" marL="457200" rtl="0" algn="l">
              <a:lnSpc>
                <a:spcPct val="200000"/>
              </a:lnSpc>
              <a:spcBef>
                <a:spcPts val="0"/>
              </a:spcBef>
              <a:spcAft>
                <a:spcPts val="0"/>
              </a:spcAft>
              <a:buSzPts val="1300"/>
              <a:buAutoNum type="arabicPeriod"/>
            </a:pPr>
            <a:r>
              <a:rPr lang="en"/>
              <a:t>Customer Cluster Analysis</a:t>
            </a:r>
            <a:endParaRPr/>
          </a:p>
          <a:p>
            <a:pPr indent="-311150" lvl="0" marL="457200" rtl="0" algn="l">
              <a:lnSpc>
                <a:spcPct val="200000"/>
              </a:lnSpc>
              <a:spcBef>
                <a:spcPts val="0"/>
              </a:spcBef>
              <a:spcAft>
                <a:spcPts val="0"/>
              </a:spcAft>
              <a:buSzPts val="1300"/>
              <a:buAutoNum type="arabicPeriod"/>
            </a:pPr>
            <a:r>
              <a:rPr lang="en"/>
              <a:t>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Description</a:t>
            </a:r>
            <a:endParaRPr/>
          </a:p>
        </p:txBody>
      </p:sp>
      <p:sp>
        <p:nvSpPr>
          <p:cNvPr id="292" name="Google Shape;292;p15"/>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contains </a:t>
            </a:r>
            <a:r>
              <a:rPr lang="en"/>
              <a:t>transactional data from an online retailer specializing in selling gift items, home decor, and other products.</a:t>
            </a:r>
            <a:endParaRPr/>
          </a:p>
          <a:p>
            <a:pPr indent="-311150" lvl="0" marL="457200" rtl="0" algn="l">
              <a:spcBef>
                <a:spcPts val="0"/>
              </a:spcBef>
              <a:spcAft>
                <a:spcPts val="0"/>
              </a:spcAft>
              <a:buSzPts val="1300"/>
              <a:buChar char="●"/>
            </a:pPr>
            <a:r>
              <a:rPr lang="en"/>
              <a:t>Products range from hanging t-light holders to cake tins, glass trinket pots, and more.</a:t>
            </a:r>
            <a:endParaRPr/>
          </a:p>
          <a:p>
            <a:pPr indent="-311150" lvl="0" marL="457200" rtl="0" algn="l">
              <a:spcBef>
                <a:spcPts val="0"/>
              </a:spcBef>
              <a:spcAft>
                <a:spcPts val="0"/>
              </a:spcAft>
              <a:buSzPts val="1300"/>
              <a:buChar char="●"/>
            </a:pPr>
            <a:r>
              <a:rPr lang="en"/>
              <a:t>Transactions range from one to up to 80,995 items.</a:t>
            </a:r>
            <a:endParaRPr/>
          </a:p>
          <a:p>
            <a:pPr indent="-311150" lvl="0" marL="457200" rtl="0" algn="l">
              <a:spcBef>
                <a:spcPts val="0"/>
              </a:spcBef>
              <a:spcAft>
                <a:spcPts val="0"/>
              </a:spcAft>
              <a:buSzPts val="1300"/>
              <a:buChar char="●"/>
            </a:pPr>
            <a:r>
              <a:rPr lang="en"/>
              <a:t>Can use CustomerID and InvoiceNo columns to identify customers, what they order, the size of their orders, and how often they order</a:t>
            </a:r>
            <a:endParaRPr/>
          </a:p>
          <a:p>
            <a:pPr indent="-311150" lvl="0" marL="457200" rtl="0" algn="l">
              <a:spcBef>
                <a:spcPts val="0"/>
              </a:spcBef>
              <a:spcAft>
                <a:spcPts val="0"/>
              </a:spcAft>
              <a:buSzPts val="1300"/>
              <a:buChar char="●"/>
            </a:pPr>
            <a:r>
              <a:rPr lang="en"/>
              <a:t>Raw data includes 541,909 rows and 8 columns.</a:t>
            </a:r>
            <a:endParaRPr/>
          </a:p>
          <a:p>
            <a:pPr indent="0" lvl="0" marL="457200" rtl="0" algn="l">
              <a:spcBef>
                <a:spcPts val="1200"/>
              </a:spcBef>
              <a:spcAft>
                <a:spcPts val="1200"/>
              </a:spcAft>
              <a:buNone/>
            </a:pPr>
            <a:r>
              <a:rPr lang="en"/>
              <a:t> </a:t>
            </a:r>
            <a:endParaRPr/>
          </a:p>
        </p:txBody>
      </p:sp>
      <p:pic>
        <p:nvPicPr>
          <p:cNvPr id="293" name="Google Shape;293;p15"/>
          <p:cNvPicPr preferRelativeResize="0"/>
          <p:nvPr/>
        </p:nvPicPr>
        <p:blipFill>
          <a:blip r:embed="rId3">
            <a:alphaModFix/>
          </a:blip>
          <a:stretch>
            <a:fillRect/>
          </a:stretch>
        </p:blipFill>
        <p:spPr>
          <a:xfrm>
            <a:off x="0" y="3152374"/>
            <a:ext cx="7490399" cy="199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53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(EDA)</a:t>
            </a:r>
            <a:endParaRPr/>
          </a:p>
        </p:txBody>
      </p:sp>
      <p:sp>
        <p:nvSpPr>
          <p:cNvPr id="299" name="Google Shape;299;p16"/>
          <p:cNvSpPr txBox="1"/>
          <p:nvPr>
            <p:ph idx="1" type="body"/>
          </p:nvPr>
        </p:nvSpPr>
        <p:spPr>
          <a:xfrm>
            <a:off x="0" y="1186900"/>
            <a:ext cx="7030500" cy="25416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R</a:t>
            </a:r>
            <a:r>
              <a:rPr lang="en"/>
              <a:t>emove rows with negative values in Quantity and UnitPrice.</a:t>
            </a:r>
            <a:endParaRPr/>
          </a:p>
          <a:p>
            <a:pPr indent="-317500" lvl="0" marL="457200" rtl="0" algn="l">
              <a:lnSpc>
                <a:spcPct val="115000"/>
              </a:lnSpc>
              <a:spcBef>
                <a:spcPts val="0"/>
              </a:spcBef>
              <a:spcAft>
                <a:spcPts val="0"/>
              </a:spcAft>
              <a:buSzPts val="1400"/>
              <a:buChar char="●"/>
            </a:pPr>
            <a:r>
              <a:rPr lang="en"/>
              <a:t>Remove missing values, negative quantities and prices, and transactions with no customer ID.</a:t>
            </a:r>
            <a:endParaRPr/>
          </a:p>
          <a:p>
            <a:pPr indent="-311150" lvl="0" marL="457200" rtl="0" algn="l">
              <a:lnSpc>
                <a:spcPct val="115000"/>
              </a:lnSpc>
              <a:spcBef>
                <a:spcPts val="0"/>
              </a:spcBef>
              <a:spcAft>
                <a:spcPts val="0"/>
              </a:spcAft>
              <a:buSzPts val="1300"/>
              <a:buChar char="●"/>
            </a:pPr>
            <a:r>
              <a:rPr lang="en"/>
              <a:t>Drop all duplicates.</a:t>
            </a:r>
            <a:endParaRPr/>
          </a:p>
          <a:p>
            <a:pPr indent="-311150" lvl="0" marL="457200" rtl="0" algn="l">
              <a:lnSpc>
                <a:spcPct val="115000"/>
              </a:lnSpc>
              <a:spcBef>
                <a:spcPts val="0"/>
              </a:spcBef>
              <a:spcAft>
                <a:spcPts val="0"/>
              </a:spcAft>
              <a:buSzPts val="1300"/>
              <a:buChar char="●"/>
            </a:pPr>
            <a:r>
              <a:rPr lang="en"/>
              <a:t>Remove rows with extreme values in Quantity or UnitPrice (outliers).</a:t>
            </a:r>
            <a:endParaRPr/>
          </a:p>
          <a:p>
            <a:pPr indent="-311150" lvl="0" marL="457200" rtl="0" algn="l">
              <a:lnSpc>
                <a:spcPct val="115000"/>
              </a:lnSpc>
              <a:spcBef>
                <a:spcPts val="0"/>
              </a:spcBef>
              <a:spcAft>
                <a:spcPts val="0"/>
              </a:spcAft>
              <a:buSzPts val="1300"/>
              <a:buChar char="●"/>
            </a:pPr>
            <a:r>
              <a:rPr lang="en"/>
              <a:t>Standardize formatting of text in the description column.</a:t>
            </a:r>
            <a:endParaRPr/>
          </a:p>
          <a:p>
            <a:pPr indent="-311150" lvl="0" marL="457200" rtl="0" algn="l">
              <a:lnSpc>
                <a:spcPct val="115000"/>
              </a:lnSpc>
              <a:spcBef>
                <a:spcPts val="0"/>
              </a:spcBef>
              <a:spcAft>
                <a:spcPts val="0"/>
              </a:spcAft>
              <a:buSzPts val="1300"/>
              <a:buChar char="●"/>
            </a:pPr>
            <a:r>
              <a:rPr lang="en"/>
              <a:t>Add a TotalPrice column (UnitPrice x Quantity)</a:t>
            </a:r>
            <a:endParaRPr/>
          </a:p>
          <a:p>
            <a:pPr indent="-311150" lvl="0" marL="457200" rtl="0" algn="l">
              <a:lnSpc>
                <a:spcPct val="115000"/>
              </a:lnSpc>
              <a:spcBef>
                <a:spcPts val="0"/>
              </a:spcBef>
              <a:spcAft>
                <a:spcPts val="0"/>
              </a:spcAft>
              <a:buSzPts val="1300"/>
              <a:buChar char="●"/>
            </a:pPr>
            <a:r>
              <a:rPr lang="en"/>
              <a:t>Apply log transformation to the Quantity and UnitPrice columns.</a:t>
            </a:r>
            <a:endParaRPr/>
          </a:p>
          <a:p>
            <a:pPr indent="-311150" lvl="0" marL="457200" rtl="0" algn="l">
              <a:lnSpc>
                <a:spcPct val="115000"/>
              </a:lnSpc>
              <a:spcBef>
                <a:spcPts val="0"/>
              </a:spcBef>
              <a:spcAft>
                <a:spcPts val="0"/>
              </a:spcAft>
              <a:buSzPts val="1300"/>
              <a:buChar char="●"/>
            </a:pPr>
            <a:r>
              <a:rPr lang="en"/>
              <a:t>New dataframe includes 392,692 rows and 9 columns. </a:t>
            </a:r>
            <a:endParaRPr/>
          </a:p>
          <a:p>
            <a:pPr indent="0" lvl="0" marL="0" rtl="0" algn="l">
              <a:lnSpc>
                <a:spcPct val="115000"/>
              </a:lnSpc>
              <a:spcBef>
                <a:spcPts val="0"/>
              </a:spcBef>
              <a:spcAft>
                <a:spcPts val="0"/>
              </a:spcAft>
              <a:buNone/>
            </a:pPr>
            <a:r>
              <a:t/>
            </a:r>
            <a:endParaRPr/>
          </a:p>
        </p:txBody>
      </p:sp>
      <p:pic>
        <p:nvPicPr>
          <p:cNvPr id="300" name="Google Shape;300;p16"/>
          <p:cNvPicPr preferRelativeResize="0"/>
          <p:nvPr/>
        </p:nvPicPr>
        <p:blipFill>
          <a:blip r:embed="rId3">
            <a:alphaModFix/>
          </a:blip>
          <a:stretch>
            <a:fillRect/>
          </a:stretch>
        </p:blipFill>
        <p:spPr>
          <a:xfrm>
            <a:off x="-12" y="3526875"/>
            <a:ext cx="6582277" cy="1616624"/>
          </a:xfrm>
          <a:prstGeom prst="rect">
            <a:avLst/>
          </a:prstGeom>
          <a:noFill/>
          <a:ln>
            <a:noFill/>
          </a:ln>
        </p:spPr>
      </p:pic>
      <p:sp>
        <p:nvSpPr>
          <p:cNvPr id="301" name="Google Shape;301;p16"/>
          <p:cNvSpPr txBox="1"/>
          <p:nvPr/>
        </p:nvSpPr>
        <p:spPr>
          <a:xfrm>
            <a:off x="6460500" y="1757250"/>
            <a:ext cx="2683500" cy="144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Times New Roman"/>
                <a:ea typeface="Times New Roman"/>
                <a:cs typeface="Times New Roman"/>
                <a:sym typeface="Times New Roman"/>
              </a:rPr>
              <a:t>→ There are </a:t>
            </a:r>
            <a:r>
              <a:rPr lang="en" sz="1200">
                <a:solidFill>
                  <a:schemeClr val="dk2"/>
                </a:solidFill>
                <a:latin typeface="Times New Roman"/>
                <a:ea typeface="Times New Roman"/>
                <a:cs typeface="Times New Roman"/>
                <a:sym typeface="Times New Roman"/>
              </a:rPr>
              <a:t>4290 unique customers are involved in online retail purchases. </a:t>
            </a:r>
            <a:endParaRPr sz="1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300">
                <a:solidFill>
                  <a:schemeClr val="dk2"/>
                </a:solidFill>
                <a:latin typeface="Times New Roman"/>
                <a:ea typeface="Times New Roman"/>
                <a:cs typeface="Times New Roman"/>
                <a:sym typeface="Times New Roman"/>
              </a:rPr>
              <a:t>→ The return rate for all the products is 1.96 %. However, lots of products had 100 % return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Situation Analysis</a:t>
            </a:r>
            <a:endParaRPr/>
          </a:p>
        </p:txBody>
      </p:sp>
      <p:sp>
        <p:nvSpPr>
          <p:cNvPr id="307" name="Google Shape;307;p17"/>
          <p:cNvSpPr txBox="1"/>
          <p:nvPr>
            <p:ph idx="1" type="body"/>
          </p:nvPr>
        </p:nvSpPr>
        <p:spPr>
          <a:xfrm>
            <a:off x="1303800" y="15045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first plotted daily sailes (right). These are </a:t>
            </a:r>
            <a:r>
              <a:rPr lang="en"/>
              <a:t>consistent</a:t>
            </a:r>
            <a:r>
              <a:rPr lang="en"/>
              <a:t> except for a few outliers every couple months.</a:t>
            </a:r>
            <a:endParaRPr/>
          </a:p>
          <a:p>
            <a:pPr indent="-311150" lvl="0" marL="457200" rtl="0" algn="l">
              <a:spcBef>
                <a:spcPts val="0"/>
              </a:spcBef>
              <a:spcAft>
                <a:spcPts val="0"/>
              </a:spcAft>
              <a:buSzPts val="1300"/>
              <a:buChar char="●"/>
            </a:pPr>
            <a:r>
              <a:rPr lang="en"/>
              <a:t>On the left, you see the top selling products in dollars. </a:t>
            </a:r>
            <a:endParaRPr/>
          </a:p>
          <a:p>
            <a:pPr indent="-311150" lvl="0" marL="457200" rtl="0" algn="l">
              <a:spcBef>
                <a:spcPts val="0"/>
              </a:spcBef>
              <a:spcAft>
                <a:spcPts val="0"/>
              </a:spcAft>
              <a:buSzPts val="1300"/>
              <a:buChar char="●"/>
            </a:pPr>
            <a:r>
              <a:rPr lang="en"/>
              <a:t>Sales grew steadily over time until the end of the dataset in December 2011. </a:t>
            </a:r>
            <a:endParaRPr/>
          </a:p>
          <a:p>
            <a:pPr indent="0" lvl="0" marL="0" rtl="0" algn="l">
              <a:spcBef>
                <a:spcPts val="1200"/>
              </a:spcBef>
              <a:spcAft>
                <a:spcPts val="1200"/>
              </a:spcAft>
              <a:buNone/>
            </a:pPr>
            <a:r>
              <a:t/>
            </a:r>
            <a:endParaRPr/>
          </a:p>
        </p:txBody>
      </p:sp>
      <p:pic>
        <p:nvPicPr>
          <p:cNvPr id="308" name="Google Shape;308;p17"/>
          <p:cNvPicPr preferRelativeResize="0"/>
          <p:nvPr/>
        </p:nvPicPr>
        <p:blipFill>
          <a:blip r:embed="rId3">
            <a:alphaModFix/>
          </a:blip>
          <a:stretch>
            <a:fillRect/>
          </a:stretch>
        </p:blipFill>
        <p:spPr>
          <a:xfrm>
            <a:off x="5495925" y="2989950"/>
            <a:ext cx="3648075" cy="2076450"/>
          </a:xfrm>
          <a:prstGeom prst="rect">
            <a:avLst/>
          </a:prstGeom>
          <a:noFill/>
          <a:ln>
            <a:noFill/>
          </a:ln>
        </p:spPr>
      </p:pic>
      <p:pic>
        <p:nvPicPr>
          <p:cNvPr id="309" name="Google Shape;309;p17"/>
          <p:cNvPicPr preferRelativeResize="0"/>
          <p:nvPr/>
        </p:nvPicPr>
        <p:blipFill>
          <a:blip r:embed="rId4">
            <a:alphaModFix/>
          </a:blip>
          <a:stretch>
            <a:fillRect/>
          </a:stretch>
        </p:blipFill>
        <p:spPr>
          <a:xfrm>
            <a:off x="0" y="2894700"/>
            <a:ext cx="384810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030500" cy="6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Situation Analysis II</a:t>
            </a:r>
            <a:endParaRPr/>
          </a:p>
        </p:txBody>
      </p:sp>
      <p:sp>
        <p:nvSpPr>
          <p:cNvPr id="315" name="Google Shape;315;p18"/>
          <p:cNvSpPr txBox="1"/>
          <p:nvPr>
            <p:ph idx="1" type="body"/>
          </p:nvPr>
        </p:nvSpPr>
        <p:spPr>
          <a:xfrm>
            <a:off x="1303800" y="1219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Top customers and their contribution. </a:t>
            </a:r>
            <a:r>
              <a:rPr lang="en"/>
              <a:t>10 unique customers made up the vast majority of total sales.</a:t>
            </a:r>
            <a:endParaRPr/>
          </a:p>
          <a:p>
            <a:pPr indent="0" lvl="0" marL="0" rtl="0" algn="l">
              <a:spcBef>
                <a:spcPts val="1200"/>
              </a:spcBef>
              <a:spcAft>
                <a:spcPts val="0"/>
              </a:spcAft>
              <a:buNone/>
            </a:pPr>
            <a:r>
              <a:rPr lang="en"/>
              <a:t>→ Most purchases made in UK </a:t>
            </a:r>
            <a:endParaRPr/>
          </a:p>
          <a:p>
            <a:pPr indent="0" lvl="0" marL="0" rtl="0" algn="l">
              <a:spcBef>
                <a:spcPts val="1200"/>
              </a:spcBef>
              <a:spcAft>
                <a:spcPts val="1200"/>
              </a:spcAft>
              <a:buNone/>
            </a:pPr>
            <a:r>
              <a:rPr lang="en"/>
              <a:t>→ The top Product in UK is “white hanging heart light holder”</a:t>
            </a:r>
            <a:endParaRPr/>
          </a:p>
        </p:txBody>
      </p:sp>
      <p:pic>
        <p:nvPicPr>
          <p:cNvPr id="316" name="Google Shape;316;p18"/>
          <p:cNvPicPr preferRelativeResize="0"/>
          <p:nvPr/>
        </p:nvPicPr>
        <p:blipFill>
          <a:blip r:embed="rId3">
            <a:alphaModFix/>
          </a:blip>
          <a:stretch>
            <a:fillRect/>
          </a:stretch>
        </p:blipFill>
        <p:spPr>
          <a:xfrm>
            <a:off x="64300" y="2839275"/>
            <a:ext cx="3276600" cy="2209800"/>
          </a:xfrm>
          <a:prstGeom prst="rect">
            <a:avLst/>
          </a:prstGeom>
          <a:noFill/>
          <a:ln>
            <a:noFill/>
          </a:ln>
        </p:spPr>
      </p:pic>
      <p:pic>
        <p:nvPicPr>
          <p:cNvPr id="317" name="Google Shape;317;p18"/>
          <p:cNvPicPr preferRelativeResize="0"/>
          <p:nvPr/>
        </p:nvPicPr>
        <p:blipFill>
          <a:blip r:embed="rId4">
            <a:alphaModFix/>
          </a:blip>
          <a:stretch>
            <a:fillRect/>
          </a:stretch>
        </p:blipFill>
        <p:spPr>
          <a:xfrm>
            <a:off x="5893125" y="2727295"/>
            <a:ext cx="3276600" cy="1857853"/>
          </a:xfrm>
          <a:prstGeom prst="rect">
            <a:avLst/>
          </a:prstGeom>
          <a:noFill/>
          <a:ln>
            <a:noFill/>
          </a:ln>
        </p:spPr>
      </p:pic>
      <p:pic>
        <p:nvPicPr>
          <p:cNvPr id="318" name="Google Shape;318;p18"/>
          <p:cNvPicPr preferRelativeResize="0"/>
          <p:nvPr/>
        </p:nvPicPr>
        <p:blipFill>
          <a:blip r:embed="rId5">
            <a:alphaModFix/>
          </a:blip>
          <a:stretch>
            <a:fillRect/>
          </a:stretch>
        </p:blipFill>
        <p:spPr>
          <a:xfrm>
            <a:off x="2881325" y="2571750"/>
            <a:ext cx="3011800" cy="247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611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Basket Analysis </a:t>
            </a:r>
            <a:endParaRPr/>
          </a:p>
          <a:p>
            <a:pPr indent="0" lvl="0" marL="0" rtl="0" algn="l">
              <a:spcBef>
                <a:spcPts val="0"/>
              </a:spcBef>
              <a:spcAft>
                <a:spcPts val="0"/>
              </a:spcAft>
              <a:buNone/>
            </a:pPr>
            <a:r>
              <a:t/>
            </a:r>
            <a:endParaRPr/>
          </a:p>
        </p:txBody>
      </p:sp>
      <p:sp>
        <p:nvSpPr>
          <p:cNvPr id="324" name="Google Shape;324;p19"/>
          <p:cNvSpPr txBox="1"/>
          <p:nvPr>
            <p:ph idx="1" type="body"/>
          </p:nvPr>
        </p:nvSpPr>
        <p:spPr>
          <a:xfrm>
            <a:off x="703000" y="1539500"/>
            <a:ext cx="4974300" cy="2992200"/>
          </a:xfrm>
          <a:prstGeom prst="rect">
            <a:avLst/>
          </a:prstGeom>
        </p:spPr>
        <p:txBody>
          <a:bodyPr anchorCtr="0" anchor="t" bIns="91425" lIns="91425" spcFirstLastPara="1" rIns="91425" wrap="square" tIns="91425">
            <a:normAutofit/>
          </a:bodyPr>
          <a:lstStyle/>
          <a:p>
            <a:pPr indent="-304800" lvl="0" marL="457200" rtl="0" algn="just">
              <a:lnSpc>
                <a:spcPct val="100000"/>
              </a:lnSpc>
              <a:spcBef>
                <a:spcPts val="0"/>
              </a:spcBef>
              <a:spcAft>
                <a:spcPts val="0"/>
              </a:spcAft>
              <a:buSzPts val="1200"/>
              <a:buChar char="●"/>
            </a:pPr>
            <a:r>
              <a:rPr lang="en" sz="1100">
                <a:solidFill>
                  <a:srgbClr val="000000"/>
                </a:solidFill>
                <a:latin typeface="Times New Roman"/>
                <a:ea typeface="Times New Roman"/>
                <a:cs typeface="Times New Roman"/>
                <a:sym typeface="Times New Roman"/>
              </a:rPr>
              <a:t>Customers who purchase both the "GREEN REGENCY TEACUP AND SAUCER" and the "ROSES REGENCY TEACUP AND SAUCER" are likely to also purchase the "PINK REGENCY TEACUP AND SAUCER" </a:t>
            </a:r>
            <a:endParaRPr sz="11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Improve sales by placing these 3 items close to each other </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Offering bundle deals or discounts on the combination of the three items </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Promoting purchase of </a:t>
            </a:r>
            <a:r>
              <a:rPr lang="en" sz="1100">
                <a:solidFill>
                  <a:srgbClr val="000000"/>
                </a:solidFill>
                <a:latin typeface="Times New Roman"/>
                <a:ea typeface="Times New Roman"/>
                <a:cs typeface="Times New Roman"/>
                <a:sym typeface="Times New Roman"/>
              </a:rPr>
              <a:t>"PINK REGENCY TEACUP AND SAUCER" to customers who already bought the "GREEN REGENCY TEACUP AND SAUCER" and the "ROSES REGENCY TEACUP AND SAUCER"</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325" name="Google Shape;325;p19"/>
          <p:cNvPicPr preferRelativeResize="0"/>
          <p:nvPr/>
        </p:nvPicPr>
        <p:blipFill>
          <a:blip r:embed="rId3">
            <a:alphaModFix/>
          </a:blip>
          <a:stretch>
            <a:fillRect/>
          </a:stretch>
        </p:blipFill>
        <p:spPr>
          <a:xfrm>
            <a:off x="5677300" y="3091850"/>
            <a:ext cx="3161901" cy="18009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 Cluster Analysis</a:t>
            </a:r>
            <a:endParaRPr/>
          </a:p>
        </p:txBody>
      </p:sp>
      <p:sp>
        <p:nvSpPr>
          <p:cNvPr id="331" name="Google Shape;331;p20"/>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kmeans to segment customers</a:t>
            </a:r>
            <a:endParaRPr/>
          </a:p>
          <a:p>
            <a:pPr indent="-311150" lvl="0" marL="457200" rtl="0" algn="l">
              <a:spcBef>
                <a:spcPts val="0"/>
              </a:spcBef>
              <a:spcAft>
                <a:spcPts val="0"/>
              </a:spcAft>
              <a:buSzPts val="1300"/>
              <a:buChar char="●"/>
            </a:pPr>
            <a:r>
              <a:rPr lang="en"/>
              <a:t>Three clusters had the most insights</a:t>
            </a:r>
            <a:endParaRPr/>
          </a:p>
          <a:p>
            <a:pPr indent="-311150" lvl="0" marL="457200" rtl="0" algn="l">
              <a:spcBef>
                <a:spcPts val="0"/>
              </a:spcBef>
              <a:spcAft>
                <a:spcPts val="0"/>
              </a:spcAft>
              <a:buSzPts val="1300"/>
              <a:buChar char="●"/>
            </a:pPr>
            <a:r>
              <a:rPr lang="en"/>
              <a:t>Three customer segments:</a:t>
            </a:r>
            <a:endParaRPr/>
          </a:p>
          <a:p>
            <a:pPr indent="-298450" lvl="1" marL="914400" rtl="0" algn="l">
              <a:spcBef>
                <a:spcPts val="0"/>
              </a:spcBef>
              <a:spcAft>
                <a:spcPts val="0"/>
              </a:spcAft>
              <a:buSzPts val="1100"/>
              <a:buChar char="○"/>
            </a:pPr>
            <a:r>
              <a:rPr lang="en"/>
              <a:t>Wholesalers</a:t>
            </a:r>
            <a:endParaRPr/>
          </a:p>
          <a:p>
            <a:pPr indent="-298450" lvl="1" marL="914400" rtl="0" algn="l">
              <a:spcBef>
                <a:spcPts val="0"/>
              </a:spcBef>
              <a:spcAft>
                <a:spcPts val="0"/>
              </a:spcAft>
              <a:buSzPts val="1100"/>
              <a:buChar char="○"/>
            </a:pPr>
            <a:r>
              <a:rPr lang="en"/>
              <a:t>Loyal Customers</a:t>
            </a:r>
            <a:endParaRPr/>
          </a:p>
          <a:p>
            <a:pPr indent="-298450" lvl="1" marL="914400" rtl="0" algn="l">
              <a:spcBef>
                <a:spcPts val="0"/>
              </a:spcBef>
              <a:spcAft>
                <a:spcPts val="0"/>
              </a:spcAft>
              <a:buSzPts val="1100"/>
              <a:buChar char="○"/>
            </a:pPr>
            <a:r>
              <a:rPr lang="en"/>
              <a:t>Opportunistic Customers</a:t>
            </a:r>
            <a:endParaRPr/>
          </a:p>
        </p:txBody>
      </p:sp>
      <p:pic>
        <p:nvPicPr>
          <p:cNvPr id="332" name="Google Shape;332;p20"/>
          <p:cNvPicPr preferRelativeResize="0"/>
          <p:nvPr/>
        </p:nvPicPr>
        <p:blipFill>
          <a:blip r:embed="rId3">
            <a:alphaModFix/>
          </a:blip>
          <a:stretch>
            <a:fillRect/>
          </a:stretch>
        </p:blipFill>
        <p:spPr>
          <a:xfrm>
            <a:off x="4572000" y="1776144"/>
            <a:ext cx="4347283" cy="2501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Wholesalers</a:t>
            </a:r>
            <a:endParaRPr/>
          </a:p>
        </p:txBody>
      </p:sp>
      <p:sp>
        <p:nvSpPr>
          <p:cNvPr id="338" name="Google Shape;338;p21"/>
          <p:cNvSpPr txBox="1"/>
          <p:nvPr>
            <p:ph idx="1" type="body"/>
          </p:nvPr>
        </p:nvSpPr>
        <p:spPr>
          <a:xfrm>
            <a:off x="1246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Smallest group</a:t>
            </a:r>
            <a:endParaRPr/>
          </a:p>
          <a:p>
            <a:pPr indent="-311150" lvl="0" marL="457200" rtl="0" algn="l">
              <a:spcBef>
                <a:spcPts val="0"/>
              </a:spcBef>
              <a:spcAft>
                <a:spcPts val="0"/>
              </a:spcAft>
              <a:buSzPts val="1300"/>
              <a:buChar char="●"/>
            </a:pPr>
            <a:r>
              <a:rPr lang="en"/>
              <a:t>Second highest contribution to revenue</a:t>
            </a:r>
            <a:endParaRPr/>
          </a:p>
          <a:p>
            <a:pPr indent="-311150" lvl="0" marL="457200" rtl="0" algn="l">
              <a:spcBef>
                <a:spcPts val="0"/>
              </a:spcBef>
              <a:spcAft>
                <a:spcPts val="0"/>
              </a:spcAft>
              <a:buSzPts val="1300"/>
              <a:buChar char="●"/>
            </a:pPr>
            <a:r>
              <a:rPr lang="en"/>
              <a:t>Important to maintain a </a:t>
            </a:r>
            <a:r>
              <a:rPr lang="en"/>
              <a:t>relationship</a:t>
            </a:r>
            <a:r>
              <a:rPr lang="en"/>
              <a:t> with them</a:t>
            </a:r>
            <a:endParaRPr/>
          </a:p>
        </p:txBody>
      </p:sp>
      <p:pic>
        <p:nvPicPr>
          <p:cNvPr id="339" name="Google Shape;339;p21"/>
          <p:cNvPicPr preferRelativeResize="0"/>
          <p:nvPr/>
        </p:nvPicPr>
        <p:blipFill>
          <a:blip r:embed="rId3">
            <a:alphaModFix/>
          </a:blip>
          <a:stretch>
            <a:fillRect/>
          </a:stretch>
        </p:blipFill>
        <p:spPr>
          <a:xfrm>
            <a:off x="1246800" y="2571750"/>
            <a:ext cx="5143500" cy="226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