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32" r:id="rId2"/>
    <p:sldId id="426" r:id="rId3"/>
    <p:sldId id="422" r:id="rId4"/>
    <p:sldId id="421" r:id="rId5"/>
    <p:sldId id="424" r:id="rId6"/>
    <p:sldId id="428" r:id="rId7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00FF00"/>
    <a:srgbClr val="FF3300"/>
    <a:srgbClr val="000000"/>
    <a:srgbClr val="BFCDE7"/>
    <a:srgbClr val="6385C5"/>
    <a:srgbClr val="596E25"/>
    <a:srgbClr val="FFFFFF"/>
    <a:srgbClr val="5C8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54" autoAdjust="0"/>
  </p:normalViewPr>
  <p:slideViewPr>
    <p:cSldViewPr>
      <p:cViewPr varScale="1">
        <p:scale>
          <a:sx n="65" d="100"/>
          <a:sy n="65" d="100"/>
        </p:scale>
        <p:origin x="1315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880" y="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C083-0148-406B-81A7-17E4AC9D6305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0674"/>
            <a:ext cx="3077137" cy="5123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720674"/>
            <a:ext cx="3077137" cy="5123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2D661-69E8-49DF-B6C9-A02A3898A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22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8BB4-F9F7-42AF-91B5-F58789880A54}" type="datetimeFigureOut">
              <a:rPr lang="ko-KR" altLang="en-US" smtClean="0"/>
              <a:pPr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5"/>
            <a:ext cx="3076363" cy="5117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5"/>
            <a:ext cx="3076363" cy="5117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DE30E-BEA1-4274-ACA5-7557794790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8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0" latinLnBrk="0" hangingPunct="0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29FF2-5533-40FC-8AEA-E097920589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DE30E-BEA1-4274-ACA5-75577947903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0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DE30E-BEA1-4274-ACA5-75577947903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5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47715" y="3150824"/>
            <a:ext cx="10191821" cy="342624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 lang="ko-KR" altLang="en-US" sz="2200" b="1" kern="1200" baseline="0">
                <a:solidFill>
                  <a:srgbClr val="17243B"/>
                </a:solidFill>
                <a:latin typeface="Segoe UI" panose="020B0502040204020203" pitchFamily="34" charset="0"/>
                <a:ea typeface="HY헤드라인M" pitchFamily="18" charset="-127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/>
              <a:t>Name</a:t>
            </a:r>
            <a:br>
              <a:rPr lang="en-US" altLang="ko-KR" dirty="0"/>
            </a:br>
            <a:r>
              <a:rPr lang="en-US" altLang="ko-KR" dirty="0"/>
              <a:t>DPNM Lab.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Dept. of Computer Science and Engineering</a:t>
            </a:r>
            <a:b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POSTECH, Korea</a:t>
            </a:r>
            <a:b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mail@postech.ac.kr</a:t>
            </a:r>
            <a:b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dirty="0"/>
              <a:t>2009. 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9200" y="500042"/>
            <a:ext cx="10953600" cy="2642400"/>
          </a:xfrm>
          <a:prstGeom prst="roundRect">
            <a:avLst>
              <a:gd name="adj" fmla="val 8387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sz="4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728"/>
            <a:ext cx="12192000" cy="502770"/>
          </a:xfrm>
          <a:solidFill>
            <a:srgbClr val="4972BB">
              <a:alpha val="89804"/>
            </a:srgbClr>
          </a:solidFill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  <a:latin typeface="Segoe UI" panose="020B0502040204020203" pitchFamily="34" charset="0"/>
                <a:ea typeface="HY헤드라인M" pitchFamily="18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80960" y="763589"/>
            <a:ext cx="11430080" cy="5594369"/>
          </a:xfrm>
          <a:prstGeom prst="rect">
            <a:avLst/>
          </a:prstGeom>
        </p:spPr>
        <p:txBody>
          <a:bodyPr>
            <a:normAutofit/>
          </a:bodyPr>
          <a:lstStyle>
            <a:lvl1pPr marL="347663" indent="-347663" latinLnBrk="0">
              <a:buClr>
                <a:srgbClr val="5C80C2"/>
              </a:buClr>
              <a:buFont typeface="Wingdings 3" panose="05040102010807070707" pitchFamily="18" charset="2"/>
              <a:buChar char=""/>
              <a:defRPr sz="2400" b="0" baseline="0">
                <a:solidFill>
                  <a:srgbClr val="17243B"/>
                </a:solidFill>
                <a:latin typeface="Segoe UI" panose="020B0502040204020203" pitchFamily="34" charset="0"/>
                <a:ea typeface="HY헤드라인M" pitchFamily="18" charset="-127"/>
                <a:cs typeface="Segoe UI" panose="020B0502040204020203" pitchFamily="34" charset="0"/>
              </a:defRPr>
            </a:lvl1pPr>
            <a:lvl2pPr marL="798513" indent="-341313" latinLnBrk="0">
              <a:buClr>
                <a:srgbClr val="5C80C2"/>
              </a:buClr>
              <a:buFont typeface="Wingdings" panose="05000000000000000000" pitchFamily="2" charset="2"/>
              <a:buChar char="§"/>
              <a:defRPr sz="2000" b="0" baseline="0">
                <a:solidFill>
                  <a:srgbClr val="17243B"/>
                </a:solidFill>
                <a:latin typeface="Segoe UI" panose="020B0502040204020203" pitchFamily="34" charset="0"/>
                <a:ea typeface="HY헤드라인M" pitchFamily="18" charset="-127"/>
                <a:cs typeface="Segoe UI" panose="020B0502040204020203" pitchFamily="34" charset="0"/>
              </a:defRPr>
            </a:lvl2pPr>
            <a:lvl3pPr marL="1143000" indent="-228600" latinLnBrk="0">
              <a:buClr>
                <a:srgbClr val="5C80C2"/>
              </a:buClr>
              <a:buFont typeface="Arial" panose="020B0604020202020204" pitchFamily="34" charset="0"/>
              <a:buChar char="-"/>
              <a:defRPr sz="1600" b="0" baseline="0">
                <a:solidFill>
                  <a:srgbClr val="17243B"/>
                </a:solidFill>
                <a:latin typeface="Segoe UI" panose="020B0502040204020203" pitchFamily="34" charset="0"/>
                <a:ea typeface="HY헤드라인M" pitchFamily="18" charset="-127"/>
                <a:cs typeface="Segoe UI" panose="020B0502040204020203" pitchFamily="34" charset="0"/>
              </a:defRPr>
            </a:lvl3pPr>
            <a:lvl4pPr marL="1600200" indent="-228600" latinLnBrk="0">
              <a:buClr>
                <a:srgbClr val="5C80C2"/>
              </a:buClr>
              <a:buFont typeface="Arial" panose="020B0604020202020204" pitchFamily="34" charset="0"/>
              <a:buChar char="•"/>
              <a:defRPr sz="1600" b="0" baseline="0">
                <a:solidFill>
                  <a:srgbClr val="17243B"/>
                </a:solidFill>
                <a:latin typeface="Segoe UI" panose="020B0502040204020203" pitchFamily="34" charset="0"/>
                <a:ea typeface="HY헤드라인M" pitchFamily="18" charset="-127"/>
                <a:cs typeface="Segoe UI" panose="020B0502040204020203" pitchFamily="34" charset="0"/>
              </a:defRPr>
            </a:lvl4pPr>
            <a:lvl5pPr marL="1828800" indent="0" latinLnBrk="0">
              <a:buNone/>
              <a:defRPr sz="1200" b="0" baseline="0">
                <a:solidFill>
                  <a:srgbClr val="5C80C2"/>
                </a:solidFill>
                <a:latin typeface="Arial" pitchFamily="34" charset="0"/>
                <a:ea typeface="HY헤드라인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7649" y="7101409"/>
            <a:ext cx="2908300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7139508"/>
            <a:ext cx="2730500" cy="5429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500042"/>
          </a:xfrm>
          <a:prstGeom prst="rect">
            <a:avLst/>
          </a:prstGeom>
          <a:solidFill>
            <a:srgbClr val="4972BB">
              <a:alpha val="89804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180000" tIns="46800" rIns="18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72272"/>
            <a:ext cx="7344139" cy="285752"/>
          </a:xfrm>
          <a:prstGeom prst="rect">
            <a:avLst/>
          </a:prstGeom>
          <a:solidFill>
            <a:srgbClr val="4972BB">
              <a:alpha val="89804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37160" anchor="ctr"/>
          <a:lstStyle/>
          <a:p>
            <a:pPr algn="l"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Segoe UI" panose="020B0502040204020203" pitchFamily="34" charset="0"/>
                <a:ea typeface="HY헤드라인M" pitchFamily="18" charset="-127"/>
                <a:cs typeface="Segoe UI" panose="020B0502040204020203" pitchFamily="34" charset="0"/>
              </a:rPr>
              <a:t>GIST (EECS)</a:t>
            </a:r>
            <a:endParaRPr kumimoji="0" lang="ko-KR" altLang="en-US" sz="1400" b="1" dirty="0">
              <a:solidFill>
                <a:schemeClr val="bg1"/>
              </a:solidFill>
              <a:latin typeface="Segoe UI" panose="020B0502040204020203" pitchFamily="34" charset="0"/>
              <a:ea typeface="HY헤드라인M" pitchFamily="18" charset="-127"/>
              <a:cs typeface="Segoe UI" panose="020B0502040204020203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7344139" y="6574536"/>
            <a:ext cx="4847861" cy="285752"/>
          </a:xfrm>
          <a:prstGeom prst="rect">
            <a:avLst/>
          </a:prstGeom>
          <a:solidFill>
            <a:srgbClr val="4972BB">
              <a:alpha val="89804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Ins="182880" anchor="ctr"/>
          <a:lstStyle/>
          <a:p>
            <a:pPr algn="r">
              <a:defRPr/>
            </a:pPr>
            <a:fld id="{B7F5EAC2-D5EC-44B8-ABB9-9CE1C25C642E}" type="slidenum">
              <a:rPr kumimoji="0" lang="en-US" altLang="ko-KR" sz="1400" b="1" smtClean="0">
                <a:solidFill>
                  <a:schemeClr val="bg1"/>
                </a:solidFill>
                <a:latin typeface="Segoe UI" panose="020B0502040204020203" pitchFamily="34" charset="0"/>
                <a:ea typeface="HY헤드라인M" pitchFamily="18" charset="-127"/>
                <a:cs typeface="Segoe UI" panose="020B0502040204020203" pitchFamily="34" charset="0"/>
              </a:rPr>
              <a:pPr algn="r">
                <a:defRPr/>
              </a:pPr>
              <a:t>‹#›</a:t>
            </a:fld>
            <a:endParaRPr kumimoji="0" lang="ko-KR" altLang="en-US" sz="1400" b="1" dirty="0">
              <a:solidFill>
                <a:schemeClr val="bg1"/>
              </a:solidFill>
              <a:latin typeface="Segoe UI" panose="020B0502040204020203" pitchFamily="34" charset="0"/>
              <a:ea typeface="HY헤드라인M" pitchFamily="18" charset="-127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fade/>
  </p:transition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3600" b="1" i="0" kern="1200" baseline="0" dirty="0" smtClean="0">
          <a:solidFill>
            <a:schemeClr val="bg1"/>
          </a:solidFill>
          <a:latin typeface="Segoe UI" panose="020B0502040204020203" pitchFamily="34" charset="0"/>
          <a:ea typeface="HY헤드라인M" pitchFamily="18" charset="-127"/>
          <a:cs typeface="Segoe UI" panose="020B0502040204020203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chemeClr val="tx1"/>
          </a:solidFill>
          <a:latin typeface="+mn-ea"/>
          <a:ea typeface="+mn-ea"/>
          <a:cs typeface="Arial Unicode MS" pitchFamily="50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ea"/>
          <a:ea typeface="+mn-ea"/>
          <a:cs typeface="Arial Unicode MS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Arial Unicode MS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+mn-ea"/>
          <a:ea typeface="+mn-ea"/>
          <a:cs typeface="Arial Unicode MS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+mn-ea"/>
          <a:ea typeface="+mn-ea"/>
          <a:cs typeface="Arial Unicode MS" pitchFamily="50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404664"/>
            <a:ext cx="10873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6000" b="1" dirty="0">
                <a:solidFill>
                  <a:srgbClr val="17243B"/>
                </a:solidFill>
                <a:latin typeface="Segoe UI Semibold" panose="020B0702040204020203" pitchFamily="34" charset="0"/>
                <a:ea typeface="HY헤드라인M" pitchFamily="18" charset="-127"/>
                <a:cs typeface="Segoe UI Semibold" panose="020B0702040204020203" pitchFamily="34" charset="0"/>
              </a:rPr>
              <a:t>Final Assignment</a:t>
            </a:r>
          </a:p>
          <a:p>
            <a:r>
              <a:rPr lang="en-US" altLang="en-US" sz="6000" b="1" dirty="0">
                <a:solidFill>
                  <a:srgbClr val="17243B"/>
                </a:solidFill>
                <a:latin typeface="Segoe UI Semibold" panose="020B0702040204020203" pitchFamily="34" charset="0"/>
                <a:ea typeface="HY헤드라인M" pitchFamily="18" charset="-127"/>
                <a:cs typeface="Segoe UI Semibold" panose="020B0702040204020203" pitchFamily="34" charset="0"/>
              </a:rPr>
              <a:t>Introduction to Algorithms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9" y="2924944"/>
            <a:ext cx="3228975" cy="2971800"/>
          </a:xfrm>
          <a:prstGeom prst="rect">
            <a:avLst/>
          </a:prstGeom>
        </p:spPr>
      </p:pic>
      <p:sp>
        <p:nvSpPr>
          <p:cNvPr id="6" name="부제목 4"/>
          <p:cNvSpPr>
            <a:spLocks noGrp="1"/>
          </p:cNvSpPr>
          <p:nvPr>
            <p:ph type="subTitle" idx="1"/>
          </p:nvPr>
        </p:nvSpPr>
        <p:spPr>
          <a:xfrm>
            <a:off x="3985545" y="2483641"/>
            <a:ext cx="7674677" cy="3413103"/>
          </a:xfrm>
        </p:spPr>
        <p:txBody>
          <a:bodyPr anchor="ctr"/>
          <a:lstStyle/>
          <a:p>
            <a:r>
              <a:rPr lang="en-US" altLang="ko-K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Greedy</a:t>
            </a:r>
          </a:p>
          <a:p>
            <a:r>
              <a:rPr lang="en-US" altLang="ko-K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Priority Queues</a:t>
            </a:r>
          </a:p>
          <a:p>
            <a:r>
              <a:rPr lang="en-US" altLang="ko-K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Graphs BFS DFS Topological sorting</a:t>
            </a:r>
          </a:p>
        </p:txBody>
      </p:sp>
    </p:spTree>
    <p:extLst>
      <p:ext uri="{BB962C8B-B14F-4D97-AF65-F5344CB8AC3E}">
        <p14:creationId xmlns:p14="http://schemas.microsoft.com/office/powerpoint/2010/main" val="262643536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B3E9-DE5A-4240-B5EB-AAA495E2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Medium</a:t>
            </a:r>
            <a:r>
              <a:rPr lang="en-US" dirty="0"/>
              <a:t>: Merge K Sorted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EBC519-8634-4798-9EBF-20870D495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36712"/>
            <a:ext cx="10247296" cy="542322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You are given an array of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linked-lists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lists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, each linked-list is sorted in ascending order.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Merge all the linked-lists into one sorted linked-list and return it.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Example 1: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lists = [[1,4,5],[1,3,4],[2,6]]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[1,1,2,3,4,4,5,6]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The linked-lists are: [ 1-&gt;4-&gt;5, 1-&gt;3-&gt;4, 2-&gt;6 ] merging them into one sorted list: 1-&gt;1-&gt;2-&gt;3-&gt;4-&gt;4-&gt;5-&gt;6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Example 2: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lists = []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[]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Example 3: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lists = [[]]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[]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Constraints: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k 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lists.length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0 &lt;= k &lt;= 10^4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0 &lt;= lists[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].length &lt;= 500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-10^4 &lt;= lists[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][j] &lt;= 10^4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lists[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is sorted in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ascending 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The sum of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lists[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].length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won't exceed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10^4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61369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1583-6B19-49D9-A9F5-7744D316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92D050"/>
                </a:solidFill>
              </a:rPr>
              <a:t>Medium: </a:t>
            </a:r>
            <a:r>
              <a:rPr lang="en-US" altLang="en-US" dirty="0"/>
              <a:t>Bitcoin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CB70E8A-52AB-4355-838E-8D0064016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456928"/>
            <a:ext cx="10945216" cy="5700228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You are a Bitcoin investor. You have got a future bitcoin price prediction from a data analysis agency in a form of an array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cost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where </a:t>
            </a:r>
            <a:r>
              <a:rPr lang="en-US" altLang="en-US" sz="2000" dirty="0">
                <a:solidFill>
                  <a:srgbClr val="546E7A"/>
                </a:solidFill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cost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is the cost of a bitcoin on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3000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day.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On each day, you may decide to buy and/or sell the coin. You can only hold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at most 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coin at any time. However, you can buy it then immediately sell it on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same 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Find and return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the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maximum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profit you can achieve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Example </a:t>
            </a:r>
            <a:r>
              <a:rPr lang="en-US" altLang="en-US" sz="2000" b="1" dirty="0">
                <a:solidFill>
                  <a:srgbClr val="263238"/>
                </a:solidFill>
                <a:ea typeface="-apple-system"/>
              </a:rPr>
              <a:t>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cost = [2,4,6,20]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en-US" altLang="en-US" sz="2000" dirty="0">
                <a:solidFill>
                  <a:srgbClr val="263238"/>
                </a:solidFill>
                <a:latin typeface="Arial Unicode MS"/>
                <a:ea typeface="SFMono-Regular"/>
              </a:rPr>
              <a:t>18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purchase on 1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and sell it on 4</a:t>
            </a:r>
            <a:r>
              <a:rPr lang="en-US" altLang="en-US" sz="2000" baseline="30000" dirty="0">
                <a:solidFill>
                  <a:srgbClr val="263238"/>
                </a:solidFill>
                <a:latin typeface="Arial Unicode MS"/>
                <a:ea typeface="SFMono-Regular"/>
              </a:rPr>
              <a:t>th</a:t>
            </a:r>
            <a:r>
              <a:rPr lang="en-US" altLang="en-US" sz="2000" dirty="0">
                <a:solidFill>
                  <a:srgbClr val="263238"/>
                </a:solidFill>
                <a:latin typeface="Arial Unicode MS"/>
                <a:ea typeface="SFMono-Regular"/>
              </a:rPr>
              <a:t> 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Example 1: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cost = [14,2,10,6,12,8]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en-US" altLang="en-US" sz="2000" dirty="0">
                <a:solidFill>
                  <a:srgbClr val="263238"/>
                </a:solidFill>
                <a:latin typeface="Arial Unicode MS"/>
                <a:ea typeface="SFMono-Regular"/>
              </a:rPr>
              <a:t>14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purchase coin on 2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day and market it on 3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day, Then purchase coin on day 4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day and sell on 5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day, Total profit is 8 + 6 = 14.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86020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5079-FAF5-494A-B525-5E14C4E9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Hard</a:t>
            </a:r>
            <a:r>
              <a:rPr lang="en-US" dirty="0"/>
              <a:t> : Bonus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E503AB-B8FF-4A8C-8F60-251F5735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764704"/>
            <a:ext cx="11737304" cy="5700228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There are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workers in a factory. They stand in a row.  Each worker has a performance evaluation value given in the integer array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evaluation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You are giving bonus to these worker in multiples of 1000$ subjected to the following requirements: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Each worker must have at least one 1000$ of bonus.</a:t>
            </a:r>
          </a:p>
          <a:p>
            <a:r>
              <a:rPr lang="en-US" altLang="en-US" dirty="0">
                <a:solidFill>
                  <a:srgbClr val="263238"/>
                </a:solidFill>
                <a:ea typeface="-apple-system"/>
              </a:rPr>
              <a:t>worker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 with a higher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evaluation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get more bonus than their neighbors.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Return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the overall budget you need to have to give the decided bonus to each worker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Example 1: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evaluation = [1,0,2]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5000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You can allocate to the first, second and third worker with 2000$, 1000$, 2000$ respectively. 1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worker has evaluation higher than his neighbor, so he will get higher bonus. 2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worker has evaluation lower than his neighbors so he will get lower bonus. The 3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worker has evaluation higher than his neighbor so he will have higher bonus.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263238"/>
              </a:solidFill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Example 3: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63238"/>
                </a:solidFill>
                <a:ea typeface="-apple-system"/>
              </a:rPr>
              <a:t>Input:</a:t>
            </a:r>
            <a:r>
              <a:rPr lang="en-US" altLang="en-US" dirty="0">
                <a:solidFill>
                  <a:srgbClr val="263238"/>
                </a:solidFill>
                <a:ea typeface="-apple-system"/>
              </a:rPr>
              <a:t> evaluation: [12   ,  4     , 3      , 11     , 34    , 34   , 1      , 67     ]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63238"/>
                </a:solidFill>
                <a:ea typeface="-apple-system"/>
              </a:rPr>
              <a:t>Output: 16000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Explanation 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[3000, 2000, 1000, 2000, 3000, 2000, 1000, 2000]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45911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21A1-9575-4EAF-B20F-950AF9CE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74" y="0"/>
            <a:ext cx="12192000" cy="50277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-apple-system"/>
              </a:rPr>
              <a:t>Hard</a:t>
            </a:r>
            <a:r>
              <a:rPr lang="en-US" dirty="0">
                <a:latin typeface="-apple-system"/>
              </a:rPr>
              <a:t>: </a:t>
            </a:r>
            <a:r>
              <a:rPr lang="en-US" dirty="0" err="1">
                <a:latin typeface="-apple-system"/>
              </a:rPr>
              <a:t>CoCo</a:t>
            </a:r>
            <a:r>
              <a:rPr lang="en-US" dirty="0">
                <a:latin typeface="-apple-system"/>
              </a:rPr>
              <a:t> Language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18FD5D-B3EA-456C-B4F8-03A516B6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836712"/>
            <a:ext cx="11665296" cy="4161345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You went to a new country which </a:t>
            </a:r>
            <a:r>
              <a:rPr lang="en-US" altLang="en-US" sz="2000" dirty="0">
                <a:solidFill>
                  <a:srgbClr val="263238"/>
                </a:solidFill>
                <a:ea typeface="-apple-system"/>
              </a:rPr>
              <a:t>uses a new language called </a:t>
            </a:r>
            <a:r>
              <a:rPr lang="en-US" altLang="en-US" sz="2000" dirty="0" err="1">
                <a:solidFill>
                  <a:srgbClr val="263238"/>
                </a:solidFill>
                <a:ea typeface="-apple-system"/>
              </a:rPr>
              <a:t>CoCo</a:t>
            </a:r>
            <a:r>
              <a:rPr lang="en-US" altLang="en-US" sz="2000" dirty="0">
                <a:solidFill>
                  <a:srgbClr val="263238"/>
                </a:solidFill>
                <a:ea typeface="-apple-system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CoCo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 language uses the English alphabet. However, the order among the alphabet is unknown to you.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You are given a list of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from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CoCo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 language's dictionary, where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are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sorted in order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by the rules of this new language.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Return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a string of the unique alphabets in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CoCo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 language sorted in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 increasing order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by the new language's rules. If there is no solution, return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""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 If there are multiple solutions, return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any of them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Example 1: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words = [“</a:t>
            </a:r>
            <a:r>
              <a:rPr lang="en-US" altLang="en-US" sz="2000" dirty="0" err="1">
                <a:solidFill>
                  <a:srgbClr val="263238"/>
                </a:solidFill>
                <a:latin typeface="Arial Unicode MS"/>
                <a:ea typeface="SFMono-Regular"/>
              </a:rPr>
              <a:t>xw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",“</a:t>
            </a:r>
            <a:r>
              <a:rPr lang="en-US" altLang="en-US" sz="2000" dirty="0" err="1">
                <a:solidFill>
                  <a:srgbClr val="263238"/>
                </a:solidFill>
                <a:latin typeface="Arial Unicode MS"/>
                <a:ea typeface="SFMono-Regular"/>
              </a:rPr>
              <a:t>xw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",“</a:t>
            </a:r>
            <a:r>
              <a:rPr lang="en-US" altLang="en-US" sz="2000" dirty="0">
                <a:solidFill>
                  <a:srgbClr val="263238"/>
                </a:solidFill>
                <a:latin typeface="Arial Unicode MS"/>
                <a:ea typeface="SFMono-Regular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w",“</a:t>
            </a:r>
            <a:r>
              <a:rPr lang="en-US" altLang="en-US" sz="2000" dirty="0" err="1">
                <a:solidFill>
                  <a:srgbClr val="263238"/>
                </a:solidFill>
                <a:latin typeface="Arial Unicode MS"/>
                <a:ea typeface="SFMono-Regular"/>
              </a:rPr>
              <a:t>a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tt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",“</a:t>
            </a:r>
            <a:r>
              <a:rPr lang="en-US" altLang="en-US" sz="2000" dirty="0" err="1">
                <a:solidFill>
                  <a:srgbClr val="263238"/>
                </a:solidFill>
                <a:latin typeface="Arial Unicode MS"/>
                <a:ea typeface="SFMono-Regular"/>
              </a:rPr>
              <a:t>w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ftt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"]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“</a:t>
            </a:r>
            <a:r>
              <a:rPr lang="en-US" altLang="en-US" sz="2000" dirty="0" err="1">
                <a:solidFill>
                  <a:srgbClr val="263238"/>
                </a:solidFill>
                <a:latin typeface="Arial Unicode MS"/>
                <a:ea typeface="SFMono-Regular"/>
              </a:rPr>
              <a:t>xa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wtf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Example 2: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words = [“</a:t>
            </a:r>
            <a:r>
              <a:rPr lang="en-US" altLang="en-US" sz="2000" dirty="0" err="1">
                <a:solidFill>
                  <a:srgbClr val="263238"/>
                </a:solidFill>
                <a:latin typeface="Arial Unicode MS"/>
                <a:ea typeface="SFMono-Regular"/>
              </a:rPr>
              <a:t>a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",“l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"]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“</a:t>
            </a:r>
            <a:r>
              <a:rPr lang="en-US" altLang="en-US" sz="2000" dirty="0">
                <a:solidFill>
                  <a:srgbClr val="263238"/>
                </a:solidFill>
                <a:latin typeface="Arial Unicode MS"/>
                <a:ea typeface="SFMono-Regular"/>
              </a:rPr>
              <a:t>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Example 3: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words = [“</a:t>
            </a:r>
            <a:r>
              <a:rPr lang="en-US" altLang="en-US" sz="2000" dirty="0" err="1">
                <a:solidFill>
                  <a:srgbClr val="263238"/>
                </a:solidFill>
                <a:latin typeface="Arial Unicode MS"/>
                <a:ea typeface="SFMono-Regular"/>
              </a:rPr>
              <a:t>a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",“</a:t>
            </a:r>
            <a:r>
              <a:rPr lang="en-US" altLang="en-US" sz="2000" dirty="0" err="1">
                <a:solidFill>
                  <a:srgbClr val="263238"/>
                </a:solidFill>
                <a:latin typeface="Arial Unicode MS"/>
                <a:ea typeface="SFMono-Regular"/>
              </a:rPr>
              <a:t>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",“</a:t>
            </a:r>
            <a:r>
              <a:rPr lang="en-US" altLang="en-US" sz="2000" dirty="0" err="1">
                <a:solidFill>
                  <a:srgbClr val="263238"/>
                </a:solidFill>
                <a:latin typeface="Arial Unicode MS"/>
                <a:ea typeface="SFMono-Regular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"]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""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The order is invalid, so return "".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9DB98B-5628-4905-9F34-74A0BD28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3" y="4869160"/>
            <a:ext cx="3960440" cy="1668355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1 &lt;=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words.length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 &lt;=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1 &lt;= words[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].length &lt;=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words[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consists of only lowercase English letters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05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ECBF-968C-4ADE-A3EC-05AE0F0B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Hard : </a:t>
            </a:r>
            <a:r>
              <a:rPr lang="en-US" dirty="0"/>
              <a:t>China and Japan Sea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D35A54-4762-4E5D-8976-ADF1CE07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908139"/>
            <a:ext cx="11017225" cy="490000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There is an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m x 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rectangular island that borders both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China Sea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and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Japan Sea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China Sea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touches the island's left and top edges, and the </a:t>
            </a:r>
            <a:r>
              <a:rPr lang="en-US" altLang="en-US" sz="1400" b="1" dirty="0">
                <a:solidFill>
                  <a:srgbClr val="263238"/>
                </a:solidFill>
                <a:ea typeface="-apple-system"/>
              </a:rPr>
              <a:t>Japan Sea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touches the island's right and bottom edges.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The island is partitioned into a grid of square cells. You are given an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m x 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integer matrix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heights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where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heights[r][c]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represents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height above sea 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of the cell at coordinate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(r, c)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The island receives a lot of rain, and the rain water can flow to neighboring cells directly north, south, east, and west if the neighboring cell's height is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less than or equal 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the current cell's height. Water can flow from any cell adjacent to an ocean into the ocean.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Return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a 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2D list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of grid coordinates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result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where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result[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] = 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r</a:t>
            </a:r>
            <a:r>
              <a:rPr kumimoji="0" lang="en-US" altLang="en-US" sz="1400" b="0" i="0" u="none" strike="noStrike" cap="none" normalizeH="0" baseline="-3000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, c</a:t>
            </a:r>
            <a:r>
              <a:rPr kumimoji="0" lang="en-US" altLang="en-US" sz="1400" b="0" i="0" u="none" strike="noStrike" cap="none" normalizeH="0" baseline="-3000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]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denotes that rain water can flow from cell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r</a:t>
            </a:r>
            <a:r>
              <a:rPr kumimoji="0" lang="en-US" altLang="en-US" sz="1400" b="0" i="0" u="none" strike="noStrike" cap="none" normalizeH="0" baseline="-3000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, c</a:t>
            </a:r>
            <a:r>
              <a:rPr kumimoji="0" lang="en-US" altLang="en-US" sz="1400" b="0" i="0" u="none" strike="noStrike" cap="none" normalizeH="0" baseline="-3000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)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to 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both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the China sea and Japan Sea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Example 1: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heights = [[1,2,2,3,5],[3,2,3,4,4],[2,4,5,3,1],[6,7,1,4,5],[5,1,1,2,4]]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[[0,4],[1,3],[1,4],[2,2],[3,0],[3,1],[4,0]]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Example 2: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heights = [[2,1],[1,2]]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[[0,0],[0,1],[1,0],[1,1]]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Constraints: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m ==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heights.length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n == heights[r].length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1 &lt;= m, n &lt;= 200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0 &lt;= heights[r][c] &lt;= 10</a:t>
            </a:r>
            <a:r>
              <a:rPr kumimoji="0" lang="en-US" altLang="en-US" sz="1400" b="0" i="0" u="none" strike="noStrike" cap="none" normalizeH="0" baseline="3000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11163F5-AABB-40E7-AC14-345E06DCD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92877"/>
              </p:ext>
            </p:extLst>
          </p:nvPr>
        </p:nvGraphicFramePr>
        <p:xfrm>
          <a:off x="7608168" y="3068960"/>
          <a:ext cx="3600401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43">
                  <a:extLst>
                    <a:ext uri="{9D8B030D-6E8A-4147-A177-3AD203B41FA5}">
                      <a16:colId xmlns:a16="http://schemas.microsoft.com/office/drawing/2014/main" val="3811203758"/>
                    </a:ext>
                  </a:extLst>
                </a:gridCol>
                <a:gridCol w="514343">
                  <a:extLst>
                    <a:ext uri="{9D8B030D-6E8A-4147-A177-3AD203B41FA5}">
                      <a16:colId xmlns:a16="http://schemas.microsoft.com/office/drawing/2014/main" val="546430278"/>
                    </a:ext>
                  </a:extLst>
                </a:gridCol>
                <a:gridCol w="514343">
                  <a:extLst>
                    <a:ext uri="{9D8B030D-6E8A-4147-A177-3AD203B41FA5}">
                      <a16:colId xmlns:a16="http://schemas.microsoft.com/office/drawing/2014/main" val="1897251506"/>
                    </a:ext>
                  </a:extLst>
                </a:gridCol>
                <a:gridCol w="514343">
                  <a:extLst>
                    <a:ext uri="{9D8B030D-6E8A-4147-A177-3AD203B41FA5}">
                      <a16:colId xmlns:a16="http://schemas.microsoft.com/office/drawing/2014/main" val="486018550"/>
                    </a:ext>
                  </a:extLst>
                </a:gridCol>
                <a:gridCol w="514343">
                  <a:extLst>
                    <a:ext uri="{9D8B030D-6E8A-4147-A177-3AD203B41FA5}">
                      <a16:colId xmlns:a16="http://schemas.microsoft.com/office/drawing/2014/main" val="3831248178"/>
                    </a:ext>
                  </a:extLst>
                </a:gridCol>
                <a:gridCol w="514343">
                  <a:extLst>
                    <a:ext uri="{9D8B030D-6E8A-4147-A177-3AD203B41FA5}">
                      <a16:colId xmlns:a16="http://schemas.microsoft.com/office/drawing/2014/main" val="2778628634"/>
                    </a:ext>
                  </a:extLst>
                </a:gridCol>
                <a:gridCol w="514343">
                  <a:extLst>
                    <a:ext uri="{9D8B030D-6E8A-4147-A177-3AD203B41FA5}">
                      <a16:colId xmlns:a16="http://schemas.microsoft.com/office/drawing/2014/main" val="108148921"/>
                    </a:ext>
                  </a:extLst>
                </a:gridCol>
              </a:tblGrid>
              <a:tr h="344498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China Sea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61722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76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5708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222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123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32216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Japan Sea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893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849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algn="ctr">
          <a:solidFill>
            <a:srgbClr val="00FF00"/>
          </a:solidFill>
          <a:miter lim="800000"/>
          <a:headEnd/>
          <a:tailEnd/>
        </a:ln>
        <a:effectLst/>
      </a:spPr>
      <a:bodyPr wrap="none" lIns="91380" tIns="45692" rIns="91380" bIns="45692" anchor="ctr"/>
      <a:lstStyle>
        <a:defPPr>
          <a:defRPr/>
        </a:defPPr>
      </a:lstStyle>
    </a:spDef>
    <a:lnDef>
      <a:spPr>
        <a:ln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162051</TotalTime>
  <Words>1096</Words>
  <Application>Microsoft Office PowerPoint</Application>
  <PresentationFormat>Widescreen</PresentationFormat>
  <Paragraphs>115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-apple-system</vt:lpstr>
      <vt:lpstr>Arial Unicode MS</vt:lpstr>
      <vt:lpstr>맑은 고딕</vt:lpstr>
      <vt:lpstr>Arial</vt:lpstr>
      <vt:lpstr>Courier New</vt:lpstr>
      <vt:lpstr>Segoe UI</vt:lpstr>
      <vt:lpstr>Segoe UI Semibold</vt:lpstr>
      <vt:lpstr>Wingdings</vt:lpstr>
      <vt:lpstr>Wingdings 3</vt:lpstr>
      <vt:lpstr>1_Office 테마</vt:lpstr>
      <vt:lpstr>PowerPoint Presentation</vt:lpstr>
      <vt:lpstr>Medium: Merge K Sorted List</vt:lpstr>
      <vt:lpstr>Medium: Bitcoin</vt:lpstr>
      <vt:lpstr>Hard : Bonus</vt:lpstr>
      <vt:lpstr>Hard: CoCo Language</vt:lpstr>
      <vt:lpstr>Hard : China and Japan Sea </vt:lpstr>
    </vt:vector>
  </TitlesOfParts>
  <Company>DPNM 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Learning-based Prediction of VNF Deployment Decisions in Dynamic Networks</dc:title>
  <dc:creator>stas</dc:creator>
  <cp:lastModifiedBy>pandey suman</cp:lastModifiedBy>
  <cp:revision>7927</cp:revision>
  <cp:lastPrinted>2019-04-26T04:31:25Z</cp:lastPrinted>
  <dcterms:created xsi:type="dcterms:W3CDTF">2010-04-29T01:01:15Z</dcterms:created>
  <dcterms:modified xsi:type="dcterms:W3CDTF">2021-11-07T05:27:28Z</dcterms:modified>
</cp:coreProperties>
</file>