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1" r:id="rId3"/>
    <p:sldId id="278" r:id="rId4"/>
    <p:sldId id="273" r:id="rId5"/>
    <p:sldId id="274" r:id="rId6"/>
    <p:sldId id="275" r:id="rId7"/>
    <p:sldId id="277" r:id="rId8"/>
    <p:sldId id="27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9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3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4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A638-1209-4FBD-A4B6-DFFE77F84D93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9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rea.kr/news/visualNewsView.do?newsId=148908176#goList" TargetMode="External"/><Relationship Id="rId2" Type="http://schemas.openxmlformats.org/officeDocument/2006/relationships/hyperlink" Target="https://www.korea.kr/news/healthView.do?newsId=148909494&amp;pWise=sub&amp;pWiseSub=I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0688"/>
            <a:ext cx="3757821" cy="37380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도로교통법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운행조건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면허증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안전장비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안전모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운행</a:t>
            </a:r>
            <a:r>
              <a:rPr lang="ko-KR" altLang="en-US" dirty="0" smtClean="0"/>
              <a:t>속</a:t>
            </a:r>
            <a:r>
              <a:rPr lang="ko-KR" altLang="en-US" dirty="0"/>
              <a:t>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시속 </a:t>
            </a:r>
            <a:r>
              <a:rPr lang="en-US" altLang="ko-KR" dirty="0" smtClean="0"/>
              <a:t>25Km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운행도로 </a:t>
            </a:r>
            <a:r>
              <a:rPr lang="en-US" altLang="ko-KR" dirty="0" smtClean="0"/>
              <a:t>: </a:t>
            </a:r>
          </a:p>
          <a:p>
            <a:pPr marL="400050" lvl="1" indent="0">
              <a:buNone/>
            </a:pPr>
            <a:r>
              <a:rPr lang="ko-KR" altLang="en-US" dirty="0" smtClean="0"/>
              <a:t>자전거 전용도로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ko-KR" altLang="en-US" dirty="0" smtClean="0"/>
              <a:t>차로 바깥쪽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ko-KR" altLang="en-US" dirty="0" smtClean="0"/>
              <a:t>보행자도로는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34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3600" dirty="0" err="1" smtClean="0"/>
              <a:t>개인형</a:t>
            </a:r>
            <a:r>
              <a:rPr lang="ko-KR" altLang="en-US" sz="3600" dirty="0" smtClean="0"/>
              <a:t> 이동장치에 관한 </a:t>
            </a:r>
            <a:r>
              <a:rPr lang="ko-KR" altLang="en-US" sz="3600" dirty="0" smtClean="0"/>
              <a:t>도로교통법</a:t>
            </a:r>
            <a:r>
              <a:rPr lang="en-US" altLang="ko-KR" sz="3600" dirty="0" smtClean="0"/>
              <a:t>(1/6)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600" b="1" dirty="0" smtClean="0"/>
              <a:t>「도로교통</a:t>
            </a:r>
            <a:r>
              <a:rPr lang="ko-KR" altLang="en-US" sz="2600" b="1" dirty="0"/>
              <a:t>법</a:t>
            </a:r>
            <a:r>
              <a:rPr lang="ko-KR" altLang="en-US" sz="2600" b="1" dirty="0" smtClean="0"/>
              <a:t>」 제</a:t>
            </a:r>
            <a:r>
              <a:rPr lang="en-US" altLang="ko-KR" sz="2600" b="1" dirty="0"/>
              <a:t>2</a:t>
            </a:r>
            <a:r>
              <a:rPr lang="ko-KR" altLang="en-US" sz="2600" b="1" dirty="0"/>
              <a:t>조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정의</a:t>
            </a:r>
            <a:r>
              <a:rPr lang="en-US" altLang="ko-KR" sz="2600" b="1" dirty="0"/>
              <a:t>)  </a:t>
            </a:r>
            <a:r>
              <a:rPr lang="en-US" altLang="ko-KR" sz="2600" dirty="0" smtClean="0"/>
              <a:t>8</a:t>
            </a:r>
            <a:r>
              <a:rPr lang="en-US" altLang="ko-KR" sz="2600" dirty="0"/>
              <a:t>. “</a:t>
            </a:r>
            <a:r>
              <a:rPr lang="ko-KR" altLang="en-US" sz="2600" dirty="0"/>
              <a:t>자전거도로”란 안전표지</a:t>
            </a:r>
            <a:r>
              <a:rPr lang="en-US" altLang="ko-KR" sz="2600" dirty="0"/>
              <a:t>, </a:t>
            </a:r>
            <a:r>
              <a:rPr lang="ko-KR" altLang="en-US" sz="2600" dirty="0"/>
              <a:t>위험방지용 울타리나 그와 비슷한 인공구조물로 경계를 표시하여 자전거 및 </a:t>
            </a:r>
            <a:r>
              <a:rPr lang="ko-KR" altLang="en-US" sz="2600" dirty="0" err="1"/>
              <a:t>개인형</a:t>
            </a:r>
            <a:r>
              <a:rPr lang="ko-KR" altLang="en-US" sz="2600" dirty="0"/>
              <a:t> 이동장치가 통행할 수 있도록 설치된 「자전거 이용 활성화에 관한 법률」 제</a:t>
            </a:r>
            <a:r>
              <a:rPr lang="en-US" altLang="ko-KR" sz="2600" dirty="0"/>
              <a:t>3</a:t>
            </a:r>
            <a:r>
              <a:rPr lang="ko-KR" altLang="en-US" sz="2600" dirty="0"/>
              <a:t>조 각 호의 도로를 말한다</a:t>
            </a:r>
            <a:r>
              <a:rPr lang="en-US" altLang="ko-KR" sz="2600" dirty="0" smtClean="0"/>
              <a:t>.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20189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3600" dirty="0" err="1" smtClean="0"/>
              <a:t>개인형</a:t>
            </a:r>
            <a:r>
              <a:rPr lang="ko-KR" altLang="en-US" sz="3600" dirty="0" smtClean="0"/>
              <a:t> 이동장치에 관한 </a:t>
            </a:r>
            <a:r>
              <a:rPr lang="ko-KR" altLang="en-US" sz="3600" dirty="0" smtClean="0"/>
              <a:t>도로교통법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(2/6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b="1" dirty="0" smtClean="0"/>
              <a:t>「</a:t>
            </a:r>
            <a:r>
              <a:rPr lang="ko-KR" altLang="en-US" sz="2400" b="1" dirty="0"/>
              <a:t>자전거 이용 활성화에 관한 법률」 </a:t>
            </a:r>
            <a:r>
              <a:rPr lang="ko-KR" altLang="en-US" sz="2400" dirty="0" smtClean="0"/>
              <a:t>제</a:t>
            </a:r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en-US" altLang="ko-KR" sz="2400" dirty="0"/>
              <a:t>(</a:t>
            </a:r>
            <a:r>
              <a:rPr lang="ko-KR" altLang="en-US" sz="2400" dirty="0"/>
              <a:t>자전거도로의 구분</a:t>
            </a:r>
            <a:r>
              <a:rPr lang="en-US" altLang="ko-KR" sz="2400" dirty="0"/>
              <a:t>) </a:t>
            </a:r>
            <a:r>
              <a:rPr lang="ko-KR" altLang="en-US" sz="2400" dirty="0"/>
              <a:t>자전거도로는 다음과 같이 구분한다</a:t>
            </a:r>
            <a:r>
              <a:rPr lang="en-US" altLang="ko-KR" sz="2400" dirty="0"/>
              <a:t>. &lt;</a:t>
            </a:r>
            <a:r>
              <a:rPr lang="ko-KR" altLang="en-US" sz="2400" dirty="0" smtClean="0"/>
              <a:t>개정 </a:t>
            </a:r>
            <a:r>
              <a:rPr lang="en-US" altLang="ko-KR" sz="2400" dirty="0" smtClean="0"/>
              <a:t>2020. 6. 9.&gt;</a:t>
            </a:r>
            <a:endParaRPr lang="en-US" altLang="ko-KR" sz="24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ko-KR" sz="2000" dirty="0" smtClean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자전거 전용도로</a:t>
            </a:r>
            <a:r>
              <a:rPr lang="en-US" altLang="ko-KR" sz="2000" dirty="0"/>
              <a:t>: </a:t>
            </a:r>
            <a:r>
              <a:rPr lang="ko-KR" altLang="en-US" sz="2000" dirty="0"/>
              <a:t>자전거와 「도로교통법」 제</a:t>
            </a:r>
            <a:r>
              <a:rPr lang="en-US" altLang="ko-KR" sz="2000" dirty="0"/>
              <a:t>2</a:t>
            </a:r>
            <a:r>
              <a:rPr lang="ko-KR" altLang="en-US" sz="2000" dirty="0"/>
              <a:t>조제</a:t>
            </a:r>
            <a:r>
              <a:rPr lang="en-US" altLang="ko-KR" sz="2000" dirty="0"/>
              <a:t>19</a:t>
            </a:r>
            <a:r>
              <a:rPr lang="ko-KR" altLang="en-US" sz="2000" dirty="0"/>
              <a:t>호의</a:t>
            </a:r>
            <a:r>
              <a:rPr lang="en-US" altLang="ko-KR" sz="2000" dirty="0"/>
              <a:t>2</a:t>
            </a:r>
            <a:r>
              <a:rPr lang="ko-KR" altLang="en-US" sz="2000" dirty="0"/>
              <a:t>에 따른 </a:t>
            </a:r>
            <a:r>
              <a:rPr lang="ko-KR" altLang="en-US" sz="2000" dirty="0" err="1"/>
              <a:t>개인형</a:t>
            </a:r>
            <a:r>
              <a:rPr lang="ko-KR" altLang="en-US" sz="2000" dirty="0"/>
              <a:t> 이동장치</a:t>
            </a:r>
            <a:r>
              <a:rPr lang="en-US" altLang="ko-KR" sz="2000" dirty="0"/>
              <a:t>(</a:t>
            </a:r>
            <a:r>
              <a:rPr lang="ko-KR" altLang="en-US" sz="2000" dirty="0"/>
              <a:t>이하 “</a:t>
            </a:r>
            <a:r>
              <a:rPr lang="ko-KR" altLang="en-US" sz="2000" dirty="0" err="1"/>
              <a:t>자전거등</a:t>
            </a:r>
            <a:r>
              <a:rPr lang="ko-KR" altLang="en-US" sz="2000" dirty="0"/>
              <a:t>”이라 한다</a:t>
            </a:r>
            <a:r>
              <a:rPr lang="en-US" altLang="ko-KR" sz="2000" dirty="0"/>
              <a:t>)</a:t>
            </a:r>
            <a:r>
              <a:rPr lang="ko-KR" altLang="en-US" sz="2000" dirty="0"/>
              <a:t>만 통행할 수 있도록 분리대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경계석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그 밖에 이와 유사한 시설물에 의하여 차도 및 보도와 구분하여 설치한 자전거도로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ko-KR" sz="2000" dirty="0" smtClean="0"/>
              <a:t>2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자전거ㆍ보행자</a:t>
            </a:r>
            <a:r>
              <a:rPr lang="ko-KR" altLang="en-US" sz="2000" dirty="0"/>
              <a:t> 겸용도로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자전거등</a:t>
            </a:r>
            <a:r>
              <a:rPr lang="ko-KR" altLang="en-US" sz="2000" dirty="0"/>
              <a:t> 외에 보행자도 통행할 수 있도록 분리대</a:t>
            </a:r>
            <a:r>
              <a:rPr lang="en-US" altLang="ko-KR" sz="2000" dirty="0"/>
              <a:t>, </a:t>
            </a:r>
            <a:r>
              <a:rPr lang="ko-KR" altLang="en-US" sz="2000" dirty="0"/>
              <a:t>경계석</a:t>
            </a:r>
            <a:r>
              <a:rPr lang="en-US" altLang="ko-KR" sz="2000" dirty="0"/>
              <a:t>, </a:t>
            </a:r>
            <a:r>
              <a:rPr lang="ko-KR" altLang="en-US" sz="2000" dirty="0"/>
              <a:t>그 밖에 이와 유사한 시설물에 의하여 차도와 구분하거나 별도로 설치한 자전거도로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ko-KR" sz="2000" dirty="0" smtClean="0"/>
              <a:t>3</a:t>
            </a:r>
            <a:r>
              <a:rPr lang="en-US" altLang="ko-KR" sz="2000" dirty="0"/>
              <a:t>. </a:t>
            </a:r>
            <a:r>
              <a:rPr lang="ko-KR" altLang="en-US" sz="2000" dirty="0"/>
              <a:t>자전거 </a:t>
            </a:r>
            <a:r>
              <a:rPr lang="ko-KR" altLang="en-US" sz="2000" dirty="0" err="1"/>
              <a:t>전용차로</a:t>
            </a:r>
            <a:r>
              <a:rPr lang="en-US" altLang="ko-KR" sz="2000" dirty="0"/>
              <a:t>: </a:t>
            </a:r>
            <a:r>
              <a:rPr lang="ko-KR" altLang="en-US" sz="2000" dirty="0"/>
              <a:t>차도의 일정 부분을 </a:t>
            </a:r>
            <a:r>
              <a:rPr lang="ko-KR" altLang="en-US" sz="2000" dirty="0" err="1"/>
              <a:t>자전거등만</a:t>
            </a:r>
            <a:r>
              <a:rPr lang="ko-KR" altLang="en-US" sz="2000" dirty="0"/>
              <a:t> 통행하도록 </a:t>
            </a:r>
            <a:r>
              <a:rPr lang="ko-KR" altLang="en-US" sz="2000" dirty="0" smtClean="0"/>
              <a:t>차선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및 안전표지나 노면표시로 다른 차가 통행하는 </a:t>
            </a:r>
            <a:r>
              <a:rPr lang="ko-KR" altLang="en-US" sz="2000" dirty="0" err="1"/>
              <a:t>차로와</a:t>
            </a:r>
            <a:r>
              <a:rPr lang="ko-KR" altLang="en-US" sz="2000" dirty="0"/>
              <a:t> 구분한 차로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ko-KR" sz="2000" dirty="0" smtClean="0"/>
              <a:t>4</a:t>
            </a:r>
            <a:r>
              <a:rPr lang="en-US" altLang="ko-KR" sz="2000" dirty="0"/>
              <a:t>. </a:t>
            </a:r>
            <a:r>
              <a:rPr lang="ko-KR" altLang="en-US" sz="2000" dirty="0"/>
              <a:t>자전거 우선도로</a:t>
            </a:r>
            <a:r>
              <a:rPr lang="en-US" altLang="ko-KR" sz="2000" dirty="0"/>
              <a:t>: </a:t>
            </a:r>
            <a:r>
              <a:rPr lang="ko-KR" altLang="en-US" sz="2000" dirty="0"/>
              <a:t>자동차의 통행량이 대통령령으로 정하는 기준보다 적은 도로의 일부 구간 및 </a:t>
            </a:r>
            <a:r>
              <a:rPr lang="ko-KR" altLang="en-US" sz="2000" dirty="0" err="1"/>
              <a:t>차로를</a:t>
            </a:r>
            <a:r>
              <a:rPr lang="ko-KR" altLang="en-US" sz="2000" dirty="0"/>
              <a:t> 정하여 자전거등과 다른 차가 상호 안전하게 통행할 수 있도록 도로에 노면표시로 설치한 </a:t>
            </a:r>
            <a:r>
              <a:rPr lang="ko-KR" altLang="en-US" sz="2000" dirty="0" smtClean="0"/>
              <a:t>자전거도로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419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3600" dirty="0" err="1" smtClean="0"/>
              <a:t>개인형</a:t>
            </a:r>
            <a:r>
              <a:rPr lang="ko-KR" altLang="en-US" sz="3600" dirty="0" smtClean="0"/>
              <a:t> 이동장치에 관한 </a:t>
            </a:r>
            <a:r>
              <a:rPr lang="ko-KR" altLang="en-US" sz="3600" dirty="0" smtClean="0"/>
              <a:t>도로교통법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(3/6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600" b="1" dirty="0" smtClean="0"/>
              <a:t>「도로교통</a:t>
            </a:r>
            <a:r>
              <a:rPr lang="ko-KR" altLang="en-US" sz="2600" b="1" dirty="0"/>
              <a:t>법</a:t>
            </a:r>
            <a:r>
              <a:rPr lang="ko-KR" altLang="en-US" sz="2600" b="1" dirty="0" smtClean="0"/>
              <a:t>」 제</a:t>
            </a:r>
            <a:r>
              <a:rPr lang="en-US" altLang="ko-KR" sz="2600" b="1" dirty="0"/>
              <a:t>2</a:t>
            </a:r>
            <a:r>
              <a:rPr lang="ko-KR" altLang="en-US" sz="2600" b="1" dirty="0"/>
              <a:t>조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정의</a:t>
            </a:r>
            <a:r>
              <a:rPr lang="en-US" altLang="ko-KR" sz="2600" b="1" dirty="0"/>
              <a:t>) </a:t>
            </a:r>
            <a:r>
              <a:rPr lang="en-US" altLang="ko-KR" sz="2600" b="1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 smtClean="0"/>
              <a:t>9</a:t>
            </a:r>
            <a:r>
              <a:rPr lang="en-US" altLang="ko-KR" sz="2600" dirty="0"/>
              <a:t>. “</a:t>
            </a:r>
            <a:r>
              <a:rPr lang="ko-KR" altLang="en-US" sz="2600" dirty="0"/>
              <a:t>자전거횡단도”란 자전거 및 </a:t>
            </a:r>
            <a:r>
              <a:rPr lang="ko-KR" altLang="en-US" sz="2600" dirty="0" err="1"/>
              <a:t>개인형</a:t>
            </a:r>
            <a:r>
              <a:rPr lang="ko-KR" altLang="en-US" sz="2600" dirty="0"/>
              <a:t> 이동장치가 일반도로를 횡단할 수 있도록 안전표지로 표시한 도로의 부분을 말한다</a:t>
            </a:r>
            <a:r>
              <a:rPr lang="en-US" altLang="ko-KR" sz="26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3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3600" dirty="0" err="1" smtClean="0"/>
              <a:t>개인형</a:t>
            </a:r>
            <a:r>
              <a:rPr lang="ko-KR" altLang="en-US" sz="3600" dirty="0" smtClean="0"/>
              <a:t> 이동장치에 관한 </a:t>
            </a:r>
            <a:r>
              <a:rPr lang="ko-KR" altLang="en-US" sz="3600" dirty="0" smtClean="0"/>
              <a:t>도로교통법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(4/6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600" b="1" dirty="0" smtClean="0"/>
              <a:t>「도로교통법」 제</a:t>
            </a:r>
            <a:r>
              <a:rPr lang="en-US" altLang="ko-KR" sz="2600" b="1" dirty="0" smtClean="0"/>
              <a:t>2</a:t>
            </a:r>
            <a:r>
              <a:rPr lang="ko-KR" altLang="en-US" sz="2600" b="1" dirty="0" smtClean="0"/>
              <a:t>조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정의</a:t>
            </a:r>
            <a:r>
              <a:rPr lang="en-US" altLang="ko-KR" sz="2600" b="1" dirty="0"/>
              <a:t>) </a:t>
            </a:r>
            <a:r>
              <a:rPr lang="en-US" altLang="ko-KR" sz="1900" dirty="0"/>
              <a:t>19</a:t>
            </a:r>
            <a:r>
              <a:rPr lang="ko-KR" altLang="en-US" sz="1900" dirty="0"/>
              <a:t>의</a:t>
            </a:r>
            <a:r>
              <a:rPr lang="en-US" altLang="ko-KR" sz="1900" dirty="0"/>
              <a:t>2. “</a:t>
            </a:r>
            <a:r>
              <a:rPr lang="ko-KR" altLang="en-US" sz="1900" dirty="0" err="1"/>
              <a:t>개인형</a:t>
            </a:r>
            <a:r>
              <a:rPr lang="ko-KR" altLang="en-US" sz="1900" dirty="0"/>
              <a:t> 이동장치”란 제</a:t>
            </a:r>
            <a:r>
              <a:rPr lang="en-US" altLang="ko-KR" sz="1900" dirty="0"/>
              <a:t>19</a:t>
            </a:r>
            <a:r>
              <a:rPr lang="ko-KR" altLang="en-US" sz="1900" dirty="0" err="1"/>
              <a:t>호나목의</a:t>
            </a:r>
            <a:r>
              <a:rPr lang="ko-KR" altLang="en-US" sz="1900" dirty="0"/>
              <a:t> 원동기장치자전거 중 시속 </a:t>
            </a:r>
            <a:r>
              <a:rPr lang="en-US" altLang="ko-KR" sz="1900" dirty="0"/>
              <a:t>25</a:t>
            </a:r>
            <a:r>
              <a:rPr lang="ko-KR" altLang="en-US" sz="1900" dirty="0"/>
              <a:t>킬로미터 이상으로 운행할 경우 전동기가 작동하지 아니하고 차체 중량이 </a:t>
            </a:r>
            <a:r>
              <a:rPr lang="en-US" altLang="ko-KR" sz="1900" dirty="0"/>
              <a:t>30</a:t>
            </a:r>
            <a:r>
              <a:rPr lang="ko-KR" altLang="en-US" sz="1900" dirty="0"/>
              <a:t>킬로그램 미만인 것으로서 </a:t>
            </a:r>
            <a:r>
              <a:rPr lang="ko-KR" altLang="en-US" sz="1900" dirty="0" err="1"/>
              <a:t>행정안전부령으로</a:t>
            </a:r>
            <a:r>
              <a:rPr lang="ko-KR" altLang="en-US" sz="1900" dirty="0"/>
              <a:t> 정하는 것을 말한다</a:t>
            </a:r>
            <a:r>
              <a:rPr lang="en-US" altLang="ko-KR" sz="19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b="1" dirty="0" smtClean="0"/>
              <a:t> </a:t>
            </a:r>
            <a:r>
              <a:rPr lang="ko-KR" altLang="en-US" sz="2000" b="1" dirty="0" smtClean="0"/>
              <a:t>「</a:t>
            </a:r>
            <a:r>
              <a:rPr lang="ko-KR" altLang="en-US" sz="2000" b="1" dirty="0" err="1"/>
              <a:t>행정안전부령</a:t>
            </a:r>
            <a:r>
              <a:rPr lang="ko-KR" altLang="en-US" sz="2000" b="1" dirty="0" smtClean="0"/>
              <a:t>」 </a:t>
            </a:r>
            <a:r>
              <a:rPr lang="ko-KR" altLang="en-US" sz="1900" b="1" dirty="0" smtClean="0"/>
              <a:t>제</a:t>
            </a:r>
            <a:r>
              <a:rPr lang="en-US" altLang="ko-KR" sz="1900" b="1" dirty="0"/>
              <a:t>2</a:t>
            </a:r>
            <a:r>
              <a:rPr lang="ko-KR" altLang="en-US" sz="1900" b="1" dirty="0"/>
              <a:t>조의</a:t>
            </a:r>
            <a:r>
              <a:rPr lang="en-US" altLang="ko-KR" sz="1900" b="1" dirty="0"/>
              <a:t>3(</a:t>
            </a:r>
            <a:r>
              <a:rPr lang="ko-KR" altLang="en-US" sz="1900" b="1" dirty="0" err="1"/>
              <a:t>개인형</a:t>
            </a:r>
            <a:r>
              <a:rPr lang="ko-KR" altLang="en-US" sz="1900" b="1" dirty="0"/>
              <a:t> 이동장치의 기준</a:t>
            </a:r>
            <a:r>
              <a:rPr lang="en-US" altLang="ko-KR" sz="1900" b="1" dirty="0"/>
              <a:t>) </a:t>
            </a:r>
            <a:r>
              <a:rPr lang="ko-KR" altLang="en-US" sz="1900" b="1" dirty="0"/>
              <a:t>법 </a:t>
            </a:r>
            <a:r>
              <a:rPr lang="ko-KR" altLang="en-US" sz="1900" dirty="0"/>
              <a:t>제</a:t>
            </a:r>
            <a:r>
              <a:rPr lang="en-US" altLang="ko-KR" sz="1900" dirty="0"/>
              <a:t>2</a:t>
            </a:r>
            <a:r>
              <a:rPr lang="ko-KR" altLang="en-US" sz="1900" dirty="0"/>
              <a:t>조제</a:t>
            </a:r>
            <a:r>
              <a:rPr lang="en-US" altLang="ko-KR" sz="1900" dirty="0"/>
              <a:t>19</a:t>
            </a:r>
            <a:r>
              <a:rPr lang="ko-KR" altLang="en-US" sz="1900" dirty="0"/>
              <a:t>호의</a:t>
            </a:r>
            <a:r>
              <a:rPr lang="en-US" altLang="ko-KR" sz="1900" dirty="0"/>
              <a:t>2</a:t>
            </a:r>
            <a:r>
              <a:rPr lang="ko-KR" altLang="en-US" sz="1900" dirty="0"/>
              <a:t>에서 “</a:t>
            </a:r>
            <a:r>
              <a:rPr lang="ko-KR" altLang="en-US" sz="1900" dirty="0" err="1"/>
              <a:t>행정안전부령으로</a:t>
            </a:r>
            <a:r>
              <a:rPr lang="ko-KR" altLang="en-US" sz="1900" dirty="0"/>
              <a:t> 정하는 것”이란 다음 각 호의 어느 하나에 해당하는 것으로서 「전기용품 및 생활용품 안전관리법」 제</a:t>
            </a:r>
            <a:r>
              <a:rPr lang="en-US" altLang="ko-KR" sz="1900" dirty="0"/>
              <a:t>15</a:t>
            </a:r>
            <a:r>
              <a:rPr lang="ko-KR" altLang="en-US" sz="1900" dirty="0"/>
              <a:t>조제</a:t>
            </a:r>
            <a:r>
              <a:rPr lang="en-US" altLang="ko-KR" sz="1900" dirty="0"/>
              <a:t>1</a:t>
            </a:r>
            <a:r>
              <a:rPr lang="ko-KR" altLang="en-US" sz="1900" dirty="0"/>
              <a:t>항에 따라 안전확인의 신고가 된 것을 말한다</a:t>
            </a:r>
            <a:r>
              <a:rPr lang="en-US" altLang="ko-KR" sz="19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1. </a:t>
            </a:r>
            <a:r>
              <a:rPr lang="ko-KR" altLang="en-US" sz="1900" dirty="0" err="1"/>
              <a:t>전동킥보드</a:t>
            </a:r>
            <a:endParaRPr lang="ko-KR" altLang="en-US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2. </a:t>
            </a:r>
            <a:r>
              <a:rPr lang="ko-KR" altLang="en-US" sz="1900" dirty="0" err="1"/>
              <a:t>전동이륜평행차</a:t>
            </a:r>
            <a:endParaRPr lang="ko-KR" altLang="en-US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3. </a:t>
            </a:r>
            <a:r>
              <a:rPr lang="ko-KR" altLang="en-US" sz="1900" dirty="0"/>
              <a:t>전동기의 동력만으로 움직일 수 있는 자전거</a:t>
            </a:r>
          </a:p>
        </p:txBody>
      </p:sp>
    </p:spTree>
    <p:extLst>
      <p:ext uri="{BB962C8B-B14F-4D97-AF65-F5344CB8AC3E}">
        <p14:creationId xmlns:p14="http://schemas.microsoft.com/office/powerpoint/2010/main" val="69830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3600" dirty="0" err="1" smtClean="0"/>
              <a:t>개인형</a:t>
            </a:r>
            <a:r>
              <a:rPr lang="ko-KR" altLang="en-US" sz="3600" dirty="0" smtClean="0"/>
              <a:t> 이동장치에 관한 </a:t>
            </a:r>
            <a:r>
              <a:rPr lang="ko-KR" altLang="en-US" sz="3600" dirty="0" smtClean="0"/>
              <a:t>도로교통법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(5/6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600" b="1" dirty="0" smtClean="0"/>
              <a:t>「도로교통</a:t>
            </a:r>
            <a:r>
              <a:rPr lang="ko-KR" altLang="en-US" sz="2600" b="1" dirty="0"/>
              <a:t>법</a:t>
            </a:r>
            <a:r>
              <a:rPr lang="ko-KR" altLang="en-US" sz="2600" b="1" dirty="0" smtClean="0"/>
              <a:t>」 제</a:t>
            </a:r>
            <a:r>
              <a:rPr lang="en-US" altLang="ko-KR" sz="2600" b="1" dirty="0"/>
              <a:t>2</a:t>
            </a:r>
            <a:r>
              <a:rPr lang="ko-KR" altLang="en-US" sz="2600" b="1" dirty="0"/>
              <a:t>조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정의</a:t>
            </a:r>
            <a:r>
              <a:rPr lang="en-US" altLang="ko-KR" sz="2600" b="1" dirty="0"/>
              <a:t>)  </a:t>
            </a:r>
            <a:r>
              <a:rPr lang="en-US" altLang="ko-KR" sz="2600" dirty="0" smtClean="0"/>
              <a:t>21</a:t>
            </a:r>
            <a:r>
              <a:rPr lang="ko-KR" altLang="en-US" sz="2600" dirty="0"/>
              <a:t>의</a:t>
            </a:r>
            <a:r>
              <a:rPr lang="en-US" altLang="ko-KR" sz="2600" dirty="0"/>
              <a:t>2. “</a:t>
            </a:r>
            <a:r>
              <a:rPr lang="ko-KR" altLang="en-US" sz="2600" dirty="0" err="1"/>
              <a:t>자전거등</a:t>
            </a:r>
            <a:r>
              <a:rPr lang="ko-KR" altLang="en-US" sz="2600" dirty="0"/>
              <a:t>”이란 자전거와 </a:t>
            </a:r>
            <a:r>
              <a:rPr lang="ko-KR" altLang="en-US" sz="2600" dirty="0" err="1"/>
              <a:t>개인형</a:t>
            </a:r>
            <a:r>
              <a:rPr lang="ko-KR" altLang="en-US" sz="2600" dirty="0"/>
              <a:t> 이동장치를 말한다</a:t>
            </a:r>
            <a:r>
              <a:rPr lang="en-US" altLang="ko-KR" sz="2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b="1" dirty="0"/>
              <a:t>「도로교통법」 제</a:t>
            </a:r>
            <a:r>
              <a:rPr lang="en-US" altLang="ko-KR" sz="2600" b="1" dirty="0"/>
              <a:t>50</a:t>
            </a:r>
            <a:r>
              <a:rPr lang="ko-KR" altLang="en-US" sz="2600" b="1" dirty="0"/>
              <a:t>조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특정 운전자의 준수사항</a:t>
            </a:r>
            <a:r>
              <a:rPr lang="en-US" altLang="ko-KR" sz="2600" b="1" dirty="0"/>
              <a:t>) </a:t>
            </a:r>
            <a:r>
              <a:rPr lang="ko-KR" altLang="en-US" sz="2600" dirty="0"/>
              <a:t>⑩ </a:t>
            </a:r>
            <a:r>
              <a:rPr lang="ko-KR" altLang="en-US" sz="2600" dirty="0" err="1"/>
              <a:t>개인형</a:t>
            </a:r>
            <a:r>
              <a:rPr lang="ko-KR" altLang="en-US" sz="2600" dirty="0"/>
              <a:t> 이동장치의 운전자는 </a:t>
            </a:r>
            <a:r>
              <a:rPr lang="ko-KR" altLang="en-US" sz="2600" dirty="0" err="1"/>
              <a:t>행정안전부령으로</a:t>
            </a:r>
            <a:r>
              <a:rPr lang="ko-KR" altLang="en-US" sz="2600" dirty="0"/>
              <a:t> 정하는 승차정원을 초과하여 동승자를 태우고 </a:t>
            </a:r>
            <a:r>
              <a:rPr lang="ko-KR" altLang="en-US" sz="2600" dirty="0" err="1"/>
              <a:t>개인형</a:t>
            </a:r>
            <a:r>
              <a:rPr lang="ko-KR" altLang="en-US" sz="2600" dirty="0"/>
              <a:t> 이동장치를 운전하여서는 아니 된다</a:t>
            </a:r>
            <a:r>
              <a:rPr lang="en-US" altLang="ko-KR" sz="26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3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3600" dirty="0" err="1" smtClean="0"/>
              <a:t>개인형</a:t>
            </a:r>
            <a:r>
              <a:rPr lang="ko-KR" altLang="en-US" sz="3600" dirty="0" smtClean="0"/>
              <a:t> 이동장치에 관한 </a:t>
            </a:r>
            <a:r>
              <a:rPr lang="ko-KR" altLang="en-US" sz="3600" dirty="0" smtClean="0"/>
              <a:t>도로교통법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(6/6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600" b="1" dirty="0" smtClean="0"/>
              <a:t>「도로교통</a:t>
            </a:r>
            <a:r>
              <a:rPr lang="ko-KR" altLang="en-US" sz="2600" b="1" dirty="0"/>
              <a:t>법</a:t>
            </a:r>
            <a:r>
              <a:rPr lang="ko-KR" altLang="en-US" sz="2600" b="1" dirty="0" smtClean="0"/>
              <a:t>」 </a:t>
            </a:r>
            <a:r>
              <a:rPr lang="ko-KR" altLang="en-US" sz="2600" b="1" dirty="0"/>
              <a:t>제</a:t>
            </a:r>
            <a:r>
              <a:rPr lang="en-US" altLang="ko-KR" sz="2600" b="1" dirty="0"/>
              <a:t>156</a:t>
            </a:r>
            <a:r>
              <a:rPr lang="ko-KR" altLang="en-US" sz="2600" b="1" dirty="0"/>
              <a:t>조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벌칙</a:t>
            </a:r>
            <a:r>
              <a:rPr lang="en-US" altLang="ko-KR" sz="2600" b="1" dirty="0"/>
              <a:t>)</a:t>
            </a:r>
            <a:r>
              <a:rPr lang="en-US" altLang="ko-KR" sz="2800" dirty="0"/>
              <a:t> </a:t>
            </a:r>
            <a:r>
              <a:rPr lang="ko-KR" altLang="en-US" sz="2400" dirty="0" smtClean="0"/>
              <a:t>다음 </a:t>
            </a:r>
            <a:r>
              <a:rPr lang="ko-KR" altLang="en-US" sz="2400" dirty="0"/>
              <a:t>각 호의 어느 하나에 해당하는 사람은 </a:t>
            </a:r>
            <a:r>
              <a:rPr lang="en-US" altLang="ko-KR" sz="2400" dirty="0"/>
              <a:t>20</a:t>
            </a:r>
            <a:r>
              <a:rPr lang="ko-KR" altLang="en-US" sz="2400" dirty="0"/>
              <a:t>만원 이하의 벌금이나 구류 또는 과료</a:t>
            </a:r>
            <a:r>
              <a:rPr lang="en-US" altLang="ko-KR" sz="2400" dirty="0"/>
              <a:t>(</a:t>
            </a:r>
            <a:r>
              <a:rPr lang="ko-KR" altLang="en-US" sz="2400" dirty="0"/>
              <a:t>科料</a:t>
            </a:r>
            <a:r>
              <a:rPr lang="en-US" altLang="ko-KR" sz="2400" dirty="0"/>
              <a:t>)</a:t>
            </a:r>
            <a:r>
              <a:rPr lang="ko-KR" altLang="en-US" sz="2400" dirty="0"/>
              <a:t>에 처한다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13. </a:t>
            </a:r>
            <a:r>
              <a:rPr lang="ko-KR" altLang="en-US" sz="2400" dirty="0"/>
              <a:t>제</a:t>
            </a:r>
            <a:r>
              <a:rPr lang="en-US" altLang="ko-KR" sz="2400" dirty="0"/>
              <a:t>43</a:t>
            </a:r>
            <a:r>
              <a:rPr lang="ko-KR" altLang="en-US" sz="2400" dirty="0"/>
              <a:t>조를 위반하여 제</a:t>
            </a:r>
            <a:r>
              <a:rPr lang="en-US" altLang="ko-KR" sz="2400" dirty="0"/>
              <a:t>80</a:t>
            </a:r>
            <a:r>
              <a:rPr lang="ko-KR" altLang="en-US" sz="2400" dirty="0"/>
              <a:t>조에 따른 원동기장치자전거를 운전할 수 있는 운전면허를 받지 아니하거나</a:t>
            </a:r>
            <a:r>
              <a:rPr lang="en-US" altLang="ko-KR" sz="2400" dirty="0"/>
              <a:t>(</a:t>
            </a:r>
            <a:r>
              <a:rPr lang="ko-KR" altLang="en-US" sz="2400" dirty="0"/>
              <a:t>원동기장치자전거를 운전할 수 있는 운전면허의 효력이 정지된 경우를 포함한다</a:t>
            </a:r>
            <a:r>
              <a:rPr lang="en-US" altLang="ko-KR" sz="2400" dirty="0"/>
              <a:t>) </a:t>
            </a:r>
            <a:r>
              <a:rPr lang="ko-KR" altLang="en-US" sz="2400" dirty="0"/>
              <a:t>국제운전면허증 또는 상호인정외국면허증 중 원동기장치자전거를 운전할 수 있는 것으로 기재된 국제운전면허증 또는 상호인정외국면허증을 발급받지 아니하고</a:t>
            </a:r>
            <a:r>
              <a:rPr lang="en-US" altLang="ko-KR" sz="2400" dirty="0"/>
              <a:t>(</a:t>
            </a:r>
            <a:r>
              <a:rPr lang="ko-KR" altLang="en-US" sz="2400" dirty="0"/>
              <a:t>운전이 금지된 경우와 유효기간이 지난 경우를 포함한다</a:t>
            </a:r>
            <a:r>
              <a:rPr lang="en-US" altLang="ko-KR" sz="2400" dirty="0"/>
              <a:t>) </a:t>
            </a:r>
            <a:r>
              <a:rPr lang="ko-KR" altLang="en-US" sz="2400" dirty="0" err="1"/>
              <a:t>개인형</a:t>
            </a:r>
            <a:r>
              <a:rPr lang="ko-KR" altLang="en-US" sz="2400" dirty="0"/>
              <a:t> 이동장치를 운전한 </a:t>
            </a:r>
            <a:r>
              <a:rPr lang="ko-KR" altLang="en-US" sz="2400" dirty="0" smtClean="0"/>
              <a:t>사람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3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국가법령정보센터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도로교통법</a:t>
            </a:r>
            <a:endParaRPr lang="en-US" altLang="ko-KR" dirty="0" smtClean="0"/>
          </a:p>
          <a:p>
            <a:r>
              <a:rPr lang="ko-KR" altLang="en-US" dirty="0" smtClean="0"/>
              <a:t>대한민국 정책 브리핑</a:t>
            </a:r>
            <a:endParaRPr lang="en-US" altLang="ko-KR" dirty="0" smtClean="0"/>
          </a:p>
          <a:p>
            <a:pPr lvl="1"/>
            <a:r>
              <a:rPr lang="ko-KR" altLang="en-US" dirty="0">
                <a:hlinkClick r:id="rId2"/>
              </a:rPr>
              <a:t>꼭 지켜야 할 전동 </a:t>
            </a:r>
            <a:r>
              <a:rPr lang="ko-KR" altLang="en-US" dirty="0" err="1">
                <a:hlinkClick r:id="rId2"/>
              </a:rPr>
              <a:t>킥보드</a:t>
            </a:r>
            <a:r>
              <a:rPr lang="ko-KR" altLang="en-US" dirty="0">
                <a:hlinkClick r:id="rId2"/>
              </a:rPr>
              <a:t> 운전 안전수칙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정책뉴스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>
                <a:hlinkClick r:id="rId2"/>
              </a:rPr>
              <a:t>뉴스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>
                <a:hlinkClick r:id="rId2"/>
              </a:rPr>
              <a:t>대한민국 정책브리핑 </a:t>
            </a:r>
            <a:r>
              <a:rPr lang="en-US" altLang="ko-KR" dirty="0">
                <a:hlinkClick r:id="rId2"/>
              </a:rPr>
              <a:t>(korea.kr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>
                <a:hlinkClick r:id="rId3"/>
              </a:rPr>
              <a:t>전체 </a:t>
            </a:r>
            <a:r>
              <a:rPr lang="en-US" altLang="ko-KR" dirty="0">
                <a:hlinkClick r:id="rId3"/>
              </a:rPr>
              <a:t>| </a:t>
            </a:r>
            <a:r>
              <a:rPr lang="ko-KR" altLang="en-US" dirty="0">
                <a:hlinkClick r:id="rId3"/>
              </a:rPr>
              <a:t>카드</a:t>
            </a:r>
            <a:r>
              <a:rPr lang="en-US" altLang="ko-KR" dirty="0">
                <a:hlinkClick r:id="rId3"/>
              </a:rPr>
              <a:t>/</a:t>
            </a:r>
            <a:r>
              <a:rPr lang="ko-KR" altLang="en-US" dirty="0" err="1">
                <a:hlinkClick r:id="rId3"/>
              </a:rPr>
              <a:t>한컷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| </a:t>
            </a:r>
            <a:r>
              <a:rPr lang="ko-KR" altLang="en-US" dirty="0">
                <a:hlinkClick r:id="rId3"/>
              </a:rPr>
              <a:t>뉴스 </a:t>
            </a:r>
            <a:r>
              <a:rPr lang="en-US" altLang="ko-KR" dirty="0">
                <a:hlinkClick r:id="rId3"/>
              </a:rPr>
              <a:t>| </a:t>
            </a:r>
            <a:r>
              <a:rPr lang="ko-KR" altLang="en-US" dirty="0">
                <a:hlinkClick r:id="rId3"/>
              </a:rPr>
              <a:t>대한민국 정책브리핑 </a:t>
            </a:r>
            <a:r>
              <a:rPr lang="en-US" altLang="ko-KR" dirty="0">
                <a:hlinkClick r:id="rId3"/>
              </a:rPr>
              <a:t>(korea.kr)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520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567</Words>
  <Application>Microsoft Office PowerPoint</Application>
  <PresentationFormat>화면 슬라이드 쇼(4:3)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도로교통법 정리</vt:lpstr>
      <vt:lpstr>개인형 이동장치에 관한 도로교통법(1/6)</vt:lpstr>
      <vt:lpstr>개인형 이동장치에 관한 도로교통법 (2/6)</vt:lpstr>
      <vt:lpstr>개인형 이동장치에 관한 도로교통법 (3/6)</vt:lpstr>
      <vt:lpstr>개인형 이동장치에 관한 도로교통법 (4/6)</vt:lpstr>
      <vt:lpstr>개인형 이동장치에 관한 도로교통법 (5/6)</vt:lpstr>
      <vt:lpstr>개인형 이동장치에 관한 도로교통법 (6/6)</vt:lpstr>
      <vt:lpstr>참고문헌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아마조내스 기획안</dc:title>
  <dc:creator>HP</dc:creator>
  <cp:lastModifiedBy>HP</cp:lastModifiedBy>
  <cp:revision>13</cp:revision>
  <dcterms:created xsi:type="dcterms:W3CDTF">2023-01-09T06:56:43Z</dcterms:created>
  <dcterms:modified xsi:type="dcterms:W3CDTF">2023-01-13T02:03:09Z</dcterms:modified>
</cp:coreProperties>
</file>