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7" r:id="rId5"/>
    <p:sldId id="268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75" r:id="rId17"/>
    <p:sldId id="281" r:id="rId18"/>
    <p:sldId id="276" r:id="rId19"/>
    <p:sldId id="277" r:id="rId20"/>
    <p:sldId id="278" r:id="rId21"/>
    <p:sldId id="279" r:id="rId22"/>
    <p:sldId id="280" r:id="rId23"/>
    <p:sldId id="258" r:id="rId24"/>
    <p:sldId id="259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C9F6EF-E08E-4E7F-9837-4E7301A35CF8}">
          <p14:sldIdLst>
            <p14:sldId id="256"/>
          </p14:sldIdLst>
        </p14:section>
        <p14:section name="Omijanie przeszkód" id="{3D834A2A-2B49-41BA-AE6D-6ECA4E617534}">
          <p14:sldIdLst>
            <p14:sldId id="261"/>
            <p14:sldId id="262"/>
            <p14:sldId id="267"/>
            <p14:sldId id="268"/>
            <p14:sldId id="263"/>
          </p14:sldIdLst>
        </p14:section>
        <p14:section name="Parkowanie równoległe" id="{261B3B20-92C2-4A5C-AD35-56F190216577}">
          <p14:sldIdLst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Elementy" id="{AC83150B-04CA-4831-8482-170A9ADF40C0}">
          <p14:sldIdLst>
            <p14:sldId id="257"/>
          </p14:sldIdLst>
        </p14:section>
        <p14:section name="HC-SR04" id="{0FE4234D-F9B5-4014-9A70-CF219292621B}">
          <p14:sldIdLst>
            <p14:sldId id="275"/>
            <p14:sldId id="281"/>
            <p14:sldId id="276"/>
            <p14:sldId id="277"/>
          </p14:sldIdLst>
        </p14:section>
        <p14:section name="L293D" id="{C7BA00F5-ABD9-4D5D-90C4-CE2E08E94AF5}">
          <p14:sldIdLst>
            <p14:sldId id="278"/>
            <p14:sldId id="279"/>
          </p14:sldIdLst>
        </p14:section>
        <p14:section name="zasilanie" id="{F82DE9B9-2AC0-4C80-8AEA-F9789A246D5D}">
          <p14:sldIdLst>
            <p14:sldId id="280"/>
            <p14:sldId id="258"/>
            <p14:sldId id="25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16F4-E570-2122-C849-76DFD9B5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586FD-43A0-9563-8B5F-392FF4DF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4A45-9FBB-A214-8014-96E94137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8178-FBB2-AE40-979D-3C3E3B8A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E908-CB33-FB5F-6FF9-FB2781A4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3F5F-2B0F-3527-9FE7-45A5A98B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DCCD-A5C2-50AE-BB01-0158AFC6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A6D7-6D82-EC94-C4B1-B3485EF6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B55B-8F65-EC36-7BDB-CB48CF87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6099-FC88-D62B-9F96-784CFA4A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5B3AF-1D30-7D62-6046-206CC884F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BC85E-0821-F983-D011-9FDE46C7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EC38-67B9-5E9A-E1F7-F382362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D540-F49A-29F1-04B8-D4FA5756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9DDF-26C9-1DD1-C60B-3D706652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682F-AE5E-446D-E4CF-F1F95236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7767-2DCA-6748-2002-285F0E50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5E23-F268-62D2-D949-7A57DEE3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8825-E77C-6CCA-5409-74A0817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D9F2-20FF-0C75-7396-742A8898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D744-13E1-6B00-8CD6-D0C4D593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63A1-87FC-8298-284F-E6C7F236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5505-25F1-7097-CFB3-98B68E5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B3B1-D6C9-344F-A11C-2EDDABBA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0CC7-6653-BA4C-57F0-1891E296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231E-5716-3791-4AF7-CCA3A616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DFBC-D56E-0C2F-3BD3-70AA18A08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E6D14-8BBD-BA9A-0149-AEFF9E8FE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A036-8761-FA0E-A7B3-EEA6BCF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0F19-8DAF-281A-D62C-937F9469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4BCBB-A738-D1DD-57D7-75FA123A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C4CD-3449-C58B-5798-53250647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9AB7-A2C7-E69D-E887-B4D7B797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A1433-0BC7-682C-95EA-E1CF6B05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B98D0-B360-4EBD-CB5E-2086BA6CE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E3948-139F-4D3F-88E0-011496E0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BA8CA-39CF-A43C-FD09-49B8A37C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644D6-1C29-ED97-2814-BBCD37BC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1A26-1BFF-EF5F-C9BD-F4A41028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F9ED-CA87-2359-96C7-902F5F5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F0DB3-8C18-431E-A7C2-87F19BC6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59BCA-F108-23B3-2C04-D103B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775E5-C514-F199-7BB5-0FCB896B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B60B3-7162-0665-AA1C-B229BCF2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AFB0-5D6F-9521-8FD3-4FECAD0C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F5524-D694-5E95-32A1-42E6CC1B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1E7-CEBC-6F12-CA77-10D5082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6DBC-4280-9880-EAA6-32E9C324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0F99-F6D9-3B77-474B-FF3497DB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96444-69C0-6B4B-50C8-93C2AA92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022B8-C60E-C1A8-502D-DEF386B7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0646-C67D-E5DB-8292-3E384B4C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D45-DC12-794E-DA5A-82E51765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547FC-6B4D-D9EE-EF55-EEEA189C8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0DDDE-0897-49C0-91B2-84BA46132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BA58-D2C0-6332-C04E-2428E562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0BC7-EC00-C822-8DC3-768B56B6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CA9EB-4BC1-6C0B-ABF7-493776FA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C2D90-DC42-54B5-8E26-7E53520F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0BC9-936C-F767-AF31-93D1B2D1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548F-64FF-7D50-B565-287B4CC2D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CB699-A91C-4CEF-B654-947910F70E5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060F-CD4F-223F-A512-EC1DBEBA7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A168-26A0-F87A-8B8F-E95885246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CCF62-CB54-462C-9A28-12621DD1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2.pn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AE14F3-D0AB-CBBD-6479-398D49EDF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36ACB-197E-E2E2-754B-75BDA644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279400"/>
            <a:ext cx="10731500" cy="4250669"/>
          </a:xfrm>
        </p:spPr>
        <p:txBody>
          <a:bodyPr>
            <a:normAutofit/>
          </a:bodyPr>
          <a:lstStyle/>
          <a:p>
            <a:pPr algn="l"/>
            <a:r>
              <a:rPr lang="pl-PL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Robot jeżdżący 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25D44-E4B7-1A15-92CC-33F9289A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Joanna Wiekiera</a:t>
            </a:r>
            <a:endParaRPr lang="en-US" sz="32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A258F0E-8A4A-975D-F287-B0628D89E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1402" y="1653501"/>
            <a:ext cx="1886298" cy="18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B6F7BF-D227-B4AC-E7CB-BAFBC693E4D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flipV="1">
            <a:off x="4024712" y="5440028"/>
            <a:ext cx="35604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7EEEE90-7211-98A5-A240-9013A0C1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1399" y="4946421"/>
            <a:ext cx="453874" cy="45387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53DC6A-AE63-7965-C021-F3E16EED0549}"/>
              </a:ext>
            </a:extLst>
          </p:cNvPr>
          <p:cNvGrpSpPr/>
          <p:nvPr/>
        </p:nvGrpSpPr>
        <p:grpSpPr>
          <a:xfrm>
            <a:off x="7494466" y="2956895"/>
            <a:ext cx="2072667" cy="1386502"/>
            <a:chOff x="2527299" y="3171825"/>
            <a:chExt cx="2940051" cy="19189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650A16-C5D8-D62E-33E1-746F931E0FD2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E856046-E6FF-3B69-8F6B-B23C82FBAEE8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8D47693-7BC6-0079-7051-C150D5794C89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0AC46C1-9C6F-9B42-F716-F765717781AE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722E85D-FE3A-A2B9-4486-FDD0A00FD17B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CC4F70C-EA93-A986-83AC-D1217D998EB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B8F80D5-79DB-CBC9-C374-C7C3CF893309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1AA524D-F0CE-90BB-35C7-05C2F1E8858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2402BF9-9E35-B8EA-68B3-C018385C9C94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1524A1-8704-5606-D764-2091C86EC696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0A62F43-B988-DDBC-2D86-45CC6A4C010C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7BF0CE-C5EA-CA10-2382-D504D2FBA89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35A489-5B5A-0269-7096-C6315B08946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0B1E4C1-146E-5C6E-D99A-8184DF0155A8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3E69922-0C1D-2A62-3A84-B9E24FC2FF29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3FBC8F-9263-F879-C849-3E18B1CE7F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0496BF-94B5-B5AA-9B5D-72B9943029B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298C11-A017-185C-17B6-462822272F0B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F07EAD-6A76-2AF1-D719-C520BBCCD1EB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7068AC-F46D-C269-B6BA-10F1DE148797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16E0B4-5B70-DBA2-2B38-29A946F2BA31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1802BE-7A31-25C5-6F25-4B9DE4003652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30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80F58C-6663-0CF2-1753-DE7D76561986}"/>
              </a:ext>
            </a:extLst>
          </p:cNvPr>
          <p:cNvGrpSpPr/>
          <p:nvPr/>
        </p:nvGrpSpPr>
        <p:grpSpPr>
          <a:xfrm rot="19808658">
            <a:off x="6069197" y="3341676"/>
            <a:ext cx="2072667" cy="1386502"/>
            <a:chOff x="2527299" y="3171825"/>
            <a:chExt cx="2940051" cy="191894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0BBB4D-0751-1706-C4DB-FA03FB220AF8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0FB39-2880-F52B-6B3F-D8B7685F7037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0544DD0-DBF4-39B5-92EA-D192E5D3BA75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783FD43-2F34-2FFB-B62D-D50E44827E0F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E7F9A6-B6A6-4218-AF6C-C41CE41E47F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5973CF-98E5-40DD-25D3-CBE3BC1F5109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CF01FC-EE36-9DDE-2B83-166C209291D1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3E1EF14-948C-B64A-A8E5-9FC4D0D8EA3C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C7A22D8-B08E-64C6-0E17-0AC3E7D7594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EAA3A2B-FA6A-7065-41DF-4583D6E9C821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F00E381-495F-4E7F-1F9E-8CEEE5239CEB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2271E6-BE66-93C8-5F57-105B73FC829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4E0218-02CB-C36A-35B0-AF807D40CE1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367DBE-1047-AE2A-9689-F078664DC25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773B26-34BE-1324-6BF1-DA5A63A21D45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5B42FA-A3A3-08B7-D8F8-D19F13596C76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C68173E-D56F-55CF-914C-CCB393C60E2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7480485-BA35-95D5-5876-B3E39FDB78C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A1C846-1621-4DFB-000F-E80B4A3B3A14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8192F1-96F0-FB79-43CC-9780A8C6BAED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44C0240-91C2-22BF-5028-B7B9DE8857C9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28E5CA-C715-6574-5B94-FE7A112280F4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67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18D3E1-4CDD-403B-20C8-36BF876A15EF}"/>
              </a:ext>
            </a:extLst>
          </p:cNvPr>
          <p:cNvGrpSpPr/>
          <p:nvPr/>
        </p:nvGrpSpPr>
        <p:grpSpPr>
          <a:xfrm rot="19467141">
            <a:off x="4865181" y="4165934"/>
            <a:ext cx="2072667" cy="1386502"/>
            <a:chOff x="2527299" y="3171825"/>
            <a:chExt cx="2940051" cy="1918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7D0BC4-02BC-1A13-65CF-B408D767A8AA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850AC-FDE2-A78A-CC2A-D877AF53399E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755115-5258-EF7C-85FE-144F0F745AD3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D65D8D-1147-E9A0-C593-10BC022AE864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8D421C-C099-CC7A-2BF4-4B97469C9A0F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4376DD4-8157-C261-10F8-671C5D9677B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8B1DAC-C4C4-6BA3-B3D4-F66C3E705F01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E260E6-A23E-2DBB-8FA4-69E0A468E53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221B68E-2757-5013-AD25-031C715441D4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8542EB-930B-7AD3-A0FF-48984B641299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7D9484-1121-A47D-B1B3-6FFA20FCA89A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07B319-1C70-9EA0-BF52-B9B37C6F5779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53FE5A-520E-7541-597A-E2679D08964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88C6C7-0EC6-5202-5724-5153B9E386E9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8CDEFB-31CE-A3D1-D50D-5B428515758D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0EAA48-5F8A-4A9F-6E91-81E0075A810F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B53343-1505-DE28-E385-BDD2C99555C5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548483-1564-4384-B317-12FA5DFD5B3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E12C98-CF07-6329-C0A3-3A32CF75D349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367B15-4B05-B2DB-E700-8AC68756CB88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AEE351-05E9-7C4A-24CE-775A13B8A0AA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7BC2C0-56EF-B727-12A1-5680502C384C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76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A054B4-5853-3248-A506-B4BE9D280860}"/>
              </a:ext>
            </a:extLst>
          </p:cNvPr>
          <p:cNvGrpSpPr/>
          <p:nvPr/>
        </p:nvGrpSpPr>
        <p:grpSpPr>
          <a:xfrm>
            <a:off x="4445233" y="4671582"/>
            <a:ext cx="2072667" cy="1386502"/>
            <a:chOff x="2527299" y="3171825"/>
            <a:chExt cx="2940051" cy="191894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AFA8BC-0E67-C2DB-A28F-EFAAD6F95524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E5487A-7D8D-24C4-44C0-7A48D7A00F27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4315B6-E0D3-338B-D5A3-B40D7F87D105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871FCC6-EE77-1EF4-D059-8AB01B9905A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2BDF10-FCCD-3CCE-AF27-971766B08783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522CE41-624E-BD30-FACC-424A276414CB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C3A575-419E-E876-160E-13B068F207B2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37263CF-8031-23E9-33CC-26FC8FAF507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F63624-FDD9-B4F5-9E39-668AD7DBD242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75AE571-BA62-EE34-3F51-DBCE11BF51D4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507BC0-31A5-9D88-EA64-A6B997A317CC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8B773A-0014-E26B-92DC-B2DCA88D3FBE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8DE7DA-BACD-6580-6819-C55FBA1BC5C9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1BEAD6-2EB4-36DA-406B-C2204CB45979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53EBF-60B8-B962-FBE3-3E5D119B56AB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01AA1D-81B6-611D-701E-23DB166BFE02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F80FC23-9132-0A46-6135-40590AB64011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7677A23-8653-DEA3-1ABE-F946B2CE1EC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E50178-54DF-4416-4C81-F97ED0B0C278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694569-42B5-E649-5E8C-A768C1A65B82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E255332-8E08-5577-E495-AE999DAF33D7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4FBFF6-5B6B-BC3F-AD9E-C2B57F76E5AF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31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9E2DE2-4BC3-D657-3D0E-6402325DC7C4}"/>
              </a:ext>
            </a:extLst>
          </p:cNvPr>
          <p:cNvGrpSpPr/>
          <p:nvPr/>
        </p:nvGrpSpPr>
        <p:grpSpPr>
          <a:xfrm>
            <a:off x="4786769" y="4664259"/>
            <a:ext cx="2072667" cy="1386502"/>
            <a:chOff x="2527299" y="3171825"/>
            <a:chExt cx="2940051" cy="1918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DDF414-3739-1F1D-74F6-F6BAA697A678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DF2451-CC7C-B867-8201-C85A0C3EFD9F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E3857A-03A1-3DE5-8017-BCAD81D29D81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58A7C9-9C00-F1BE-B4C7-07D9CF7A6221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1D6953-2B22-DA66-4352-62C67A2C6DA3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A9C1626-762B-4EA7-55A9-AB9353A2A80B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F29577-1E59-B26B-4BCC-E95702FF9B1E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8A7CBD-A471-A38E-8568-28E0C99C6D27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258D3B-68EB-626C-7AAB-267A5173AC7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ECCA533-D93D-0FB0-9CFD-2E7B9BCF479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4112B4-92C8-1C6D-E66E-7D833C6445E2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CB39931-EB5E-63F3-775C-414C6AF1C096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002F07-BACE-9FF3-3F85-AE5F064E88F5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8873319-926F-FFB5-3FFA-69D6DFBEAFAF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08F0C0-1797-93B5-E99E-057047FDCC88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6A9835-7761-FD99-F801-036BBF30F6AF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E76F9F-CA37-2859-BF69-820B4185B3B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A276E8-EB3E-C101-CC87-ECA60926905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19CB9C-FE44-1464-21E7-B06C29E258D3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5C0728-E737-AA0B-0984-504ACA5EB169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6455AC-F062-3158-B2C3-531CEE6539C4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552703-FE22-F456-2DDE-D43A0110F7AA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081D0C20-87D5-D974-C900-EBDFA8187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2819" y="5871996"/>
            <a:ext cx="453874" cy="4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1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Elementy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5" y="1847849"/>
            <a:ext cx="8553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moduł</a:t>
            </a:r>
            <a:r>
              <a:rPr lang="en-US" sz="2000" dirty="0"/>
              <a:t> </a:t>
            </a:r>
            <a:r>
              <a:rPr lang="en-US" sz="2000" b="1" dirty="0"/>
              <a:t>Arduino Uno Rev3</a:t>
            </a:r>
            <a:r>
              <a:rPr lang="pl-PL" sz="2000" b="1" dirty="0"/>
              <a:t> </a:t>
            </a:r>
            <a:r>
              <a:rPr lang="en-US" sz="2000" b="1" dirty="0"/>
              <a:t>z </a:t>
            </a:r>
            <a:r>
              <a:rPr lang="en-US" sz="2000" dirty="0" err="1"/>
              <a:t>mikrokontrolerem</a:t>
            </a:r>
            <a:r>
              <a:rPr lang="en-US" sz="2000" dirty="0"/>
              <a:t> </a:t>
            </a:r>
            <a:r>
              <a:rPr lang="en-US" sz="2000" b="1" dirty="0"/>
              <a:t>AVR ATmega328</a:t>
            </a:r>
            <a:endParaRPr lang="pl-PL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2000" dirty="0"/>
              <a:t>cztery czujniki ultradźwiękowe </a:t>
            </a:r>
            <a:r>
              <a:rPr lang="en-US" sz="2000" b="1" dirty="0"/>
              <a:t>HC-SR04</a:t>
            </a:r>
            <a:endParaRPr lang="pl-PL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2000" dirty="0"/>
              <a:t>robot wyposażony w trzy kółka </a:t>
            </a:r>
            <a:r>
              <a:rPr lang="en-US" sz="2000" dirty="0"/>
              <a:t>– </a:t>
            </a:r>
            <a:r>
              <a:rPr lang="pl-PL" sz="2000" dirty="0"/>
              <a:t>dwa tylnie wyposażone w silniki i przednie nienapędzane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2000" dirty="0"/>
              <a:t>sterowanie tylnymi kołami kontrolowane dwukanałowym sterownikiem silników </a:t>
            </a:r>
            <a:r>
              <a:rPr lang="en-US" sz="2000" b="1" dirty="0"/>
              <a:t>L293D</a:t>
            </a:r>
            <a:br>
              <a:rPr lang="en-US" sz="2000" dirty="0"/>
            </a:br>
            <a:endParaRPr lang="pl-PL" sz="2000" dirty="0"/>
          </a:p>
        </p:txBody>
      </p:sp>
      <p:pic>
        <p:nvPicPr>
          <p:cNvPr id="24" name="Picture 6" descr="HC-SR04 Ultrasonic Distance Sensor - SparkFun | Mouser">
            <a:extLst>
              <a:ext uri="{FF2B5EF4-FFF2-40B4-BE49-F238E27FC236}">
                <a16:creationId xmlns:a16="http://schemas.microsoft.com/office/drawing/2014/main" id="{89D729CE-6A7A-2826-8A0E-D663854A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39" y="4151690"/>
            <a:ext cx="1964527" cy="14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duino Uno Rev3 - A000066 Sklep Botland">
            <a:extLst>
              <a:ext uri="{FF2B5EF4-FFF2-40B4-BE49-F238E27FC236}">
                <a16:creationId xmlns:a16="http://schemas.microsoft.com/office/drawing/2014/main" id="{AFE1A922-278A-8C3D-5316-9A25FF53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750" r="91750">
                        <a14:foregroundMark x1="12875" y1="67250" x2="21000" y2="71625"/>
                        <a14:foregroundMark x1="21000" y1="71625" x2="22875" y2="70875"/>
                        <a14:foregroundMark x1="11625" y1="72750" x2="11625" y2="72750"/>
                        <a14:foregroundMark x1="41375" y1="74875" x2="42875" y2="76000"/>
                        <a14:foregroundMark x1="23875" y1="74625" x2="22125" y2="75750"/>
                        <a14:foregroundMark x1="20375" y1="77500" x2="20375" y2="77500"/>
                        <a14:foregroundMark x1="19500" y1="77500" x2="19500" y2="77500"/>
                        <a14:foregroundMark x1="6750" y1="63875" x2="6750" y2="63875"/>
                        <a14:foregroundMark x1="57000" y1="66500" x2="57000" y2="66500"/>
                        <a14:foregroundMark x1="60625" y1="60750" x2="60625" y2="60750"/>
                        <a14:foregroundMark x1="31375" y1="77000" x2="31375" y2="77000"/>
                        <a14:foregroundMark x1="30750" y1="76375" x2="30750" y2="76375"/>
                        <a14:foregroundMark x1="30000" y1="76375" x2="30000" y2="76375"/>
                        <a14:foregroundMark x1="28625" y1="75750" x2="28625" y2="75750"/>
                        <a14:foregroundMark x1="32375" y1="78000" x2="32375" y2="78000"/>
                        <a14:foregroundMark x1="34000" y1="78250" x2="43625" y2="82750"/>
                        <a14:foregroundMark x1="53000" y1="87500" x2="56750" y2="88375"/>
                        <a14:foregroundMark x1="54750" y1="88500" x2="58250" y2="88375"/>
                        <a14:foregroundMark x1="58750" y1="87250" x2="58750" y2="87250"/>
                        <a14:foregroundMark x1="59250" y1="86250" x2="59250" y2="86250"/>
                        <a14:foregroundMark x1="60250" y1="84625" x2="60250" y2="84625"/>
                        <a14:foregroundMark x1="59750" y1="85625" x2="65750" y2="77000"/>
                        <a14:foregroundMark x1="80625" y1="54875" x2="80625" y2="54875"/>
                        <a14:foregroundMark x1="82000" y1="53500" x2="79500" y2="58000"/>
                        <a14:foregroundMark x1="80000" y1="56000" x2="78000" y2="58750"/>
                        <a14:foregroundMark x1="89250" y1="36875" x2="91750" y2="33000"/>
                        <a14:backgroundMark x1="61750" y1="22125" x2="61750" y2="22125"/>
                        <a14:backgroundMark x1="91750" y1="42875" x2="89375" y2="46750"/>
                        <a14:backgroundMark x1="26875" y1="78750" x2="28875" y2="80000"/>
                        <a14:backgroundMark x1="25000" y1="77125" x2="25000" y2="77125"/>
                        <a14:backgroundMark x1="25375" y1="76000" x2="25375" y2="76000"/>
                        <a14:backgroundMark x1="86875" y1="34500" x2="86875" y2="34500"/>
                        <a14:backgroundMark x1="62500" y1="76500" x2="62500" y2="76500"/>
                        <a14:backgroundMark x1="62250" y1="76375" x2="62250" y2="76375"/>
                        <a14:backgroundMark x1="61625" y1="76875" x2="61625" y2="76875"/>
                        <a14:backgroundMark x1="63125" y1="76500" x2="63125" y2="7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2" y="3795605"/>
            <a:ext cx="2372271" cy="23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oło + silnik 65x26mm 5V z przekładnią 48:1 + przewody">
            <a:extLst>
              <a:ext uri="{FF2B5EF4-FFF2-40B4-BE49-F238E27FC236}">
                <a16:creationId xmlns:a16="http://schemas.microsoft.com/office/drawing/2014/main" id="{41EC1875-8FB7-9C11-D3F4-F8D80664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7593" y1="74444" x2="42963" y2="73704"/>
                        <a14:backgroundMark x1="73704" y1="77778" x2="80000" y2="80741"/>
                        <a14:backgroundMark x1="61481" y1="77778" x2="61481" y2="79630"/>
                        <a14:backgroundMark x1="59815" y1="70370" x2="59815" y2="70370"/>
                        <a14:backgroundMark x1="66111" y1="69630" x2="66111" y2="69630"/>
                        <a14:backgroundMark x1="66852" y1="70000" x2="66852" y2="70185"/>
                        <a14:backgroundMark x1="67593" y1="70926" x2="67593" y2="70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45" y="3572767"/>
            <a:ext cx="2548180" cy="254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rotowe kółko do podwozia robota">
            <a:extLst>
              <a:ext uri="{FF2B5EF4-FFF2-40B4-BE49-F238E27FC236}">
                <a16:creationId xmlns:a16="http://schemas.microsoft.com/office/drawing/2014/main" id="{26DCCD85-9BC4-0C13-BC62-2DC76235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5926" y1="22407" x2="34444" y2="28704"/>
                        <a14:foregroundMark x1="33704" y1="49444" x2="33704" y2="50926"/>
                        <a14:foregroundMark x1="36111" y1="86296" x2="36111" y2="86296"/>
                        <a14:foregroundMark x1="34815" y1="86481" x2="34815" y2="86481"/>
                        <a14:foregroundMark x1="37407" y1="86667" x2="37407" y2="86667"/>
                        <a14:foregroundMark x1="39815" y1="86667" x2="40185" y2="86667"/>
                        <a14:foregroundMark x1="41481" y1="86296" x2="41481" y2="86296"/>
                        <a14:foregroundMark x1="42037" y1="86296" x2="42037" y2="86296"/>
                        <a14:backgroundMark x1="27963" y1="77963" x2="27963" y2="77963"/>
                        <a14:backgroundMark x1="77778" y1="49630" x2="77778" y2="49630"/>
                        <a14:backgroundMark x1="76852" y1="51296" x2="76852" y2="51296"/>
                        <a14:backgroundMark x1="77222" y1="80556" x2="77222" y2="80556"/>
                        <a14:backgroundMark x1="78148" y1="80370" x2="78148" y2="80370"/>
                        <a14:backgroundMark x1="78148" y1="80370" x2="78148" y2="80370"/>
                        <a14:backgroundMark x1="78148" y1="80370" x2="78148" y2="80370"/>
                        <a14:backgroundMark x1="77222" y1="81667" x2="77222" y2="8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38" y="4034897"/>
            <a:ext cx="1540887" cy="154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kład scalony L293D - Sterownik silnika 2x Mostek H - DIP-16 L293">
            <a:extLst>
              <a:ext uri="{FF2B5EF4-FFF2-40B4-BE49-F238E27FC236}">
                <a16:creationId xmlns:a16="http://schemas.microsoft.com/office/drawing/2014/main" id="{DE22298F-AA06-CE54-4A45-B80BB543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630" y="3619696"/>
            <a:ext cx="2548180" cy="254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7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HC-SR04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5" y="1847849"/>
            <a:ext cx="6000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Czujnik wysyła sygnał ultradźwiękowy, a następnie czeka na jego powrót po odbiciu od przeszkody. Odległość obliczana jest ze wzoru:</a:t>
            </a:r>
          </a:p>
          <a:p>
            <a:endParaRPr lang="pl-PL" sz="2000" dirty="0"/>
          </a:p>
          <a:p>
            <a:endParaRPr lang="pl-PL" sz="2000" dirty="0"/>
          </a:p>
        </p:txBody>
      </p:sp>
      <p:pic>
        <p:nvPicPr>
          <p:cNvPr id="1030" name="Picture 6" descr="HC-SR04 Ultrasonic Distance Sensor - SparkFun | Mouser">
            <a:extLst>
              <a:ext uri="{FF2B5EF4-FFF2-40B4-BE49-F238E27FC236}">
                <a16:creationId xmlns:a16="http://schemas.microsoft.com/office/drawing/2014/main" id="{58733D88-E1E7-F512-E8EA-79D692E4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62" y="1346973"/>
            <a:ext cx="3543300" cy="25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EC16CC-E906-05B8-48A5-C973B64AB271}"/>
              </a:ext>
            </a:extLst>
          </p:cNvPr>
          <p:cNvGrpSpPr/>
          <p:nvPr/>
        </p:nvGrpSpPr>
        <p:grpSpPr>
          <a:xfrm>
            <a:off x="8201886" y="4152900"/>
            <a:ext cx="2736521" cy="1818945"/>
            <a:chOff x="2527299" y="3171825"/>
            <a:chExt cx="2940051" cy="1918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37385-3BD5-BE74-640B-500017360C1A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68BCC-A31B-C348-1609-796352AB0F90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2B2702-F9AB-709E-7057-74D9D572802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9E0669-08BE-61D0-D397-3AF5DCCD91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C31740-0F82-2984-28DB-38D47D8278DE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7EA459-1EE1-E794-0544-6B2D3740A96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597060-F06E-8EDC-A433-C18CF72332BD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E36BDC-B4C9-7413-6931-8B880CB7A898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EA407E-CCB7-B442-6E63-6B9B0DECCAF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5F7187-7B35-A1C4-5F45-8EF4D9A06638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6BA6F-323B-EA0C-C969-3B5EB6E806F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0CB4B9-BDBF-51B4-71FF-A71FF0D9C10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26031-FFE6-6BE2-E757-DE94C2FCABD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8284F9-A6F6-CF4D-7997-E3F08E6D96F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DE2DD-FD23-9320-4FE4-544460F2B310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3C046E-07EB-EE58-1C38-BA112ECCAA30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E132D8-A43E-A178-CB35-106B530D1D8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DD5190-935E-A04C-9844-0F5423A6F7B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40BBC-04B8-D132-07AD-7AB256E923BC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DB9C4-8BEE-A719-480C-B164ADE3ADC1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E90FD5-5E11-B5AB-98E6-83312CC76BC0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46D8EB-C21B-D4AF-7A49-81814BD25163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A3F2CEC-F6AE-1A23-BFDB-7C72944CF1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61288" y="3696280"/>
            <a:ext cx="555295" cy="3249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A4D2B4C-A09F-BCED-69C6-4DB2CFA1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95" y="4091137"/>
            <a:ext cx="5017061" cy="1989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7ECA3E-D8A1-9584-C3A7-CC4C828A7508}"/>
                  </a:ext>
                </a:extLst>
              </p:cNvPr>
              <p:cNvSpPr txBox="1"/>
              <p:nvPr/>
            </p:nvSpPr>
            <p:spPr>
              <a:xfrm>
                <a:off x="3508736" y="3063536"/>
                <a:ext cx="1402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∙340/2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7ECA3E-D8A1-9584-C3A7-CC4C828A7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36" y="3063536"/>
                <a:ext cx="1402628" cy="276999"/>
              </a:xfrm>
              <a:prstGeom prst="rect">
                <a:avLst/>
              </a:prstGeom>
              <a:blipFill>
                <a:blip r:embed="rId5"/>
                <a:stretch>
                  <a:fillRect l="-3913" t="-4444" r="-3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Bats with solid fill">
            <a:extLst>
              <a:ext uri="{FF2B5EF4-FFF2-40B4-BE49-F238E27FC236}">
                <a16:creationId xmlns:a16="http://schemas.microsoft.com/office/drawing/2014/main" id="{77BA095E-6FE9-62D6-F9B4-E0E290FBB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5999" y="3337292"/>
            <a:ext cx="1631216" cy="16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HC-SR04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5" y="1847849"/>
            <a:ext cx="6000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Czujnik wysyła sygnał ultradźwiękowy, a następnie czeka na jego powrót po odbiciu od przeszkody. Odległość obliczana jest ze wzoru:</a:t>
            </a:r>
          </a:p>
          <a:p>
            <a:endParaRPr lang="pl-PL" sz="2000" dirty="0"/>
          </a:p>
          <a:p>
            <a:endParaRPr lang="pl-PL" sz="2000" dirty="0"/>
          </a:p>
        </p:txBody>
      </p:sp>
      <p:pic>
        <p:nvPicPr>
          <p:cNvPr id="1030" name="Picture 6" descr="HC-SR04 Ultrasonic Distance Sensor - SparkFun | Mouser">
            <a:extLst>
              <a:ext uri="{FF2B5EF4-FFF2-40B4-BE49-F238E27FC236}">
                <a16:creationId xmlns:a16="http://schemas.microsoft.com/office/drawing/2014/main" id="{58733D88-E1E7-F512-E8EA-79D692E4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62" y="1346973"/>
            <a:ext cx="3543300" cy="25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EC16CC-E906-05B8-48A5-C973B64AB271}"/>
              </a:ext>
            </a:extLst>
          </p:cNvPr>
          <p:cNvGrpSpPr/>
          <p:nvPr/>
        </p:nvGrpSpPr>
        <p:grpSpPr>
          <a:xfrm>
            <a:off x="8201886" y="4152900"/>
            <a:ext cx="2736521" cy="1818945"/>
            <a:chOff x="2527299" y="3171825"/>
            <a:chExt cx="2940051" cy="1918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37385-3BD5-BE74-640B-500017360C1A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68BCC-A31B-C348-1609-796352AB0F90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2B2702-F9AB-709E-7057-74D9D572802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9E0669-08BE-61D0-D397-3AF5DCCD91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C31740-0F82-2984-28DB-38D47D8278DE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7EA459-1EE1-E794-0544-6B2D3740A96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597060-F06E-8EDC-A433-C18CF72332BD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E36BDC-B4C9-7413-6931-8B880CB7A898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EA407E-CCB7-B442-6E63-6B9B0DECCAF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5F7187-7B35-A1C4-5F45-8EF4D9A06638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6BA6F-323B-EA0C-C969-3B5EB6E806F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0CB4B9-BDBF-51B4-71FF-A71FF0D9C10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26031-FFE6-6BE2-E757-DE94C2FCABD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8284F9-A6F6-CF4D-7997-E3F08E6D96F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DE2DD-FD23-9320-4FE4-544460F2B310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3C046E-07EB-EE58-1C38-BA112ECCAA30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E132D8-A43E-A178-CB35-106B530D1D8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DD5190-935E-A04C-9844-0F5423A6F7B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40BBC-04B8-D132-07AD-7AB256E923BC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DB9C4-8BEE-A719-480C-B164ADE3ADC1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E90FD5-5E11-B5AB-98E6-83312CC76BC0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46D8EB-C21B-D4AF-7A49-81814BD25163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A3F2CEC-F6AE-1A23-BFDB-7C72944CF1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61288" y="3696280"/>
            <a:ext cx="555295" cy="3249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7ECA3E-D8A1-9584-C3A7-CC4C828A7508}"/>
                  </a:ext>
                </a:extLst>
              </p:cNvPr>
              <p:cNvSpPr txBox="1"/>
              <p:nvPr/>
            </p:nvSpPr>
            <p:spPr>
              <a:xfrm>
                <a:off x="3508736" y="3063536"/>
                <a:ext cx="1402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∙340/2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7ECA3E-D8A1-9584-C3A7-CC4C828A7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36" y="3063536"/>
                <a:ext cx="1402628" cy="276999"/>
              </a:xfrm>
              <a:prstGeom prst="rect">
                <a:avLst/>
              </a:prstGeom>
              <a:blipFill>
                <a:blip r:embed="rId4"/>
                <a:stretch>
                  <a:fillRect l="-3913" t="-4444" r="-3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6" descr="How HC-SR04 Ultrasonic Sensor Works &amp; How to Interface It With Arduino">
            <a:extLst>
              <a:ext uri="{FF2B5EF4-FFF2-40B4-BE49-F238E27FC236}">
                <a16:creationId xmlns:a16="http://schemas.microsoft.com/office/drawing/2014/main" id="{68463EF1-B930-F7BF-6595-1D661DD3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21" y="1593755"/>
            <a:ext cx="6095945" cy="469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HC-SR04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5" y="1847849"/>
            <a:ext cx="6000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r>
              <a:rPr lang="pl-PL" sz="2000" dirty="0"/>
              <a:t>L [m] – odległość </a:t>
            </a:r>
          </a:p>
          <a:p>
            <a:r>
              <a:rPr lang="pl-PL" sz="2000" dirty="0"/>
              <a:t>T [s] – czas od wysłania sygnału do jego powrotu</a:t>
            </a:r>
          </a:p>
          <a:p>
            <a:r>
              <a:rPr lang="pl-PL" sz="2000" dirty="0"/>
              <a:t>340 m/s – prędkość dźwięku w powietrzu</a:t>
            </a:r>
          </a:p>
          <a:p>
            <a:r>
              <a:rPr lang="pl-PL" sz="2000" dirty="0"/>
              <a:t>2 – uwzględnienie czasu w tylko w jedną stronę</a:t>
            </a:r>
          </a:p>
        </p:txBody>
      </p:sp>
      <p:pic>
        <p:nvPicPr>
          <p:cNvPr id="1030" name="Picture 6" descr="HC-SR04 Ultrasonic Distance Sensor - SparkFun | Mouser">
            <a:extLst>
              <a:ext uri="{FF2B5EF4-FFF2-40B4-BE49-F238E27FC236}">
                <a16:creationId xmlns:a16="http://schemas.microsoft.com/office/drawing/2014/main" id="{58733D88-E1E7-F512-E8EA-79D692E4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62" y="1346973"/>
            <a:ext cx="3543300" cy="25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EC16CC-E906-05B8-48A5-C973B64AB271}"/>
              </a:ext>
            </a:extLst>
          </p:cNvPr>
          <p:cNvGrpSpPr/>
          <p:nvPr/>
        </p:nvGrpSpPr>
        <p:grpSpPr>
          <a:xfrm>
            <a:off x="8201886" y="4152900"/>
            <a:ext cx="2736521" cy="1818945"/>
            <a:chOff x="2527299" y="3171825"/>
            <a:chExt cx="2940051" cy="1918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37385-3BD5-BE74-640B-500017360C1A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68BCC-A31B-C348-1609-796352AB0F90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2B2702-F9AB-709E-7057-74D9D572802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9E0669-08BE-61D0-D397-3AF5DCCD91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C31740-0F82-2984-28DB-38D47D8278DE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7EA459-1EE1-E794-0544-6B2D3740A96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597060-F06E-8EDC-A433-C18CF72332BD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E36BDC-B4C9-7413-6931-8B880CB7A898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EA407E-CCB7-B442-6E63-6B9B0DECCAF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5F7187-7B35-A1C4-5F45-8EF4D9A06638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6BA6F-323B-EA0C-C969-3B5EB6E806F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0CB4B9-BDBF-51B4-71FF-A71FF0D9C10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26031-FFE6-6BE2-E757-DE94C2FCABD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8284F9-A6F6-CF4D-7997-E3F08E6D96F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DE2DD-FD23-9320-4FE4-544460F2B310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3C046E-07EB-EE58-1C38-BA112ECCAA30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E132D8-A43E-A178-CB35-106B530D1D8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DD5190-935E-A04C-9844-0F5423A6F7B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40BBC-04B8-D132-07AD-7AB256E923BC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DB9C4-8BEE-A719-480C-B164ADE3ADC1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E90FD5-5E11-B5AB-98E6-83312CC76BC0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46D8EB-C21B-D4AF-7A49-81814BD25163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A3F2CEC-F6AE-1A23-BFDB-7C72944CF1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61288" y="3696280"/>
            <a:ext cx="555295" cy="3249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871A9E-0D9B-AFFC-4E06-3D9C0C09CF91}"/>
                  </a:ext>
                </a:extLst>
              </p:cNvPr>
              <p:cNvSpPr txBox="1"/>
              <p:nvPr/>
            </p:nvSpPr>
            <p:spPr>
              <a:xfrm>
                <a:off x="3508736" y="3063536"/>
                <a:ext cx="1402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∙340/2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871A9E-0D9B-AFFC-4E06-3D9C0C09C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36" y="3063536"/>
                <a:ext cx="1402628" cy="276999"/>
              </a:xfrm>
              <a:prstGeom prst="rect">
                <a:avLst/>
              </a:prstGeom>
              <a:blipFill>
                <a:blip r:embed="rId4"/>
                <a:stretch>
                  <a:fillRect l="-3913" t="-4444" r="-3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4014BF4-8652-0822-2891-EE003FC4B60F}"/>
              </a:ext>
            </a:extLst>
          </p:cNvPr>
          <p:cNvSpPr txBox="1"/>
          <p:nvPr/>
        </p:nvSpPr>
        <p:spPr>
          <a:xfrm>
            <a:off x="1209675" y="1847849"/>
            <a:ext cx="6000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Czujnik wysyła sygnał ultradźwiękowy, a następnie czeka na jego powrót po odbiciu od przeszkody. Odległość obliczana jest ze wzoru:</a:t>
            </a:r>
          </a:p>
        </p:txBody>
      </p:sp>
    </p:spTree>
    <p:extLst>
      <p:ext uri="{BB962C8B-B14F-4D97-AF65-F5344CB8AC3E}">
        <p14:creationId xmlns:p14="http://schemas.microsoft.com/office/powerpoint/2010/main" val="299199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HC-SR04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5" y="1847849"/>
            <a:ext cx="6000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r>
              <a:rPr lang="pl-PL" sz="2000" dirty="0"/>
              <a:t>L [cm] – odległość </a:t>
            </a:r>
          </a:p>
          <a:p>
            <a:r>
              <a:rPr lang="pl-PL" sz="2000" dirty="0"/>
              <a:t>T [</a:t>
            </a:r>
            <a:r>
              <a:rPr lang="el-GR" sz="2000" dirty="0"/>
              <a:t>μ</a:t>
            </a:r>
            <a:r>
              <a:rPr lang="pl-PL" sz="2000" dirty="0"/>
              <a:t>s] – czas od wysłania sygnału do jego powrotu</a:t>
            </a:r>
          </a:p>
        </p:txBody>
      </p:sp>
      <p:pic>
        <p:nvPicPr>
          <p:cNvPr id="1030" name="Picture 6" descr="HC-SR04 Ultrasonic Distance Sensor - SparkFun | Mouser">
            <a:extLst>
              <a:ext uri="{FF2B5EF4-FFF2-40B4-BE49-F238E27FC236}">
                <a16:creationId xmlns:a16="http://schemas.microsoft.com/office/drawing/2014/main" id="{58733D88-E1E7-F512-E8EA-79D692E4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62" y="1346973"/>
            <a:ext cx="3543300" cy="25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EC16CC-E906-05B8-48A5-C973B64AB271}"/>
              </a:ext>
            </a:extLst>
          </p:cNvPr>
          <p:cNvGrpSpPr/>
          <p:nvPr/>
        </p:nvGrpSpPr>
        <p:grpSpPr>
          <a:xfrm>
            <a:off x="8201886" y="4152900"/>
            <a:ext cx="2736521" cy="1818945"/>
            <a:chOff x="2527299" y="3171825"/>
            <a:chExt cx="2940051" cy="1918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37385-3BD5-BE74-640B-500017360C1A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68BCC-A31B-C348-1609-796352AB0F90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2B2702-F9AB-709E-7057-74D9D572802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9E0669-08BE-61D0-D397-3AF5DCCD91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C31740-0F82-2984-28DB-38D47D8278DE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7EA459-1EE1-E794-0544-6B2D3740A96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597060-F06E-8EDC-A433-C18CF72332BD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E36BDC-B4C9-7413-6931-8B880CB7A898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EA407E-CCB7-B442-6E63-6B9B0DECCAF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5F7187-7B35-A1C4-5F45-8EF4D9A06638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6BA6F-323B-EA0C-C969-3B5EB6E806F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0CB4B9-BDBF-51B4-71FF-A71FF0D9C10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26031-FFE6-6BE2-E757-DE94C2FCABD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8284F9-A6F6-CF4D-7997-E3F08E6D96F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DE2DD-FD23-9320-4FE4-544460F2B310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3C046E-07EB-EE58-1C38-BA112ECCAA30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E132D8-A43E-A178-CB35-106B530D1D8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DD5190-935E-A04C-9844-0F5423A6F7B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40BBC-04B8-D132-07AD-7AB256E923BC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DB9C4-8BEE-A719-480C-B164ADE3ADC1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E90FD5-5E11-B5AB-98E6-83312CC76BC0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46D8EB-C21B-D4AF-7A49-81814BD25163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A3F2CEC-F6AE-1A23-BFDB-7C72944CF1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61288" y="3696280"/>
            <a:ext cx="555295" cy="3249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CC921B-650C-F587-3993-DD867BD6DD6F}"/>
              </a:ext>
            </a:extLst>
          </p:cNvPr>
          <p:cNvSpPr txBox="1"/>
          <p:nvPr/>
        </p:nvSpPr>
        <p:spPr>
          <a:xfrm>
            <a:off x="1209675" y="1847849"/>
            <a:ext cx="6000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Czujnik wysyła sygnał ultradźwiękowy, a następnie czeka na jego powrót po odbiciu od przeszkody. Odległość obliczana jest ze wzoru: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2AC7B4-2427-FB37-5C08-BE30E278E523}"/>
                  </a:ext>
                </a:extLst>
              </p:cNvPr>
              <p:cNvSpPr txBox="1"/>
              <p:nvPr/>
            </p:nvSpPr>
            <p:spPr>
              <a:xfrm>
                <a:off x="3554421" y="3044917"/>
                <a:ext cx="8864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pl-PL" dirty="0"/>
                  <a:t>/58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2AC7B4-2427-FB37-5C08-BE30E278E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421" y="3044917"/>
                <a:ext cx="886461" cy="553998"/>
              </a:xfrm>
              <a:prstGeom prst="rect">
                <a:avLst/>
              </a:prstGeom>
              <a:blipFill>
                <a:blip r:embed="rId4"/>
                <a:stretch>
                  <a:fillRect l="-8966" t="-13187" r="-1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49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Robot jeżdżący, potrafiący omijać napotkane przeszkody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3F4473-6B6A-E2C0-146B-E577BAD750CB}"/>
              </a:ext>
            </a:extLst>
          </p:cNvPr>
          <p:cNvGrpSpPr/>
          <p:nvPr/>
        </p:nvGrpSpPr>
        <p:grpSpPr>
          <a:xfrm>
            <a:off x="1554480" y="3063536"/>
            <a:ext cx="2072667" cy="1386502"/>
            <a:chOff x="2527299" y="3171825"/>
            <a:chExt cx="2940051" cy="19189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56B917-F021-B8F7-720E-BF57ED5778F3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D989EC-0EB1-29F5-BA9A-C985BE78BB81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F39203-559B-7AB9-B373-A52AD7B3FFD2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334998-CB28-6B25-EB2F-06BA41A1416F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EC1A6B9-C772-11D1-3510-F63144A14425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E997D3-A9E2-C706-74F2-93AA316D4D77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30B272-2542-4A09-F4F0-F7A3BA5E6CC0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22F0548-74E5-ADA0-47DA-3732BC7B4C60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5B6664-7C34-8AC5-7E01-2619A3C4B024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62418B-2A25-F1F5-A70E-EBEF9734CA11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20749D-DDB7-FAE7-F8F3-F1955A1CAF95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77E21-3AD0-68EB-3B81-828E91F83EC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8FD0DF-CA75-26E2-FB1B-5DA4F51B68E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6FD5AD-BB57-1A1D-4C24-357C31698F7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90FB82-CB44-E48D-CEA8-F6F74233D710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B31AFD-C39C-0F6C-69FB-61BB8BEF36D9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07B747-2D56-8F90-1FE5-A7254DBBA71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7A9BB5-C3DA-7491-FE1D-07637A10804C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32FE9A-DE14-6763-2B0F-1C759015A08D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2FF8D1-8F78-945B-3DDF-F31C06DCE576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C773A1D-BC27-8309-4BD8-BFFE3A43A4CC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A659F0-063E-9632-092D-639CD1A4A329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Graphic 29" descr="Wi-Fi outline">
            <a:extLst>
              <a:ext uri="{FF2B5EF4-FFF2-40B4-BE49-F238E27FC236}">
                <a16:creationId xmlns:a16="http://schemas.microsoft.com/office/drawing/2014/main" id="{CE49952B-64CB-AB26-31DB-DCCB3050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32170" y="2714654"/>
            <a:ext cx="2070613" cy="207061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6F347EA-408E-7C0D-284E-8318D37C15CE}"/>
              </a:ext>
            </a:extLst>
          </p:cNvPr>
          <p:cNvSpPr/>
          <p:nvPr/>
        </p:nvSpPr>
        <p:spPr>
          <a:xfrm>
            <a:off x="8669093" y="273908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L293D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EC16CC-E906-05B8-48A5-C973B64AB271}"/>
              </a:ext>
            </a:extLst>
          </p:cNvPr>
          <p:cNvGrpSpPr/>
          <p:nvPr/>
        </p:nvGrpSpPr>
        <p:grpSpPr>
          <a:xfrm>
            <a:off x="8176560" y="3673974"/>
            <a:ext cx="2736521" cy="1818945"/>
            <a:chOff x="2527299" y="3171825"/>
            <a:chExt cx="2940051" cy="19189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37385-3BD5-BE74-640B-500017360C1A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68BCC-A31B-C348-1609-796352AB0F90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2B2702-F9AB-709E-7057-74D9D572802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9E0669-08BE-61D0-D397-3AF5DCCD91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C31740-0F82-2984-28DB-38D47D8278DE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7EA459-1EE1-E794-0544-6B2D3740A96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597060-F06E-8EDC-A433-C18CF72332BD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E36BDC-B4C9-7413-6931-8B880CB7A898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EA407E-CCB7-B442-6E63-6B9B0DECCAFC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5F7187-7B35-A1C4-5F45-8EF4D9A06638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6BA6F-323B-EA0C-C969-3B5EB6E806F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0CB4B9-BDBF-51B4-71FF-A71FF0D9C10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D26031-FFE6-6BE2-E757-DE94C2FCABD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8284F9-A6F6-CF4D-7997-E3F08E6D96F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DE2DD-FD23-9320-4FE4-544460F2B310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3C046E-07EB-EE58-1C38-BA112ECCAA30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E132D8-A43E-A178-CB35-106B530D1D80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DD5190-935E-A04C-9844-0F5423A6F7B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40BBC-04B8-D132-07AD-7AB256E923BC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DB9C4-8BEE-A719-480C-B164ADE3ADC1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E90FD5-5E11-B5AB-98E6-83312CC76BC0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46D8EB-C21B-D4AF-7A49-81814BD25163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A3F2CEC-F6AE-1A23-BFDB-7C72944CF1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25796" y="3784550"/>
            <a:ext cx="1238368" cy="1735"/>
          </a:xfrm>
          <a:prstGeom prst="curvedConnector3">
            <a:avLst>
              <a:gd name="adj1" fmla="val 47692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10" descr="Układ scalony L293D - Sterownik silnika 2x Mostek H - DIP-16 L293">
            <a:extLst>
              <a:ext uri="{FF2B5EF4-FFF2-40B4-BE49-F238E27FC236}">
                <a16:creationId xmlns:a16="http://schemas.microsoft.com/office/drawing/2014/main" id="{BC674531-C247-5FE8-51B6-D3CA5A54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68" y="1490544"/>
            <a:ext cx="2548180" cy="254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BAF458B-F325-B6BA-4DA6-778532086203}"/>
              </a:ext>
            </a:extLst>
          </p:cNvPr>
          <p:cNvSpPr txBox="1"/>
          <p:nvPr/>
        </p:nvSpPr>
        <p:spPr>
          <a:xfrm>
            <a:off x="1209675" y="1847849"/>
            <a:ext cx="6000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Dwukanałowy</a:t>
            </a:r>
            <a:r>
              <a:rPr lang="en-US" sz="2000" dirty="0"/>
              <a:t> </a:t>
            </a:r>
            <a:r>
              <a:rPr lang="en-US" sz="2000" dirty="0" err="1"/>
              <a:t>sterownik</a:t>
            </a:r>
            <a:r>
              <a:rPr lang="en-US" sz="2000" dirty="0"/>
              <a:t> </a:t>
            </a:r>
            <a:r>
              <a:rPr lang="en-US" sz="2000" dirty="0" err="1"/>
              <a:t>silników</a:t>
            </a:r>
            <a:r>
              <a:rPr lang="pl-PL" sz="2000" dirty="0"/>
              <a:t> DC (mostek H), sterujący kierunkiem kręcenia się kół poprzez zmianę biegunów zasilania</a:t>
            </a:r>
          </a:p>
        </p:txBody>
      </p:sp>
      <p:pic>
        <p:nvPicPr>
          <p:cNvPr id="3074" name="Picture 2" descr="Teoria] Mostek H (H-bridge) - kompendium dla robotyka - Artykuły  użytkowników - FORBOT">
            <a:extLst>
              <a:ext uri="{FF2B5EF4-FFF2-40B4-BE49-F238E27FC236}">
                <a16:creationId xmlns:a16="http://schemas.microsoft.com/office/drawing/2014/main" id="{E9F557EA-1799-195C-2D7C-9BA6302F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6" y="3033047"/>
            <a:ext cx="2544333" cy="30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0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8" y="366683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L293D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F458B-F325-B6BA-4DA6-778532086203}"/>
              </a:ext>
            </a:extLst>
          </p:cNvPr>
          <p:cNvSpPr txBox="1"/>
          <p:nvPr/>
        </p:nvSpPr>
        <p:spPr>
          <a:xfrm>
            <a:off x="1209675" y="1847849"/>
            <a:ext cx="6000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Dwukanałowy</a:t>
            </a:r>
            <a:r>
              <a:rPr lang="en-US" sz="2000" dirty="0"/>
              <a:t> </a:t>
            </a:r>
            <a:r>
              <a:rPr lang="en-US" sz="2000" dirty="0" err="1"/>
              <a:t>sterownik</a:t>
            </a:r>
            <a:r>
              <a:rPr lang="en-US" sz="2000" dirty="0"/>
              <a:t> </a:t>
            </a:r>
            <a:r>
              <a:rPr lang="en-US" sz="2000" dirty="0" err="1"/>
              <a:t>silników</a:t>
            </a:r>
            <a:r>
              <a:rPr lang="pl-PL" sz="2000" dirty="0"/>
              <a:t> DC (mostek H), sterujący kierunkiem kręcenia się kół poprzez zmianę biegunów zasilania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30591-4FF0-A3C1-0AEE-11178442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94" y="2938152"/>
            <a:ext cx="5024594" cy="29653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63CBD1-D6F4-C9F4-09E0-7241CCD21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188" y="2938152"/>
            <a:ext cx="3100707" cy="29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/>
          </p:cNvSpPr>
          <p:nvPr/>
        </p:nvSpPr>
        <p:spPr>
          <a:xfrm>
            <a:off x="360217" y="413742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Zasilanie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F458B-F325-B6BA-4DA6-778532086203}"/>
              </a:ext>
            </a:extLst>
          </p:cNvPr>
          <p:cNvSpPr txBox="1"/>
          <p:nvPr/>
        </p:nvSpPr>
        <p:spPr>
          <a:xfrm>
            <a:off x="1209674" y="1847849"/>
            <a:ext cx="907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Zasilanie sześcioma bateriami AA (1,5V) połączonych szeregowo (co daje 9V).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576B6B-83F9-A605-26C2-40A461195C97}"/>
              </a:ext>
            </a:extLst>
          </p:cNvPr>
          <p:cNvGrpSpPr/>
          <p:nvPr/>
        </p:nvGrpSpPr>
        <p:grpSpPr>
          <a:xfrm>
            <a:off x="6260731" y="3427253"/>
            <a:ext cx="2736521" cy="1818945"/>
            <a:chOff x="2527299" y="3171825"/>
            <a:chExt cx="2940051" cy="19189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02F8F0-420D-13BC-7C32-0ABB8B20B12C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BA466-3CC5-A13A-1EBC-1BD075AE060D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ECB053-F4D2-3B04-76F8-3A646939D7B5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68EAFD-C24D-2A81-0C8B-469596F4D89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A42370-B12A-EA67-A9E3-4345EE3EC52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1F26BA-E2D8-53BC-FAA3-55D8AAA329D6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32F48A-F957-7F36-611A-08A8E0048BA6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E1049C-C50D-7FC4-8A95-544A48E2AE77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E2350A-CD7B-FD83-E9EC-FA11ED515C15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7E3A10-048C-E689-E817-AACF804ADDB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46068D-98DF-555D-614C-404D1B87582F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7670A55-CAA2-47A4-4CCF-A6E08DCA43B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4DE0A3-2DBB-0525-9AB2-275A76162F72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AD3FEA9-9903-37DC-9914-7A7170C3F86F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5E7DC1-5AB2-65DB-09B7-788CD60D26C3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45A13C-08D6-38FB-6FEC-A39750B1C05B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568459-1BEF-0760-EAC9-5BF32EF4C53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168F28-2629-81A9-E67B-4FD69AA6C93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5051BD-4F5E-03B3-1976-246098681690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DF9A6C-1FF7-021D-F35C-57E5FC7C6EE2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78E276-80CE-DF15-13F3-C429FE99C659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3511D3-C973-DE0A-A3D3-C6C23846BE06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0262B00-DB72-9506-E6A2-5F6A11C76234}"/>
              </a:ext>
            </a:extLst>
          </p:cNvPr>
          <p:cNvCxnSpPr>
            <a:cxnSpLocks/>
          </p:cNvCxnSpPr>
          <p:nvPr/>
        </p:nvCxnSpPr>
        <p:spPr>
          <a:xfrm rot="10800000">
            <a:off x="4730359" y="4313531"/>
            <a:ext cx="1663351" cy="2219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48" name="Picture 4" descr="Slide">
            <a:extLst>
              <a:ext uri="{FF2B5EF4-FFF2-40B4-BE49-F238E27FC236}">
                <a16:creationId xmlns:a16="http://schemas.microsoft.com/office/drawing/2014/main" id="{C443531D-26C9-37F4-53B8-DD1BDEE2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2" b="89888" l="5143" r="96429">
                        <a14:foregroundMark x1="9143" y1="54575" x2="10714" y2="61477"/>
                        <a14:foregroundMark x1="8714" y1="61798" x2="5613" y2="51486"/>
                        <a14:foregroundMark x1="65714" y1="34671" x2="65714" y2="34671"/>
                        <a14:foregroundMark x1="65000" y1="33868" x2="65000" y2="33868"/>
                        <a14:foregroundMark x1="85571" y1="49117" x2="85571" y2="49117"/>
                        <a14:foregroundMark x1="85857" y1="49759" x2="92286" y2="56982"/>
                        <a14:foregroundMark x1="95571" y1="47833" x2="96429" y2="52327"/>
                        <a14:foregroundMark x1="61714" y1="78973" x2="63857" y2="80578"/>
                        <a14:foregroundMark x1="65143" y1="75923" x2="64286" y2="76083"/>
                        <a14:foregroundMark x1="63000" y1="75923" x2="63143" y2="76404"/>
                        <a14:foregroundMark x1="58143" y1="76244" x2="55857" y2="74157"/>
                        <a14:backgroundMark x1="55286" y1="65650" x2="49429" y2="75281"/>
                        <a14:backgroundMark x1="4571" y1="50401" x2="5857" y2="49920"/>
                        <a14:backgroundMark x1="6286" y1="49759" x2="5714" y2="51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88" y="2145244"/>
            <a:ext cx="2706271" cy="240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A6AC079-368C-08FB-DE43-F79ACCED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26667" x2="55741" y2="20370"/>
                        <a14:foregroundMark x1="37963" y1="40556" x2="65185" y2="30741"/>
                        <a14:foregroundMark x1="32963" y1="28889" x2="39630" y2="27407"/>
                        <a14:foregroundMark x1="46481" y1="55926" x2="71667" y2="46852"/>
                        <a14:foregroundMark x1="71667" y1="46852" x2="72407" y2="46111"/>
                        <a14:foregroundMark x1="54259" y1="70741" x2="75185" y2="64074"/>
                        <a14:foregroundMark x1="75185" y1="64074" x2="75370" y2="63889"/>
                        <a14:foregroundMark x1="67778" y1="74444" x2="72222" y2="73704"/>
                        <a14:foregroundMark x1="75556" y1="72407" x2="74259" y2="73148"/>
                        <a14:foregroundMark x1="65556" y1="77222" x2="62407" y2="78148"/>
                        <a14:foregroundMark x1="61481" y1="78889" x2="59074" y2="79630"/>
                        <a14:foregroundMark x1="57963" y1="80370" x2="55926" y2="80926"/>
                        <a14:foregroundMark x1="80000" y1="71667" x2="76667" y2="72778"/>
                        <a14:foregroundMark x1="81111" y1="71111" x2="84074" y2="70185"/>
                        <a14:foregroundMark x1="34074" y1="84444" x2="30741" y2="79630"/>
                        <a14:foregroundMark x1="30556" y1="78889" x2="29074" y2="75000"/>
                        <a14:foregroundMark x1="27963" y1="71296" x2="24259" y2="63519"/>
                        <a14:foregroundMark x1="22963" y1="63148" x2="26481" y2="69074"/>
                        <a14:foregroundMark x1="20741" y1="55000" x2="18704" y2="48519"/>
                        <a14:foregroundMark x1="19630" y1="54444" x2="18148" y2="50741"/>
                        <a14:foregroundMark x1="12222" y1="36667" x2="13704" y2="39815"/>
                        <a14:foregroundMark x1="31481" y1="80926" x2="32778" y2="84074"/>
                        <a14:backgroundMark x1="50370" y1="85370" x2="57593" y2="84630"/>
                        <a14:backgroundMark x1="23148" y1="62037" x2="23148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60" y="3972121"/>
            <a:ext cx="2235774" cy="223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4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50E84-9FFF-2EBC-73B9-6747F9E7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53" y="183690"/>
            <a:ext cx="6603893" cy="64906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B8293A-3F12-ECD0-01E4-06283CC71080}"/>
              </a:ext>
            </a:extLst>
          </p:cNvPr>
          <p:cNvSpPr/>
          <p:nvPr/>
        </p:nvSpPr>
        <p:spPr>
          <a:xfrm>
            <a:off x="50189" y="485181"/>
            <a:ext cx="2743864" cy="17726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C195D01-844B-36B3-3C89-033AC2B2E313}"/>
              </a:ext>
            </a:extLst>
          </p:cNvPr>
          <p:cNvSpPr txBox="1">
            <a:spLocks/>
          </p:cNvSpPr>
          <p:nvPr/>
        </p:nvSpPr>
        <p:spPr>
          <a:xfrm>
            <a:off x="-979518" y="577026"/>
            <a:ext cx="4803279" cy="177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6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Schemat </a:t>
            </a:r>
          </a:p>
          <a:p>
            <a:pPr marL="0" indent="0" algn="ctr">
              <a:buNone/>
            </a:pPr>
            <a:r>
              <a:rPr lang="pl-PL" sz="46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blokowy</a:t>
            </a:r>
            <a:endParaRPr lang="en-US" sz="4600" dirty="0">
              <a:ln w="22225">
                <a:solidFill>
                  <a:schemeClr val="tx1"/>
                </a:solidFill>
                <a:miter lim="800000"/>
              </a:ln>
              <a:noFill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063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5F879B-E109-93A3-EC0A-17DF347C0803}"/>
              </a:ext>
            </a:extLst>
          </p:cNvPr>
          <p:cNvSpPr/>
          <p:nvPr/>
        </p:nvSpPr>
        <p:spPr>
          <a:xfrm>
            <a:off x="50189" y="485181"/>
            <a:ext cx="2743864" cy="17726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9E1F4-C9C3-028A-8921-3C7F6E97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47" y="183600"/>
            <a:ext cx="6681705" cy="64908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71AD3F-306E-E34F-5394-E7E11E0FE185}"/>
              </a:ext>
            </a:extLst>
          </p:cNvPr>
          <p:cNvSpPr txBox="1">
            <a:spLocks/>
          </p:cNvSpPr>
          <p:nvPr/>
        </p:nvSpPr>
        <p:spPr>
          <a:xfrm>
            <a:off x="-1120281" y="678961"/>
            <a:ext cx="5084803" cy="199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6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Schemat </a:t>
            </a:r>
          </a:p>
          <a:p>
            <a:pPr marL="0" indent="0" algn="ctr">
              <a:buNone/>
            </a:pPr>
            <a:r>
              <a:rPr lang="pl-PL" sz="46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ideowy</a:t>
            </a:r>
          </a:p>
        </p:txBody>
      </p:sp>
    </p:spTree>
    <p:extLst>
      <p:ext uri="{BB962C8B-B14F-4D97-AF65-F5344CB8AC3E}">
        <p14:creationId xmlns:p14="http://schemas.microsoft.com/office/powerpoint/2010/main" val="320440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AE14F3-D0AB-CBBD-6479-398D49EDF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36ACB-197E-E2E2-754B-75BDA644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825500"/>
            <a:ext cx="10947400" cy="3564869"/>
          </a:xfrm>
        </p:spPr>
        <p:txBody>
          <a:bodyPr>
            <a:normAutofit/>
          </a:bodyPr>
          <a:lstStyle/>
          <a:p>
            <a:pPr algn="l"/>
            <a:r>
              <a:rPr lang="pl-PL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Dziękuję za uwagę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A258F0E-8A4A-975D-F287-B0628D89E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5402" y="1483636"/>
            <a:ext cx="1886298" cy="18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Robot jeżdżący, potrafiący omijać napotkane przeszkody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>
            <a:off x="8669093" y="273908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A9DEA-F485-D13C-6A8A-4AE706362E7B}"/>
              </a:ext>
            </a:extLst>
          </p:cNvPr>
          <p:cNvGrpSpPr/>
          <p:nvPr/>
        </p:nvGrpSpPr>
        <p:grpSpPr>
          <a:xfrm>
            <a:off x="5051825" y="3035679"/>
            <a:ext cx="2072667" cy="1386502"/>
            <a:chOff x="2527299" y="3171825"/>
            <a:chExt cx="2940051" cy="19189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7892E-EA3B-D109-53A4-4EEDABED9C8E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D082A-98AC-9004-D4BE-99C5609D6F21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573B91-2AEB-369A-A8CD-83C73D6CB9D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643DC7-D58A-C04A-6606-D74ECA36050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E9D4D-BCC6-FBAD-9656-76907725FCE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0C0DE4-82E6-DFBB-1643-6D503C5CE1D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57EE65-FF6E-F693-03A0-D476D63F49A9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28B11C-C7CE-BD67-796D-2400A4041661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50AE0E-311D-7414-31F3-0AEFA1CB950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BE59BE-2B7A-1309-E42E-4BEFD012ECD7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E9139D-B230-3A32-9C5F-CF5F089693E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CA8E07-C286-6D59-A3A9-FA82D59461B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00B726-EF28-5B0E-337A-D5E09DBCF1C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272D9EC-0FC7-3E4A-9751-715308BC1A3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5E643C-027F-B88A-EA5D-96B1D2039897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57A7C8-277E-4DF4-3C48-3F6D77137A62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4E8CEA3-C81D-78C4-F34D-4A2FD05F4F79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09A7BA4-1671-174E-A3D7-08CB120EDA1D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F83412-971B-24C0-5A05-9EA3E3C530CD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E53E42-8D74-52E9-9B5A-5E38307C85DC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2AA771E-412F-7335-2723-0FF93EBAC647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6BAC0A-44E3-C6CD-5F45-B192111D061C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B75D9-B3E8-DB4E-4CB3-35702C46B010}"/>
              </a:ext>
            </a:extLst>
          </p:cNvPr>
          <p:cNvSpPr txBox="1"/>
          <p:nvPr/>
        </p:nvSpPr>
        <p:spPr>
          <a:xfrm>
            <a:off x="8230015" y="2539326"/>
            <a:ext cx="85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C00000"/>
                </a:solidFill>
              </a:rPr>
              <a:t>!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123" name="Graphic 122" descr="Wi-Fi outline">
            <a:extLst>
              <a:ext uri="{FF2B5EF4-FFF2-40B4-BE49-F238E27FC236}">
                <a16:creationId xmlns:a16="http://schemas.microsoft.com/office/drawing/2014/main" id="{282F17F5-EEC1-6323-0139-3B9258F59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976687" y="2693171"/>
            <a:ext cx="2070613" cy="20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Robot jeżdżący, potrafiący omijać napotkane przeszkody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>
            <a:off x="8669093" y="273908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A9DEA-F485-D13C-6A8A-4AE706362E7B}"/>
              </a:ext>
            </a:extLst>
          </p:cNvPr>
          <p:cNvGrpSpPr/>
          <p:nvPr/>
        </p:nvGrpSpPr>
        <p:grpSpPr>
          <a:xfrm>
            <a:off x="5051825" y="3035679"/>
            <a:ext cx="2072667" cy="1386502"/>
            <a:chOff x="2527299" y="3171825"/>
            <a:chExt cx="2940051" cy="19189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7892E-EA3B-D109-53A4-4EEDABED9C8E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D082A-98AC-9004-D4BE-99C5609D6F21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573B91-2AEB-369A-A8CD-83C73D6CB9D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643DC7-D58A-C04A-6606-D74ECA36050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E9D4D-BCC6-FBAD-9656-76907725FCE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0C0DE4-82E6-DFBB-1643-6D503C5CE1D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57EE65-FF6E-F693-03A0-D476D63F49A9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28B11C-C7CE-BD67-796D-2400A4041661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50AE0E-311D-7414-31F3-0AEFA1CB950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BE59BE-2B7A-1309-E42E-4BEFD012ECD7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E9139D-B230-3A32-9C5F-CF5F089693E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CA8E07-C286-6D59-A3A9-FA82D59461B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00B726-EF28-5B0E-337A-D5E09DBCF1C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272D9EC-0FC7-3E4A-9751-715308BC1A3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5E643C-027F-B88A-EA5D-96B1D2039897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57A7C8-277E-4DF4-3C48-3F6D77137A62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4E8CEA3-C81D-78C4-F34D-4A2FD05F4F79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09A7BA4-1671-174E-A3D7-08CB120EDA1D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F83412-971B-24C0-5A05-9EA3E3C530CD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E53E42-8D74-52E9-9B5A-5E38307C85DC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2AA771E-412F-7335-2723-0FF93EBAC647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6BAC0A-44E3-C6CD-5F45-B192111D061C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B75D9-B3E8-DB4E-4CB3-35702C46B010}"/>
              </a:ext>
            </a:extLst>
          </p:cNvPr>
          <p:cNvSpPr txBox="1"/>
          <p:nvPr/>
        </p:nvSpPr>
        <p:spPr>
          <a:xfrm>
            <a:off x="6632571" y="4210206"/>
            <a:ext cx="85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/>
              <a:t>?</a:t>
            </a:r>
            <a:endParaRPr lang="en-US" sz="4400" dirty="0"/>
          </a:p>
        </p:txBody>
      </p:sp>
      <p:pic>
        <p:nvPicPr>
          <p:cNvPr id="2" name="Graphic 1" descr="Wi-Fi outline">
            <a:extLst>
              <a:ext uri="{FF2B5EF4-FFF2-40B4-BE49-F238E27FC236}">
                <a16:creationId xmlns:a16="http://schemas.microsoft.com/office/drawing/2014/main" id="{4D943CC5-9AC3-9988-51E5-F3251E976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42549" y="3801942"/>
            <a:ext cx="2070613" cy="2070613"/>
          </a:xfrm>
          <a:prstGeom prst="rect">
            <a:avLst/>
          </a:prstGeom>
        </p:spPr>
      </p:pic>
      <p:pic>
        <p:nvPicPr>
          <p:cNvPr id="3" name="Graphic 2" descr="Wi-Fi outline">
            <a:extLst>
              <a:ext uri="{FF2B5EF4-FFF2-40B4-BE49-F238E27FC236}">
                <a16:creationId xmlns:a16="http://schemas.microsoft.com/office/drawing/2014/main" id="{DB081E16-5D9B-1EEE-A63D-70F66822C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4154" y="1616310"/>
            <a:ext cx="2070613" cy="20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fade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Robot jeżdżący, potrafiący omijać napotkane przeszkody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>
            <a:off x="8669093" y="273908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A9DEA-F485-D13C-6A8A-4AE706362E7B}"/>
              </a:ext>
            </a:extLst>
          </p:cNvPr>
          <p:cNvGrpSpPr/>
          <p:nvPr/>
        </p:nvGrpSpPr>
        <p:grpSpPr>
          <a:xfrm>
            <a:off x="5051825" y="3035679"/>
            <a:ext cx="2072667" cy="1386502"/>
            <a:chOff x="2527299" y="3171825"/>
            <a:chExt cx="2940051" cy="19189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7892E-EA3B-D109-53A4-4EEDABED9C8E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D082A-98AC-9004-D4BE-99C5609D6F21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573B91-2AEB-369A-A8CD-83C73D6CB9D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643DC7-D58A-C04A-6606-D74ECA36050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E9D4D-BCC6-FBAD-9656-76907725FCE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0C0DE4-82E6-DFBB-1643-6D503C5CE1D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57EE65-FF6E-F693-03A0-D476D63F49A9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28B11C-C7CE-BD67-796D-2400A4041661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50AE0E-311D-7414-31F3-0AEFA1CB950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BE59BE-2B7A-1309-E42E-4BEFD012ECD7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E9139D-B230-3A32-9C5F-CF5F089693E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CA8E07-C286-6D59-A3A9-FA82D59461B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00B726-EF28-5B0E-337A-D5E09DBCF1C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272D9EC-0FC7-3E4A-9751-715308BC1A3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5E643C-027F-B88A-EA5D-96B1D2039897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57A7C8-277E-4DF4-3C48-3F6D77137A62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4E8CEA3-C81D-78C4-F34D-4A2FD05F4F79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09A7BA4-1671-174E-A3D7-08CB120EDA1D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F83412-971B-24C0-5A05-9EA3E3C530CD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E53E42-8D74-52E9-9B5A-5E38307C85DC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2AA771E-412F-7335-2723-0FF93EBAC647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6BAC0A-44E3-C6CD-5F45-B192111D061C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5D83A92-64B9-7819-C40E-B1E5DAAA4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264" y="4752079"/>
            <a:ext cx="453874" cy="4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fade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Robot jeżdżący, potrafiący omijać napotkane przeszkody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A9DEA-F485-D13C-6A8A-4AE706362E7B}"/>
              </a:ext>
            </a:extLst>
          </p:cNvPr>
          <p:cNvGrpSpPr/>
          <p:nvPr/>
        </p:nvGrpSpPr>
        <p:grpSpPr>
          <a:xfrm rot="5400000">
            <a:off x="6725973" y="4800788"/>
            <a:ext cx="2072667" cy="1386502"/>
            <a:chOff x="2527299" y="3171825"/>
            <a:chExt cx="2940051" cy="19189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7892E-EA3B-D109-53A4-4EEDABED9C8E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D082A-98AC-9004-D4BE-99C5609D6F21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573B91-2AEB-369A-A8CD-83C73D6CB9D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643DC7-D58A-C04A-6606-D74ECA36050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E9D4D-BCC6-FBAD-9656-76907725FCE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0C0DE4-82E6-DFBB-1643-6D503C5CE1D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57EE65-FF6E-F693-03A0-D476D63F49A9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28B11C-C7CE-BD67-796D-2400A4041661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50AE0E-311D-7414-31F3-0AEFA1CB950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BE59BE-2B7A-1309-E42E-4BEFD012ECD7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E9139D-B230-3A32-9C5F-CF5F089693E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CA8E07-C286-6D59-A3A9-FA82D59461B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00B726-EF28-5B0E-337A-D5E09DBCF1C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272D9EC-0FC7-3E4A-9751-715308BC1A3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5E643C-027F-B88A-EA5D-96B1D2039897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57A7C8-277E-4DF4-3C48-3F6D77137A62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4E8CEA3-C81D-78C4-F34D-4A2FD05F4F79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09A7BA4-1671-174E-A3D7-08CB120EDA1D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F83412-971B-24C0-5A05-9EA3E3C530CD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E53E42-8D74-52E9-9B5A-5E38307C85DC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2AA771E-412F-7335-2723-0FF93EBAC647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6BAC0A-44E3-C6CD-5F45-B192111D061C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74940A5-E1E1-2310-EDAC-A6AE7AB8E5F7}"/>
              </a:ext>
            </a:extLst>
          </p:cNvPr>
          <p:cNvSpPr/>
          <p:nvPr/>
        </p:nvSpPr>
        <p:spPr>
          <a:xfrm>
            <a:off x="8669093" y="273908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A9DEA-F485-D13C-6A8A-4AE706362E7B}"/>
              </a:ext>
            </a:extLst>
          </p:cNvPr>
          <p:cNvGrpSpPr/>
          <p:nvPr/>
        </p:nvGrpSpPr>
        <p:grpSpPr>
          <a:xfrm>
            <a:off x="1590093" y="2953313"/>
            <a:ext cx="2072667" cy="1386502"/>
            <a:chOff x="2527299" y="3171825"/>
            <a:chExt cx="2940051" cy="19189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7892E-EA3B-D109-53A4-4EEDABED9C8E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D082A-98AC-9004-D4BE-99C5609D6F21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573B91-2AEB-369A-A8CD-83C73D6CB9DB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643DC7-D58A-C04A-6606-D74ECA36050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E9D4D-BCC6-FBAD-9656-76907725FCE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0C0DE4-82E6-DFBB-1643-6D503C5CE1D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57EE65-FF6E-F693-03A0-D476D63F49A9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28B11C-C7CE-BD67-796D-2400A4041661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50AE0E-311D-7414-31F3-0AEFA1CB950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BE59BE-2B7A-1309-E42E-4BEFD012ECD7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E9139D-B230-3A32-9C5F-CF5F089693E8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CA8E07-C286-6D59-A3A9-FA82D59461B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A00B726-EF28-5B0E-337A-D5E09DBCF1CD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272D9EC-0FC7-3E4A-9751-715308BC1A3A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5E643C-027F-B88A-EA5D-96B1D2039897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57A7C8-277E-4DF4-3C48-3F6D77137A62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4E8CEA3-C81D-78C4-F34D-4A2FD05F4F79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09A7BA4-1671-174E-A3D7-08CB120EDA1D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F83412-971B-24C0-5A05-9EA3E3C530CD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E53E42-8D74-52E9-9B5A-5E38307C85DC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2AA771E-412F-7335-2723-0FF93EBAC647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6BAC0A-44E3-C6CD-5F45-B192111D061C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Wi-Fi outline">
            <a:extLst>
              <a:ext uri="{FF2B5EF4-FFF2-40B4-BE49-F238E27FC236}">
                <a16:creationId xmlns:a16="http://schemas.microsoft.com/office/drawing/2014/main" id="{8554E10E-C4E3-8D18-C55A-7B7C8CAE4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73721" y="3743067"/>
            <a:ext cx="2070613" cy="20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0CFE30-F736-887F-CA58-5183CA81E97A}"/>
              </a:ext>
            </a:extLst>
          </p:cNvPr>
          <p:cNvGrpSpPr/>
          <p:nvPr/>
        </p:nvGrpSpPr>
        <p:grpSpPr>
          <a:xfrm>
            <a:off x="4754026" y="2958983"/>
            <a:ext cx="2072667" cy="1386502"/>
            <a:chOff x="2527299" y="3171825"/>
            <a:chExt cx="2940051" cy="191894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94CB3-E34B-F0F9-E3B3-FD366001A381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77EC4B3-BE03-09A5-FEEB-B4492611690F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C019E90-2EC1-EBDC-3D84-F73EA9F37493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0F050F5-6B79-A598-ACB8-23DC0B9AEDA7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319148F-F270-2A07-AA29-D28AF60BC94E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E146949-4195-E93F-4542-B7596DB04732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11094E5-34DA-03AC-EF4B-7BA56759A8F0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C47A995-BECF-B7E8-FF74-B2E7D1B98C04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9CA4DEC-A4AE-01A6-7F81-FFCFFFDF2CC3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671B871-E1E5-998D-994A-758B4BBECE9B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3A194AF-F285-0086-21FE-6160F03E9E2B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156123B-959C-AE4D-53E3-1C5B01CD87F6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C94A18D-74A1-0FFB-08C9-E941ED650A1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C96C15D-C794-5278-F3E7-400D3D623451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D4DDCE3-551E-737B-D1F7-F88F5C3B1224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678D48-87CF-DD60-12AF-D640118DD26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66EAA63-397F-755C-12E3-9543A9C976E4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FBAD638-5250-DAC5-2CBD-0878E6B1A3ED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CEDDF51-0598-4275-6BD6-85127089FFE5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4C8B6E-7B91-6698-5A81-7B0AE4AEB18F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E220813-E343-4FA5-7150-F121085BD334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7ED58A6-FE8C-DFC0-4B77-B1932C51F99F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Graphic 152" descr="Wi-Fi outline">
            <a:extLst>
              <a:ext uri="{FF2B5EF4-FFF2-40B4-BE49-F238E27FC236}">
                <a16:creationId xmlns:a16="http://schemas.microsoft.com/office/drawing/2014/main" id="{DA63CCC7-607D-E149-93C8-177B893D0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37654" y="3748737"/>
            <a:ext cx="2070613" cy="20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0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CA1B0-7FF1-ED80-9718-A9A7A0DF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B36-B319-F25E-8BAF-3D904236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468" y="466696"/>
            <a:ext cx="11471564" cy="61246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13146D7-CF73-3F8A-B34C-A937403EA006}"/>
              </a:ext>
            </a:extLst>
          </p:cNvPr>
          <p:cNvSpPr txBox="1">
            <a:spLocks/>
          </p:cNvSpPr>
          <p:nvPr/>
        </p:nvSpPr>
        <p:spPr>
          <a:xfrm>
            <a:off x="2715515" y="570907"/>
            <a:ext cx="6760969" cy="107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Założenia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0C7F1-7BD7-A91C-193B-BBC05E9047BF}"/>
              </a:ext>
            </a:extLst>
          </p:cNvPr>
          <p:cNvSpPr txBox="1"/>
          <p:nvPr/>
        </p:nvSpPr>
        <p:spPr>
          <a:xfrm>
            <a:off x="1209674" y="1847849"/>
            <a:ext cx="907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Plany na rozwój: zaimplementowanie algorytmu parkowania równoległego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AFFCD-86F3-F5AB-2D61-F3F4935DE22C}"/>
              </a:ext>
            </a:extLst>
          </p:cNvPr>
          <p:cNvSpPr/>
          <p:nvPr/>
        </p:nvSpPr>
        <p:spPr>
          <a:xfrm rot="16200000">
            <a:off x="2355128" y="4494345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B4AB7-08B9-7E41-D123-CEA91888AAA7}"/>
              </a:ext>
            </a:extLst>
          </p:cNvPr>
          <p:cNvSpPr/>
          <p:nvPr/>
        </p:nvSpPr>
        <p:spPr>
          <a:xfrm rot="16200000">
            <a:off x="7806900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D60812-258D-D93C-D77D-1E00C5B3AC08}"/>
              </a:ext>
            </a:extLst>
          </p:cNvPr>
          <p:cNvSpPr/>
          <p:nvPr/>
        </p:nvSpPr>
        <p:spPr>
          <a:xfrm rot="16200000">
            <a:off x="298881" y="4872716"/>
            <a:ext cx="1447800" cy="1134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1C8DA-AB3A-49AA-A911-27EE8962AD73}"/>
              </a:ext>
            </a:extLst>
          </p:cNvPr>
          <p:cNvSpPr/>
          <p:nvPr/>
        </p:nvSpPr>
        <p:spPr>
          <a:xfrm rot="16200000">
            <a:off x="10066948" y="4494344"/>
            <a:ext cx="1447800" cy="1891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Wi-Fi outline">
            <a:extLst>
              <a:ext uri="{FF2B5EF4-FFF2-40B4-BE49-F238E27FC236}">
                <a16:creationId xmlns:a16="http://schemas.microsoft.com/office/drawing/2014/main" id="{773EC130-8020-EDB7-2EC5-10566FE1D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76795" y="3734225"/>
            <a:ext cx="2070613" cy="207061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B6F7BF-D227-B4AC-E7CB-BAFBC693E4D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flipV="1">
            <a:off x="4024712" y="5440028"/>
            <a:ext cx="35604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C6110F-0E96-480F-AE57-EBF9C13650AC}"/>
              </a:ext>
            </a:extLst>
          </p:cNvPr>
          <p:cNvSpPr txBox="1"/>
          <p:nvPr/>
        </p:nvSpPr>
        <p:spPr>
          <a:xfrm>
            <a:off x="5514503" y="4772239"/>
            <a:ext cx="85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/>
              <a:t>?</a:t>
            </a:r>
            <a:endParaRPr lang="en-US" sz="4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F19E31-09AE-1C00-4CB7-2E1252940160}"/>
              </a:ext>
            </a:extLst>
          </p:cNvPr>
          <p:cNvGrpSpPr/>
          <p:nvPr/>
        </p:nvGrpSpPr>
        <p:grpSpPr>
          <a:xfrm>
            <a:off x="7494466" y="2956895"/>
            <a:ext cx="2072667" cy="1386502"/>
            <a:chOff x="2527299" y="3171825"/>
            <a:chExt cx="2940051" cy="19189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7AA3997-285A-B08C-A0A7-CC9FFCE69B4B}"/>
                </a:ext>
              </a:extLst>
            </p:cNvPr>
            <p:cNvSpPr/>
            <p:nvPr/>
          </p:nvSpPr>
          <p:spPr>
            <a:xfrm>
              <a:off x="2901950" y="3171825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DC0C77-FBA4-78DF-AF46-75778816C6C0}"/>
                </a:ext>
              </a:extLst>
            </p:cNvPr>
            <p:cNvSpPr/>
            <p:nvPr/>
          </p:nvSpPr>
          <p:spPr>
            <a:xfrm>
              <a:off x="2901950" y="4833599"/>
              <a:ext cx="581025" cy="257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A9E980-FF8B-B0BF-FECA-F3CC86A3B255}"/>
                </a:ext>
              </a:extLst>
            </p:cNvPr>
            <p:cNvGrpSpPr/>
            <p:nvPr/>
          </p:nvGrpSpPr>
          <p:grpSpPr>
            <a:xfrm>
              <a:off x="5340350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9188C3-AFB6-EF4B-4E13-123679A8C9C8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EF665C-ECCC-D4D8-1BFC-9D47783E6E58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8E84F4C-FBE7-1B15-34D3-351666858F4C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11E5E6-844F-DECC-3765-FF21E512F1ED}"/>
                </a:ext>
              </a:extLst>
            </p:cNvPr>
            <p:cNvGrpSpPr/>
            <p:nvPr/>
          </p:nvGrpSpPr>
          <p:grpSpPr>
            <a:xfrm rot="10800000">
              <a:off x="2527299" y="3901905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A9325E3-2284-B099-B819-16C491933E7D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B49B00F-DF61-8C91-E7CD-8637CC16C727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FAC644C-19C5-C284-52C1-0D8CE2EE94C5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9B06089-E6F1-0EE0-E0B3-6379D3EA3FAE}"/>
                </a:ext>
              </a:extLst>
            </p:cNvPr>
            <p:cNvGrpSpPr/>
            <p:nvPr/>
          </p:nvGrpSpPr>
          <p:grpSpPr>
            <a:xfrm rot="16200000">
              <a:off x="4191000" y="3130381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74C76C6-C5BB-F985-7060-A10EEBAD1ED3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92ADADF-3607-ED3D-BD18-EBB477B20BAA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E2CA88-F9D7-3B1E-860A-BC9EF3294CA3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65FCBD-5F02-4B75-FDAD-75B809D751A3}"/>
                </a:ext>
              </a:extLst>
            </p:cNvPr>
            <p:cNvGrpSpPr/>
            <p:nvPr/>
          </p:nvGrpSpPr>
          <p:grpSpPr>
            <a:xfrm rot="5400000">
              <a:off x="4197179" y="4673416"/>
              <a:ext cx="127000" cy="457539"/>
              <a:chOff x="1527175" y="3536950"/>
              <a:chExt cx="127000" cy="4575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ACE950-8499-3A54-F4C7-2BFD2A59507A}"/>
                  </a:ext>
                </a:extLst>
              </p:cNvPr>
              <p:cNvSpPr/>
              <p:nvPr/>
            </p:nvSpPr>
            <p:spPr>
              <a:xfrm>
                <a:off x="1527175" y="3536950"/>
                <a:ext cx="47625" cy="4575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6481B2C-0F69-FD06-0974-A771DACA53C3}"/>
                  </a:ext>
                </a:extLst>
              </p:cNvPr>
              <p:cNvSpPr/>
              <p:nvPr/>
            </p:nvSpPr>
            <p:spPr>
              <a:xfrm>
                <a:off x="1574800" y="3565525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20CC23-27F9-5CDB-CEA6-6BBA3669C610}"/>
                  </a:ext>
                </a:extLst>
              </p:cNvPr>
              <p:cNvSpPr/>
              <p:nvPr/>
            </p:nvSpPr>
            <p:spPr>
              <a:xfrm>
                <a:off x="1574799" y="3803650"/>
                <a:ext cx="79375" cy="13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D614CF-130C-2270-2614-C5D99009A3B7}"/>
                </a:ext>
              </a:extLst>
            </p:cNvPr>
            <p:cNvSpPr/>
            <p:nvPr/>
          </p:nvSpPr>
          <p:spPr>
            <a:xfrm>
              <a:off x="2654300" y="3429000"/>
              <a:ext cx="2686050" cy="1403350"/>
            </a:xfrm>
            <a:prstGeom prst="rect">
              <a:avLst/>
            </a:prstGeom>
            <a:solidFill>
              <a:srgbClr val="F5D9AF"/>
            </a:solidFill>
            <a:ln>
              <a:solidFill>
                <a:srgbClr val="F5D9A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1A0649-2832-2B80-725C-0F48E477DCCB}"/>
                </a:ext>
              </a:extLst>
            </p:cNvPr>
            <p:cNvSpPr/>
            <p:nvPr/>
          </p:nvSpPr>
          <p:spPr>
            <a:xfrm>
              <a:off x="3394073" y="3841721"/>
              <a:ext cx="758825" cy="508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AE12425-C8E1-1D2D-7102-3BAD3A2209CC}"/>
                </a:ext>
              </a:extLst>
            </p:cNvPr>
            <p:cNvSpPr/>
            <p:nvPr/>
          </p:nvSpPr>
          <p:spPr>
            <a:xfrm>
              <a:off x="2773362" y="3782386"/>
              <a:ext cx="419100" cy="696575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A0FB31-7BBB-6CA4-B361-0F3FECC15E54}"/>
                </a:ext>
              </a:extLst>
            </p:cNvPr>
            <p:cNvSpPr/>
            <p:nvPr/>
          </p:nvSpPr>
          <p:spPr>
            <a:xfrm>
              <a:off x="3640135" y="4029160"/>
              <a:ext cx="266700" cy="1271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77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380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Wingdings</vt:lpstr>
      <vt:lpstr>Office Theme</vt:lpstr>
      <vt:lpstr>Robot jeżdżący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jeżdżący </dc:title>
  <dc:creator>Joanna Wiekiera</dc:creator>
  <cp:lastModifiedBy>Joanna Wiekiera</cp:lastModifiedBy>
  <cp:revision>4</cp:revision>
  <dcterms:created xsi:type="dcterms:W3CDTF">2024-01-15T16:01:06Z</dcterms:created>
  <dcterms:modified xsi:type="dcterms:W3CDTF">2024-01-15T21:21:45Z</dcterms:modified>
</cp:coreProperties>
</file>