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928D06-A2D3-0F98-C6AB-04D4A46D4E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584A3E2-4E7B-4B33-F05F-86B03085F4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9FA9BB1-1175-371C-255F-55FA7A28D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15E56-0D6F-426E-B60A-1D2D6B5412D1}" type="datetimeFigureOut">
              <a:rPr lang="de-DE" smtClean="0"/>
              <a:t>16.09.2025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8D0EC2F-1E34-8F3A-FD80-D8B7DA326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37781C9-76CA-47DB-CBB2-F66163BF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04ECB-6C04-40DA-80C1-5160FB2DEB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8049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AAC4DA-D379-2175-0D6D-2B106F090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AA98872-0D80-8021-68E4-493506CFE5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D3184C7-6F46-67BF-BB54-2429C6C6F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15E56-0D6F-426E-B60A-1D2D6B5412D1}" type="datetimeFigureOut">
              <a:rPr lang="de-DE" smtClean="0"/>
              <a:t>16.09.2025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B95BF6-6065-9767-E1AA-0C3D992B0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4B118A3-18D6-F5CE-3FEC-17D70D0DD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04ECB-6C04-40DA-80C1-5160FB2DEB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1665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93D728F-A5DF-9E1B-039F-29D9E22919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96817CC-D122-ED3E-4F31-8C39C67FC0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B7F8310-4B5D-86E3-D520-5FC713BB4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15E56-0D6F-426E-B60A-1D2D6B5412D1}" type="datetimeFigureOut">
              <a:rPr lang="de-DE" smtClean="0"/>
              <a:t>16.09.2025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AE05163-15B5-E3A9-604D-585CF3DD7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90A82FE-4D37-A1C1-C67A-EC6A52D73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04ECB-6C04-40DA-80C1-5160FB2DEB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9867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9B79FD-FEBA-9518-5DA1-CBF27D056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399D282-FB76-BDA5-0263-1DB0445ED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6CB856B-3092-935D-2156-9EC003BE4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15E56-0D6F-426E-B60A-1D2D6B5412D1}" type="datetimeFigureOut">
              <a:rPr lang="de-DE" smtClean="0"/>
              <a:t>16.09.2025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D698AD2-D85C-4B92-9E7B-07117AE7B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D2F9478-60FA-2316-27D5-49228A6C2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04ECB-6C04-40DA-80C1-5160FB2DEB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3474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DC0FDE-FED1-6BC0-0266-43BE96FFF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549924E-B52F-41C7-08AA-0EFC98FE54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4069230-3FA1-20FF-6652-79B1F2E99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15E56-0D6F-426E-B60A-1D2D6B5412D1}" type="datetimeFigureOut">
              <a:rPr lang="de-DE" smtClean="0"/>
              <a:t>16.09.2025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6C68570-CB7F-3932-E615-DB797D52A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BF525B7-483B-0298-4BC8-9ADADD7D3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04ECB-6C04-40DA-80C1-5160FB2DEB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8704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D2E455-4973-60FD-A19F-A8472E444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BE1473-23A3-B578-6955-0E59439E0E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BDF018F-7A98-4C3E-1ACF-3043E661F7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C0D84C3-997B-DBD5-F9DD-17B6EC8E5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15E56-0D6F-426E-B60A-1D2D6B5412D1}" type="datetimeFigureOut">
              <a:rPr lang="de-DE" smtClean="0"/>
              <a:t>16.09.2025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590D433-B492-468D-7C4A-7A01B7729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4B32E36-7B33-0D70-DD4F-CE060264F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04ECB-6C04-40DA-80C1-5160FB2DEB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5675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9ACAB6-56AD-059C-E209-DBEAC29A8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1B22981-D76A-459A-9D66-F7AB01A4D0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4409AE9-1B39-62D7-FE41-07D6D0CCD0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3DD3437-A14C-45C3-6338-52E326B13A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0D9E460-0526-1A01-29D1-04FDAD065E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FCD7E85-C4C2-B2FB-F2CE-20294E32A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15E56-0D6F-426E-B60A-1D2D6B5412D1}" type="datetimeFigureOut">
              <a:rPr lang="de-DE" smtClean="0"/>
              <a:t>16.09.2025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A857D33-B58B-95CC-01C8-56ACAFCCC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4F3F4CF-6D7C-B64B-9805-42B7F04A0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04ECB-6C04-40DA-80C1-5160FB2DEB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0258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646746-10FD-93E3-D3C7-FDD88A4CB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D84FA75-355F-9AFE-4B12-27634AE52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15E56-0D6F-426E-B60A-1D2D6B5412D1}" type="datetimeFigureOut">
              <a:rPr lang="de-DE" smtClean="0"/>
              <a:t>16.09.2025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5FEBB91-6AE2-FE5B-23EE-FD17C4941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AC101AF-CD14-5653-AB7B-D887E20D0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04ECB-6C04-40DA-80C1-5160FB2DEB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5781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09F4CAB-D728-8573-91C5-A4D88F2C6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15E56-0D6F-426E-B60A-1D2D6B5412D1}" type="datetimeFigureOut">
              <a:rPr lang="de-DE" smtClean="0"/>
              <a:t>16.09.2025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E9D5D8F-C9FD-D57C-3697-77BB87EC3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718B1B1-E8F1-BA2D-1C13-DFF13DDCF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04ECB-6C04-40DA-80C1-5160FB2DEB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5026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692A18-F708-90D7-3E1A-A9D1A021C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28F3DCB-CF27-78A8-61DA-B8E413B93A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09245E2-99E3-F4A4-79A1-A4476D08E2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C84EFEC-2DC7-F77A-CC08-20B509FB4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15E56-0D6F-426E-B60A-1D2D6B5412D1}" type="datetimeFigureOut">
              <a:rPr lang="de-DE" smtClean="0"/>
              <a:t>16.09.2025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A427679-DDEF-66C1-8577-5EEFDE479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9708274-376A-FC7F-C80A-A432E58DB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04ECB-6C04-40DA-80C1-5160FB2DEB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1783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936D9C-71A2-9A56-10BC-B429C1363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AA17AC6-2EFF-0138-3ECF-C24B829F6F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072DF06-0087-4F73-13EC-4B66155CBE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D7328FF-97D3-8529-6353-432AABC1A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15E56-0D6F-426E-B60A-1D2D6B5412D1}" type="datetimeFigureOut">
              <a:rPr lang="de-DE" smtClean="0"/>
              <a:t>16.09.2025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A2E0C8B-555B-1A97-769D-390B43883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9AAEE29-C4E9-7C04-0BE2-4D1EA24F1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04ECB-6C04-40DA-80C1-5160FB2DEB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1388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DFA9272-06EF-B14A-1138-C5FC480B2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F0F2E2A-BEAD-81FF-3453-2502D1160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5D6EA42-6CFA-493E-377E-0D31AAA547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9C15E56-0D6F-426E-B60A-1D2D6B5412D1}" type="datetimeFigureOut">
              <a:rPr lang="de-DE" smtClean="0"/>
              <a:t>16.09.2025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B74421E-AA51-680A-1642-D27D277927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97AD8C2-2925-A2AF-0F3C-DBBE819A37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A604ECB-6C04-40DA-80C1-5160FB2DEB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3608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0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EFECA3-A169-F4EC-C008-7337468020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9043254-FCF5-58F7-4656-C7A1420BDC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5865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hteck 24">
            <a:extLst>
              <a:ext uri="{FF2B5EF4-FFF2-40B4-BE49-F238E27FC236}">
                <a16:creationId xmlns:a16="http://schemas.microsoft.com/office/drawing/2014/main" id="{44A7877C-F213-8228-E0C4-9CF9A89D7C91}"/>
              </a:ext>
            </a:extLst>
          </p:cNvPr>
          <p:cNvSpPr/>
          <p:nvPr/>
        </p:nvSpPr>
        <p:spPr>
          <a:xfrm>
            <a:off x="2753360" y="1210235"/>
            <a:ext cx="7824993" cy="446442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AC7B491B-C6B2-0780-2BF7-520980AFD358}"/>
              </a:ext>
            </a:extLst>
          </p:cNvPr>
          <p:cNvSpPr/>
          <p:nvPr/>
        </p:nvSpPr>
        <p:spPr>
          <a:xfrm>
            <a:off x="3174166" y="2506589"/>
            <a:ext cx="548640" cy="1479666"/>
          </a:xfrm>
          <a:prstGeom prst="rect">
            <a:avLst/>
          </a:prstGeom>
          <a:solidFill>
            <a:schemeClr val="bg2">
              <a:lumMod val="5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noProof="1"/>
              <a:t>x</a:t>
            </a:r>
            <a:r>
              <a:rPr lang="de-DE" baseline="-25000" noProof="1"/>
              <a:t>1</a:t>
            </a:r>
          </a:p>
          <a:p>
            <a:pPr algn="ctr"/>
            <a:r>
              <a:rPr lang="de-DE" noProof="1"/>
              <a:t>x</a:t>
            </a:r>
            <a:r>
              <a:rPr lang="de-DE" baseline="-25000" noProof="1"/>
              <a:t>2</a:t>
            </a:r>
          </a:p>
          <a:p>
            <a:pPr algn="ctr"/>
            <a:r>
              <a:rPr lang="de-DE" noProof="1"/>
              <a:t>…</a:t>
            </a:r>
          </a:p>
          <a:p>
            <a:pPr algn="ctr"/>
            <a:r>
              <a:rPr lang="de-DE" noProof="1"/>
              <a:t>x</a:t>
            </a:r>
            <a:r>
              <a:rPr lang="de-DE" baseline="-25000" noProof="1"/>
              <a:t>n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729C9860-AA64-4682-A1B8-45E2DF556455}"/>
              </a:ext>
            </a:extLst>
          </p:cNvPr>
          <p:cNvSpPr/>
          <p:nvPr/>
        </p:nvSpPr>
        <p:spPr>
          <a:xfrm>
            <a:off x="6088033" y="2763985"/>
            <a:ext cx="1504603" cy="117209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FB65A273-BA6F-EC43-8BA0-DB0F968EBDC0}"/>
              </a:ext>
            </a:extLst>
          </p:cNvPr>
          <p:cNvSpPr/>
          <p:nvPr/>
        </p:nvSpPr>
        <p:spPr>
          <a:xfrm>
            <a:off x="4044561" y="1849126"/>
            <a:ext cx="4388699" cy="279459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noProof="1"/>
              <a:t>Heteroscedastic UQNN</a:t>
            </a:r>
          </a:p>
          <a:p>
            <a:pPr algn="ctr"/>
            <a:endParaRPr lang="de-DE" noProof="1"/>
          </a:p>
          <a:p>
            <a:pPr algn="ctr"/>
            <a:endParaRPr lang="de-DE" noProof="1"/>
          </a:p>
          <a:p>
            <a:pPr algn="ctr"/>
            <a:endParaRPr lang="de-DE" noProof="1"/>
          </a:p>
          <a:p>
            <a:pPr algn="ctr"/>
            <a:endParaRPr lang="de-DE" noProof="1"/>
          </a:p>
          <a:p>
            <a:pPr algn="ctr"/>
            <a:endParaRPr lang="de-DE" noProof="1"/>
          </a:p>
          <a:p>
            <a:pPr algn="ctr"/>
            <a:endParaRPr lang="de-DE" noProof="1"/>
          </a:p>
          <a:p>
            <a:pPr algn="ctr"/>
            <a:endParaRPr lang="de-DE" noProof="1"/>
          </a:p>
          <a:p>
            <a:pPr algn="ctr"/>
            <a:endParaRPr lang="de-DE" noProof="1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F605ABD2-3C7E-7456-E65B-FACA281584EF}"/>
              </a:ext>
            </a:extLst>
          </p:cNvPr>
          <p:cNvSpPr/>
          <p:nvPr/>
        </p:nvSpPr>
        <p:spPr>
          <a:xfrm>
            <a:off x="4098551" y="2994196"/>
            <a:ext cx="1113071" cy="562249"/>
          </a:xfrm>
          <a:prstGeom prst="rect">
            <a:avLst/>
          </a:prstGeom>
          <a:solidFill>
            <a:schemeClr val="bg2">
              <a:lumMod val="5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noProof="1"/>
              <a:t>Feature </a:t>
            </a:r>
          </a:p>
          <a:p>
            <a:pPr algn="ctr"/>
            <a:r>
              <a:rPr lang="de-DE" noProof="1"/>
              <a:t>Extractor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47C712B7-AE90-DFFC-90A9-506F1E514EC0}"/>
              </a:ext>
            </a:extLst>
          </p:cNvPr>
          <p:cNvSpPr/>
          <p:nvPr/>
        </p:nvSpPr>
        <p:spPr>
          <a:xfrm>
            <a:off x="8755014" y="2459622"/>
            <a:ext cx="1486264" cy="266037"/>
          </a:xfrm>
          <a:prstGeom prst="rect">
            <a:avLst/>
          </a:prstGeom>
          <a:solidFill>
            <a:schemeClr val="bg2">
              <a:lumMod val="5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i="1" noProof="1"/>
              <a:t>µ</a:t>
            </a:r>
            <a:endParaRPr lang="de-DE" noProof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hteck 30">
                <a:extLst>
                  <a:ext uri="{FF2B5EF4-FFF2-40B4-BE49-F238E27FC236}">
                    <a16:creationId xmlns:a16="http://schemas.microsoft.com/office/drawing/2014/main" id="{6FDF1E6C-7124-F97E-C1AD-118A01FB8BC2}"/>
                  </a:ext>
                </a:extLst>
              </p:cNvPr>
              <p:cNvSpPr/>
              <p:nvPr/>
            </p:nvSpPr>
            <p:spPr>
              <a:xfrm>
                <a:off x="8769268" y="3829451"/>
                <a:ext cx="1486265" cy="29119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noProof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i="1" noProof="1" dirty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de-DE" b="0" i="1" noProof="1" dirty="0" smtClean="0">
                              <a:latin typeface="Cambria Math" panose="02040503050406030204" pitchFamily="18" charset="0"/>
                            </a:rPr>
                            <m:t>𝑒𝑢</m:t>
                          </m:r>
                        </m:sub>
                      </m:sSub>
                    </m:oMath>
                  </m:oMathPara>
                </a14:m>
                <a:endParaRPr lang="de-DE" noProof="1"/>
              </a:p>
            </p:txBody>
          </p:sp>
        </mc:Choice>
        <mc:Fallback xmlns="">
          <p:sp>
            <p:nvSpPr>
              <p:cNvPr id="31" name="Rechteck 30">
                <a:extLst>
                  <a:ext uri="{FF2B5EF4-FFF2-40B4-BE49-F238E27FC236}">
                    <a16:creationId xmlns:a16="http://schemas.microsoft.com/office/drawing/2014/main" id="{6FDF1E6C-7124-F97E-C1AD-118A01FB8B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9268" y="3829451"/>
                <a:ext cx="1486265" cy="291190"/>
              </a:xfrm>
              <a:prstGeom prst="rect">
                <a:avLst/>
              </a:prstGeom>
              <a:blipFill>
                <a:blip r:embed="rId2"/>
                <a:stretch>
                  <a:fillRect b="-1887"/>
                </a:stretch>
              </a:blipFill>
              <a:ln w="28575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2F3431F0-E07D-305D-8F7A-E268E7C427EC}"/>
              </a:ext>
            </a:extLst>
          </p:cNvPr>
          <p:cNvCxnSpPr>
            <a:cxnSpLocks/>
            <a:stCxn id="26" idx="3"/>
            <a:endCxn id="28" idx="1"/>
          </p:cNvCxnSpPr>
          <p:nvPr/>
        </p:nvCxnSpPr>
        <p:spPr>
          <a:xfrm>
            <a:off x="3722806" y="3246422"/>
            <a:ext cx="321755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9DAA8D2D-9131-6680-CE13-4C6D1C825939}"/>
              </a:ext>
            </a:extLst>
          </p:cNvPr>
          <p:cNvCxnSpPr>
            <a:cxnSpLocks/>
          </p:cNvCxnSpPr>
          <p:nvPr/>
        </p:nvCxnSpPr>
        <p:spPr>
          <a:xfrm>
            <a:off x="5163647" y="3262389"/>
            <a:ext cx="375745" cy="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hteck 33">
            <a:extLst>
              <a:ext uri="{FF2B5EF4-FFF2-40B4-BE49-F238E27FC236}">
                <a16:creationId xmlns:a16="http://schemas.microsoft.com/office/drawing/2014/main" id="{05625084-A437-A532-D81F-2A1E8E41F6A8}"/>
              </a:ext>
            </a:extLst>
          </p:cNvPr>
          <p:cNvSpPr/>
          <p:nvPr/>
        </p:nvSpPr>
        <p:spPr>
          <a:xfrm>
            <a:off x="6604487" y="2343868"/>
            <a:ext cx="1707107" cy="510730"/>
          </a:xfrm>
          <a:prstGeom prst="rect">
            <a:avLst/>
          </a:prstGeom>
          <a:solidFill>
            <a:schemeClr val="bg2">
              <a:lumMod val="5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i="1" noProof="1"/>
              <a:t>µ</a:t>
            </a:r>
            <a:r>
              <a:rPr lang="de-DE" noProof="1"/>
              <a:t>-head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hteck 34">
                <a:extLst>
                  <a:ext uri="{FF2B5EF4-FFF2-40B4-BE49-F238E27FC236}">
                    <a16:creationId xmlns:a16="http://schemas.microsoft.com/office/drawing/2014/main" id="{0E7667DF-0589-256A-4139-D6DBFD44ADB4}"/>
                  </a:ext>
                </a:extLst>
              </p:cNvPr>
              <p:cNvSpPr/>
              <p:nvPr/>
            </p:nvSpPr>
            <p:spPr>
              <a:xfrm>
                <a:off x="6604486" y="3723304"/>
                <a:ext cx="1707107" cy="51667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de-DE" i="1" noProof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i="1" noProof="1" dirty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de-DE" b="0" i="1" noProof="1" dirty="0" smtClean="0">
                            <a:latin typeface="Cambria Math" panose="02040503050406030204" pitchFamily="18" charset="0"/>
                          </a:rPr>
                          <m:t>𝑒𝑢</m:t>
                        </m:r>
                      </m:sub>
                    </m:sSub>
                  </m:oMath>
                </a14:m>
                <a:r>
                  <a:rPr lang="de-DE" i="1" noProof="1"/>
                  <a:t>-</a:t>
                </a:r>
                <a:r>
                  <a:rPr lang="de-DE" noProof="1"/>
                  <a:t>head</a:t>
                </a:r>
              </a:p>
            </p:txBody>
          </p:sp>
        </mc:Choice>
        <mc:Fallback xmlns="">
          <p:sp>
            <p:nvSpPr>
              <p:cNvPr id="35" name="Rechteck 34">
                <a:extLst>
                  <a:ext uri="{FF2B5EF4-FFF2-40B4-BE49-F238E27FC236}">
                    <a16:creationId xmlns:a16="http://schemas.microsoft.com/office/drawing/2014/main" id="{0E7667DF-0589-256A-4139-D6DBFD44AD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4486" y="3723304"/>
                <a:ext cx="1707107" cy="516670"/>
              </a:xfrm>
              <a:prstGeom prst="rect">
                <a:avLst/>
              </a:prstGeom>
              <a:blipFill>
                <a:blip r:embed="rId3"/>
                <a:stretch>
                  <a:fillRect b="-1111"/>
                </a:stretch>
              </a:blipFill>
              <a:ln w="28575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hteck 35">
            <a:extLst>
              <a:ext uri="{FF2B5EF4-FFF2-40B4-BE49-F238E27FC236}">
                <a16:creationId xmlns:a16="http://schemas.microsoft.com/office/drawing/2014/main" id="{8B6A3ABA-011B-A31F-2A90-D36D1AB68E7E}"/>
              </a:ext>
            </a:extLst>
          </p:cNvPr>
          <p:cNvSpPr/>
          <p:nvPr/>
        </p:nvSpPr>
        <p:spPr>
          <a:xfrm>
            <a:off x="5508912" y="2522556"/>
            <a:ext cx="548640" cy="1479666"/>
          </a:xfrm>
          <a:prstGeom prst="rect">
            <a:avLst/>
          </a:prstGeom>
          <a:solidFill>
            <a:schemeClr val="bg2">
              <a:lumMod val="5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noProof="1"/>
              <a:t>f</a:t>
            </a:r>
            <a:r>
              <a:rPr lang="de-DE" baseline="-25000" noProof="1"/>
              <a:t>1</a:t>
            </a:r>
          </a:p>
          <a:p>
            <a:pPr algn="ctr"/>
            <a:r>
              <a:rPr lang="de-DE" noProof="1"/>
              <a:t>f</a:t>
            </a:r>
            <a:r>
              <a:rPr lang="de-DE" baseline="-25000" noProof="1"/>
              <a:t>2</a:t>
            </a:r>
          </a:p>
          <a:p>
            <a:pPr algn="ctr"/>
            <a:r>
              <a:rPr lang="de-DE" noProof="1"/>
              <a:t>…</a:t>
            </a:r>
          </a:p>
          <a:p>
            <a:pPr algn="ctr"/>
            <a:r>
              <a:rPr lang="de-DE" noProof="1"/>
              <a:t>f</a:t>
            </a:r>
            <a:r>
              <a:rPr lang="de-DE" baseline="-25000" noProof="1"/>
              <a:t>m</a:t>
            </a: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9518ABC3-22EF-A737-C29B-65F394A65A09}"/>
              </a:ext>
            </a:extLst>
          </p:cNvPr>
          <p:cNvCxnSpPr>
            <a:cxnSpLocks/>
            <a:stCxn id="36" idx="3"/>
            <a:endCxn id="34" idx="1"/>
          </p:cNvCxnSpPr>
          <p:nvPr/>
        </p:nvCxnSpPr>
        <p:spPr>
          <a:xfrm flipV="1">
            <a:off x="6057552" y="2599233"/>
            <a:ext cx="546935" cy="663156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80436283-0F34-8D14-ABE0-0AEEF8DC0705}"/>
              </a:ext>
            </a:extLst>
          </p:cNvPr>
          <p:cNvCxnSpPr>
            <a:cxnSpLocks/>
            <a:stCxn id="36" idx="3"/>
            <a:endCxn id="35" idx="1"/>
          </p:cNvCxnSpPr>
          <p:nvPr/>
        </p:nvCxnSpPr>
        <p:spPr>
          <a:xfrm>
            <a:off x="6057552" y="3262389"/>
            <a:ext cx="546934" cy="71925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DB6EA612-46C7-F9F7-D571-4FA6D36BA17C}"/>
              </a:ext>
            </a:extLst>
          </p:cNvPr>
          <p:cNvCxnSpPr>
            <a:cxnSpLocks/>
            <a:stCxn id="35" idx="3"/>
            <a:endCxn id="31" idx="1"/>
          </p:cNvCxnSpPr>
          <p:nvPr/>
        </p:nvCxnSpPr>
        <p:spPr>
          <a:xfrm flipV="1">
            <a:off x="8311593" y="3975046"/>
            <a:ext cx="457675" cy="6593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1CF7A9CC-E956-4798-0ACF-79CCB1DD6760}"/>
              </a:ext>
            </a:extLst>
          </p:cNvPr>
          <p:cNvCxnSpPr>
            <a:cxnSpLocks/>
            <a:stCxn id="34" idx="3"/>
            <a:endCxn id="30" idx="1"/>
          </p:cNvCxnSpPr>
          <p:nvPr/>
        </p:nvCxnSpPr>
        <p:spPr>
          <a:xfrm flipV="1">
            <a:off x="8311594" y="2592641"/>
            <a:ext cx="443420" cy="6592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hteck 41">
                <a:extLst>
                  <a:ext uri="{FF2B5EF4-FFF2-40B4-BE49-F238E27FC236}">
                    <a16:creationId xmlns:a16="http://schemas.microsoft.com/office/drawing/2014/main" id="{6BDAECF9-52B2-6D5A-0276-8AA28ECAF822}"/>
                  </a:ext>
                </a:extLst>
              </p:cNvPr>
              <p:cNvSpPr/>
              <p:nvPr/>
            </p:nvSpPr>
            <p:spPr>
              <a:xfrm>
                <a:off x="8755013" y="3132241"/>
                <a:ext cx="1486265" cy="27172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noProof="1" dirty="0" smtClean="0">
                          <a:latin typeface="Cambria Math" panose="02040503050406030204" pitchFamily="18" charset="0"/>
                        </a:rPr>
                        <m:t>𝑙𝑜𝑔</m:t>
                      </m:r>
                      <m:sSubSup>
                        <m:sSubSupPr>
                          <m:ctrlPr>
                            <a:rPr lang="de-DE" i="1" noProof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de-DE" i="1" noProof="1" dirty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de-DE" b="0" i="1" noProof="1" dirty="0" smtClean="0">
                              <a:latin typeface="Cambria Math" panose="02040503050406030204" pitchFamily="18" charset="0"/>
                            </a:rPr>
                            <m:t>𝑎𝑢</m:t>
                          </m:r>
                        </m:sub>
                        <m:sup>
                          <m:r>
                            <a:rPr lang="de-DE" b="0" i="1" noProof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de-DE" noProof="1"/>
              </a:p>
            </p:txBody>
          </p:sp>
        </mc:Choice>
        <mc:Fallback xmlns="">
          <p:sp>
            <p:nvSpPr>
              <p:cNvPr id="42" name="Rechteck 41">
                <a:extLst>
                  <a:ext uri="{FF2B5EF4-FFF2-40B4-BE49-F238E27FC236}">
                    <a16:creationId xmlns:a16="http://schemas.microsoft.com/office/drawing/2014/main" id="{6BDAECF9-52B2-6D5A-0276-8AA28ECAF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5013" y="3132241"/>
                <a:ext cx="1486265" cy="271720"/>
              </a:xfrm>
              <a:prstGeom prst="rect">
                <a:avLst/>
              </a:prstGeom>
              <a:blipFill>
                <a:blip r:embed="rId4"/>
                <a:stretch>
                  <a:fillRect b="-28571"/>
                </a:stretch>
              </a:blipFill>
              <a:ln w="28575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0B5BEE20-62DF-E5F0-D51A-AD890BE19C22}"/>
              </a:ext>
            </a:extLst>
          </p:cNvPr>
          <p:cNvCxnSpPr>
            <a:cxnSpLocks/>
            <a:stCxn id="5" idx="3"/>
            <a:endCxn id="42" idx="1"/>
          </p:cNvCxnSpPr>
          <p:nvPr/>
        </p:nvCxnSpPr>
        <p:spPr>
          <a:xfrm flipV="1">
            <a:off x="8327468" y="3268101"/>
            <a:ext cx="427545" cy="884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hteck 4">
                <a:extLst>
                  <a:ext uri="{FF2B5EF4-FFF2-40B4-BE49-F238E27FC236}">
                    <a16:creationId xmlns:a16="http://schemas.microsoft.com/office/drawing/2014/main" id="{8C9AB11C-53AD-C45D-630E-5DD09CB6D975}"/>
                  </a:ext>
                </a:extLst>
              </p:cNvPr>
              <p:cNvSpPr/>
              <p:nvPr/>
            </p:nvSpPr>
            <p:spPr>
              <a:xfrm>
                <a:off x="6620361" y="3010649"/>
                <a:ext cx="1707107" cy="516671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de-DE" b="0" i="1" noProof="1" dirty="0" smtClean="0">
                        <a:latin typeface="Cambria Math" panose="02040503050406030204" pitchFamily="18" charset="0"/>
                      </a:rPr>
                      <m:t>𝑙𝑜𝑔</m:t>
                    </m:r>
                    <m:sSubSup>
                      <m:sSubSupPr>
                        <m:ctrlPr>
                          <a:rPr lang="de-DE" i="1" noProof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de-DE" i="1" noProof="1" dirty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de-DE" b="0" i="1" noProof="1" dirty="0" smtClean="0">
                            <a:latin typeface="Cambria Math" panose="02040503050406030204" pitchFamily="18" charset="0"/>
                          </a:rPr>
                          <m:t>𝑎𝑢</m:t>
                        </m:r>
                      </m:sub>
                      <m:sup>
                        <m:r>
                          <a:rPr lang="de-DE" b="0" i="1" noProof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de-DE" noProof="1"/>
                  <a:t>-head</a:t>
                </a:r>
              </a:p>
            </p:txBody>
          </p:sp>
        </mc:Choice>
        <mc:Fallback xmlns="">
          <p:sp>
            <p:nvSpPr>
              <p:cNvPr id="5" name="Rechteck 4">
                <a:extLst>
                  <a:ext uri="{FF2B5EF4-FFF2-40B4-BE49-F238E27FC236}">
                    <a16:creationId xmlns:a16="http://schemas.microsoft.com/office/drawing/2014/main" id="{8C9AB11C-53AD-C45D-630E-5DD09CB6D9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361" y="3010649"/>
                <a:ext cx="1707107" cy="516671"/>
              </a:xfrm>
              <a:prstGeom prst="rect">
                <a:avLst/>
              </a:prstGeom>
              <a:blipFill>
                <a:blip r:embed="rId5"/>
                <a:stretch>
                  <a:fillRect b="-1111"/>
                </a:stretch>
              </a:blipFill>
              <a:ln w="28575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83B853E1-E9BF-4CFB-4A99-4A64C2F22B45}"/>
              </a:ext>
            </a:extLst>
          </p:cNvPr>
          <p:cNvCxnSpPr>
            <a:cxnSpLocks/>
            <a:stCxn id="36" idx="3"/>
            <a:endCxn id="5" idx="1"/>
          </p:cNvCxnSpPr>
          <p:nvPr/>
        </p:nvCxnSpPr>
        <p:spPr>
          <a:xfrm>
            <a:off x="6057552" y="3262389"/>
            <a:ext cx="562809" cy="6596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75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hteck 24">
            <a:extLst>
              <a:ext uri="{FF2B5EF4-FFF2-40B4-BE49-F238E27FC236}">
                <a16:creationId xmlns:a16="http://schemas.microsoft.com/office/drawing/2014/main" id="{44A7877C-F213-8228-E0C4-9CF9A89D7C91}"/>
              </a:ext>
            </a:extLst>
          </p:cNvPr>
          <p:cNvSpPr/>
          <p:nvPr/>
        </p:nvSpPr>
        <p:spPr>
          <a:xfrm>
            <a:off x="2714118" y="1196788"/>
            <a:ext cx="7824993" cy="446442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AC7B491B-C6B2-0780-2BF7-520980AFD358}"/>
              </a:ext>
            </a:extLst>
          </p:cNvPr>
          <p:cNvSpPr/>
          <p:nvPr/>
        </p:nvSpPr>
        <p:spPr>
          <a:xfrm>
            <a:off x="3174166" y="2506589"/>
            <a:ext cx="548640" cy="1479666"/>
          </a:xfrm>
          <a:prstGeom prst="rect">
            <a:avLst/>
          </a:prstGeom>
          <a:solidFill>
            <a:schemeClr val="bg2">
              <a:lumMod val="5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  <a:r>
              <a:rPr lang="en-US" baseline="-25000" dirty="0"/>
              <a:t>1</a:t>
            </a:r>
          </a:p>
          <a:p>
            <a:pPr algn="ctr"/>
            <a:r>
              <a:rPr lang="en-US" dirty="0"/>
              <a:t>x</a:t>
            </a:r>
            <a:r>
              <a:rPr lang="en-US" baseline="-25000" dirty="0"/>
              <a:t>2</a:t>
            </a:r>
          </a:p>
          <a:p>
            <a:pPr algn="ctr"/>
            <a:r>
              <a:rPr lang="en-US" dirty="0"/>
              <a:t>…</a:t>
            </a:r>
          </a:p>
          <a:p>
            <a:pPr algn="ctr"/>
            <a:r>
              <a:rPr lang="en-US" dirty="0" err="1"/>
              <a:t>x</a:t>
            </a:r>
            <a:r>
              <a:rPr lang="en-US" baseline="-25000" dirty="0" err="1"/>
              <a:t>n</a:t>
            </a:r>
            <a:endParaRPr lang="en-US" baseline="-25000" dirty="0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FB65A273-BA6F-EC43-8BA0-DB0F968EBDC0}"/>
              </a:ext>
            </a:extLst>
          </p:cNvPr>
          <p:cNvSpPr/>
          <p:nvPr/>
        </p:nvSpPr>
        <p:spPr>
          <a:xfrm>
            <a:off x="4185565" y="2779242"/>
            <a:ext cx="1141045" cy="93436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H-UQNN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1847AE2D-CC90-D4EB-9EE2-6E1C9B214017}"/>
              </a:ext>
            </a:extLst>
          </p:cNvPr>
          <p:cNvSpPr/>
          <p:nvPr/>
        </p:nvSpPr>
        <p:spPr>
          <a:xfrm>
            <a:off x="5614371" y="2164032"/>
            <a:ext cx="1141045" cy="85095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47C712B7-AE90-DFFC-90A9-506F1E514EC0}"/>
              </a:ext>
            </a:extLst>
          </p:cNvPr>
          <p:cNvSpPr/>
          <p:nvPr/>
        </p:nvSpPr>
        <p:spPr>
          <a:xfrm>
            <a:off x="5711497" y="2253362"/>
            <a:ext cx="915119" cy="266037"/>
          </a:xfrm>
          <a:prstGeom prst="rect">
            <a:avLst/>
          </a:prstGeom>
          <a:solidFill>
            <a:schemeClr val="bg2">
              <a:lumMod val="5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µ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hteck 30">
                <a:extLst>
                  <a:ext uri="{FF2B5EF4-FFF2-40B4-BE49-F238E27FC236}">
                    <a16:creationId xmlns:a16="http://schemas.microsoft.com/office/drawing/2014/main" id="{6FDF1E6C-7124-F97E-C1AD-118A01FB8BC2}"/>
                  </a:ext>
                </a:extLst>
              </p:cNvPr>
              <p:cNvSpPr/>
              <p:nvPr/>
            </p:nvSpPr>
            <p:spPr>
              <a:xfrm>
                <a:off x="5711496" y="3929575"/>
                <a:ext cx="915119" cy="29119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𝑒𝑢</m:t>
                          </m:r>
                        </m:sub>
                      </m:sSub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31" name="Rechteck 30">
                <a:extLst>
                  <a:ext uri="{FF2B5EF4-FFF2-40B4-BE49-F238E27FC236}">
                    <a16:creationId xmlns:a16="http://schemas.microsoft.com/office/drawing/2014/main" id="{6FDF1E6C-7124-F97E-C1AD-118A01FB8B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1496" y="3929575"/>
                <a:ext cx="915119" cy="291190"/>
              </a:xfrm>
              <a:prstGeom prst="rect">
                <a:avLst/>
              </a:prstGeom>
              <a:blipFill>
                <a:blip r:embed="rId2"/>
                <a:stretch>
                  <a:fillRect b="-1923"/>
                </a:stretch>
              </a:blipFill>
              <a:ln w="28575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2F3431F0-E07D-305D-8F7A-E268E7C427EC}"/>
              </a:ext>
            </a:extLst>
          </p:cNvPr>
          <p:cNvCxnSpPr>
            <a:cxnSpLocks/>
            <a:stCxn id="26" idx="3"/>
            <a:endCxn id="28" idx="1"/>
          </p:cNvCxnSpPr>
          <p:nvPr/>
        </p:nvCxnSpPr>
        <p:spPr>
          <a:xfrm>
            <a:off x="3722806" y="3246422"/>
            <a:ext cx="462759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DB6EA612-46C7-F9F7-D571-4FA6D36BA17C}"/>
              </a:ext>
            </a:extLst>
          </p:cNvPr>
          <p:cNvCxnSpPr>
            <a:cxnSpLocks/>
            <a:stCxn id="28" idx="3"/>
            <a:endCxn id="31" idx="1"/>
          </p:cNvCxnSpPr>
          <p:nvPr/>
        </p:nvCxnSpPr>
        <p:spPr>
          <a:xfrm>
            <a:off x="5326610" y="3246422"/>
            <a:ext cx="384886" cy="828748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hteck 41">
                <a:extLst>
                  <a:ext uri="{FF2B5EF4-FFF2-40B4-BE49-F238E27FC236}">
                    <a16:creationId xmlns:a16="http://schemas.microsoft.com/office/drawing/2014/main" id="{6BDAECF9-52B2-6D5A-0276-8AA28ECAF822}"/>
                  </a:ext>
                </a:extLst>
              </p:cNvPr>
              <p:cNvSpPr/>
              <p:nvPr/>
            </p:nvSpPr>
            <p:spPr>
              <a:xfrm>
                <a:off x="5711498" y="2620581"/>
                <a:ext cx="915119" cy="27172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𝑙𝑜𝑔</m:t>
                      </m:r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𝑎𝑢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Rechteck 41">
                <a:extLst>
                  <a:ext uri="{FF2B5EF4-FFF2-40B4-BE49-F238E27FC236}">
                    <a16:creationId xmlns:a16="http://schemas.microsoft.com/office/drawing/2014/main" id="{6BDAECF9-52B2-6D5A-0276-8AA28ECAF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1498" y="2620581"/>
                <a:ext cx="915119" cy="271720"/>
              </a:xfrm>
              <a:prstGeom prst="rect">
                <a:avLst/>
              </a:prstGeom>
              <a:blipFill>
                <a:blip r:embed="rId3"/>
                <a:stretch>
                  <a:fillRect l="-1290" b="-28571"/>
                </a:stretch>
              </a:blipFill>
              <a:ln w="28575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0B5BEE20-62DF-E5F0-D51A-AD890BE19C22}"/>
              </a:ext>
            </a:extLst>
          </p:cNvPr>
          <p:cNvCxnSpPr>
            <a:cxnSpLocks/>
            <a:stCxn id="28" idx="3"/>
            <a:endCxn id="17" idx="1"/>
          </p:cNvCxnSpPr>
          <p:nvPr/>
        </p:nvCxnSpPr>
        <p:spPr>
          <a:xfrm flipV="1">
            <a:off x="5326610" y="2589507"/>
            <a:ext cx="287761" cy="656915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hteck 20">
                <a:extLst>
                  <a:ext uri="{FF2B5EF4-FFF2-40B4-BE49-F238E27FC236}">
                    <a16:creationId xmlns:a16="http://schemas.microsoft.com/office/drawing/2014/main" id="{E505944D-5448-B953-7029-5A9D4FB77B45}"/>
                  </a:ext>
                </a:extLst>
              </p:cNvPr>
              <p:cNvSpPr/>
              <p:nvPr/>
            </p:nvSpPr>
            <p:spPr>
              <a:xfrm>
                <a:off x="6998644" y="2427915"/>
                <a:ext cx="812101" cy="328526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de-DE" b="1" i="1" smtClean="0">
                              <a:latin typeface="Cambria Math" panose="02040503050406030204" pitchFamily="18" charset="0"/>
                            </a:rPr>
                            <m:t>𝒉𝒆𝒕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1" name="Rechteck 20">
                <a:extLst>
                  <a:ext uri="{FF2B5EF4-FFF2-40B4-BE49-F238E27FC236}">
                    <a16:creationId xmlns:a16="http://schemas.microsoft.com/office/drawing/2014/main" id="{E505944D-5448-B953-7029-5A9D4FB77B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8644" y="2427915"/>
                <a:ext cx="812101" cy="328526"/>
              </a:xfrm>
              <a:prstGeom prst="rect">
                <a:avLst/>
              </a:prstGeom>
              <a:blipFill>
                <a:blip r:embed="rId4"/>
                <a:stretch>
                  <a:fillRect b="-925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hteck 21">
                <a:extLst>
                  <a:ext uri="{FF2B5EF4-FFF2-40B4-BE49-F238E27FC236}">
                    <a16:creationId xmlns:a16="http://schemas.microsoft.com/office/drawing/2014/main" id="{E29AFCDA-B2B6-34B6-9CF8-01398C351D28}"/>
                  </a:ext>
                </a:extLst>
              </p:cNvPr>
              <p:cNvSpPr/>
              <p:nvPr/>
            </p:nvSpPr>
            <p:spPr>
              <a:xfrm>
                <a:off x="6998643" y="3910907"/>
                <a:ext cx="812101" cy="328526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de-DE" b="1" i="1" smtClean="0">
                              <a:latin typeface="Cambria Math" panose="02040503050406030204" pitchFamily="18" charset="0"/>
                            </a:rPr>
                            <m:t>𝒆𝒖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2" name="Rechteck 21">
                <a:extLst>
                  <a:ext uri="{FF2B5EF4-FFF2-40B4-BE49-F238E27FC236}">
                    <a16:creationId xmlns:a16="http://schemas.microsoft.com/office/drawing/2014/main" id="{E29AFCDA-B2B6-34B6-9CF8-01398C351D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8643" y="3910907"/>
                <a:ext cx="812101" cy="328526"/>
              </a:xfrm>
              <a:prstGeom prst="rect">
                <a:avLst/>
              </a:prstGeom>
              <a:blipFill>
                <a:blip r:embed="rId5"/>
                <a:stretch>
                  <a:fillRect b="-188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80C75EF9-AB8F-6436-59EE-E9E3DE3CC712}"/>
              </a:ext>
            </a:extLst>
          </p:cNvPr>
          <p:cNvCxnSpPr>
            <a:cxnSpLocks/>
            <a:stCxn id="17" idx="3"/>
            <a:endCxn id="21" idx="1"/>
          </p:cNvCxnSpPr>
          <p:nvPr/>
        </p:nvCxnSpPr>
        <p:spPr>
          <a:xfrm>
            <a:off x="6755416" y="2589507"/>
            <a:ext cx="243228" cy="2671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EB8B3511-AF13-17D5-6184-A6E01539D44A}"/>
              </a:ext>
            </a:extLst>
          </p:cNvPr>
          <p:cNvCxnSpPr>
            <a:cxnSpLocks/>
            <a:stCxn id="31" idx="3"/>
            <a:endCxn id="22" idx="1"/>
          </p:cNvCxnSpPr>
          <p:nvPr/>
        </p:nvCxnSpPr>
        <p:spPr>
          <a:xfrm>
            <a:off x="6626615" y="4075170"/>
            <a:ext cx="372028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hteck 48">
                <a:extLst>
                  <a:ext uri="{FF2B5EF4-FFF2-40B4-BE49-F238E27FC236}">
                    <a16:creationId xmlns:a16="http://schemas.microsoft.com/office/drawing/2014/main" id="{296036DE-B121-CCD0-5019-C6A1E953CE2D}"/>
                  </a:ext>
                </a:extLst>
              </p:cNvPr>
              <p:cNvSpPr/>
              <p:nvPr/>
            </p:nvSpPr>
            <p:spPr>
              <a:xfrm>
                <a:off x="7596265" y="2989745"/>
                <a:ext cx="1798721" cy="656915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de-DE" b="1" i="1" smtClean="0">
                        <a:latin typeface="Cambria Math" panose="02040503050406030204" pitchFamily="18" charset="0"/>
                      </a:rPr>
                      <m:t>𝑳</m:t>
                    </m:r>
                  </m:oMath>
                </a14:m>
                <a:r>
                  <a:rPr lang="en-US" b="1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de-DE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1" i="1">
                                <a:latin typeface="Cambria Math" panose="02040503050406030204" pitchFamily="18" charset="0"/>
                              </a:rPr>
                              <m:t>𝝀</m:t>
                            </m:r>
                          </m:e>
                          <m:sub>
                            <m:r>
                              <a:rPr lang="de-DE" b="1" i="1" smtClean="0">
                                <a:latin typeface="Cambria Math" panose="02040503050406030204" pitchFamily="18" charset="0"/>
                              </a:rPr>
                              <m:t>𝒉𝒆𝒕</m:t>
                            </m:r>
                          </m:sub>
                        </m:sSub>
                        <m:r>
                          <a:rPr lang="de-DE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de-DE" b="1" i="1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de-DE" b="1" i="1">
                            <a:latin typeface="Cambria Math" panose="02040503050406030204" pitchFamily="18" charset="0"/>
                          </a:rPr>
                          <m:t>𝒉𝒆𝒕</m:t>
                        </m:r>
                      </m:sub>
                    </m:sSub>
                  </m:oMath>
                </a14:m>
                <a:r>
                  <a:rPr lang="en-US" b="1" dirty="0"/>
                  <a:t> 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de-DE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1" i="1">
                                <a:latin typeface="Cambria Math" panose="02040503050406030204" pitchFamily="18" charset="0"/>
                              </a:rPr>
                              <m:t>𝝀</m:t>
                            </m:r>
                          </m:e>
                          <m:sub>
                            <m:r>
                              <a:rPr lang="de-DE" b="1" i="1" smtClean="0">
                                <a:latin typeface="Cambria Math" panose="02040503050406030204" pitchFamily="18" charset="0"/>
                              </a:rPr>
                              <m:t>𝒆𝒖</m:t>
                            </m:r>
                          </m:sub>
                        </m:sSub>
                        <m:r>
                          <a:rPr lang="de-DE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de-DE" b="1" i="1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𝒆𝒖</m:t>
                        </m:r>
                      </m:sub>
                    </m:sSub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49" name="Rechteck 48">
                <a:extLst>
                  <a:ext uri="{FF2B5EF4-FFF2-40B4-BE49-F238E27FC236}">
                    <a16:creationId xmlns:a16="http://schemas.microsoft.com/office/drawing/2014/main" id="{296036DE-B121-CCD0-5019-C6A1E953CE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6265" y="2989745"/>
                <a:ext cx="1798721" cy="656915"/>
              </a:xfrm>
              <a:prstGeom prst="rect">
                <a:avLst/>
              </a:prstGeom>
              <a:blipFill>
                <a:blip r:embed="rId6"/>
                <a:stretch>
                  <a:fillRect t="-2778" b="-148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25F0CC9F-9E66-E7C9-3F1D-EC5E6623FA95}"/>
              </a:ext>
            </a:extLst>
          </p:cNvPr>
          <p:cNvCxnSpPr>
            <a:cxnSpLocks/>
            <a:stCxn id="22" idx="3"/>
            <a:endCxn id="49" idx="2"/>
          </p:cNvCxnSpPr>
          <p:nvPr/>
        </p:nvCxnSpPr>
        <p:spPr>
          <a:xfrm flipV="1">
            <a:off x="7810744" y="3646660"/>
            <a:ext cx="684882" cy="42851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8A7F07CD-042A-7FA9-BB2B-DAB426AB9A8D}"/>
              </a:ext>
            </a:extLst>
          </p:cNvPr>
          <p:cNvCxnSpPr>
            <a:cxnSpLocks/>
            <a:stCxn id="21" idx="3"/>
            <a:endCxn id="49" idx="0"/>
          </p:cNvCxnSpPr>
          <p:nvPr/>
        </p:nvCxnSpPr>
        <p:spPr>
          <a:xfrm>
            <a:off x="7810745" y="2592178"/>
            <a:ext cx="684881" cy="397567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8146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</Words>
  <Application>Microsoft Office PowerPoint</Application>
  <PresentationFormat>Breitbild</PresentationFormat>
  <Paragraphs>34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Cambria Math</vt:lpstr>
      <vt:lpstr>Office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WIGGERTHALE Julius (FRA-FL)</dc:creator>
  <cp:lastModifiedBy>WIGGERTHALE Julius (FRA-FL)</cp:lastModifiedBy>
  <cp:revision>8</cp:revision>
  <dcterms:created xsi:type="dcterms:W3CDTF">2025-08-04T10:41:33Z</dcterms:created>
  <dcterms:modified xsi:type="dcterms:W3CDTF">2025-09-16T13:52:44Z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77b993a-7622-4ca9-b18f-a1c017beb90f_Enabled">
    <vt:lpwstr>true</vt:lpwstr>
  </property>
  <property fmtid="{D5CDD505-2E9C-101B-9397-08002B2CF9AE}" pid="3" name="MSIP_Label_d77b993a-7622-4ca9-b18f-a1c017beb90f_SetDate">
    <vt:lpwstr>2025-08-04T10:51:00Z</vt:lpwstr>
  </property>
  <property fmtid="{D5CDD505-2E9C-101B-9397-08002B2CF9AE}" pid="4" name="MSIP_Label_d77b993a-7622-4ca9-b18f-a1c017beb90f_Method">
    <vt:lpwstr>Standard</vt:lpwstr>
  </property>
  <property fmtid="{D5CDD505-2E9C-101B-9397-08002B2CF9AE}" pid="5" name="MSIP_Label_d77b993a-7622-4ca9-b18f-a1c017beb90f_Name">
    <vt:lpwstr>C1-No marking</vt:lpwstr>
  </property>
  <property fmtid="{D5CDD505-2E9C-101B-9397-08002B2CF9AE}" pid="6" name="MSIP_Label_d77b993a-7622-4ca9-b18f-a1c017beb90f_SiteId">
    <vt:lpwstr>152f9b3b-87f6-4551-b359-dc2527d190be</vt:lpwstr>
  </property>
  <property fmtid="{D5CDD505-2E9C-101B-9397-08002B2CF9AE}" pid="7" name="MSIP_Label_d77b993a-7622-4ca9-b18f-a1c017beb90f_ActionId">
    <vt:lpwstr>a05947b6-2f00-4369-a53c-7d7e48129c4a</vt:lpwstr>
  </property>
  <property fmtid="{D5CDD505-2E9C-101B-9397-08002B2CF9AE}" pid="8" name="MSIP_Label_d77b993a-7622-4ca9-b18f-a1c017beb90f_ContentBits">
    <vt:lpwstr>0</vt:lpwstr>
  </property>
</Properties>
</file>