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3" r:id="rId5"/>
    <p:sldId id="258"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20"/>
    <p:restoredTop sz="96197"/>
  </p:normalViewPr>
  <p:slideViewPr>
    <p:cSldViewPr snapToGrid="0" snapToObjects="1">
      <p:cViewPr varScale="1">
        <p:scale>
          <a:sx n="84" d="100"/>
          <a:sy n="84"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4266-3326-34BA-688A-3ACAB8C059D0}"/>
              </a:ext>
            </a:extLst>
          </p:cNvPr>
          <p:cNvSpPr>
            <a:spLocks noGrp="1"/>
          </p:cNvSpPr>
          <p:nvPr>
            <p:ph type="ctrTitle"/>
          </p:nvPr>
        </p:nvSpPr>
        <p:spPr>
          <a:xfrm>
            <a:off x="5695061" y="1241266"/>
            <a:ext cx="5428551" cy="3153753"/>
          </a:xfrm>
        </p:spPr>
        <p:txBody>
          <a:bodyPr>
            <a:normAutofit fontScale="90000"/>
          </a:bodyPr>
          <a:lstStyle/>
          <a:p>
            <a:pPr algn="ctr"/>
            <a:r>
              <a:rPr lang="en-US" dirty="0"/>
              <a:t>Effects of the Weather and the 2020 Pandemic on Crimes</a:t>
            </a:r>
          </a:p>
        </p:txBody>
      </p:sp>
      <p:sp>
        <p:nvSpPr>
          <p:cNvPr id="3" name="Subtitle 2">
            <a:extLst>
              <a:ext uri="{FF2B5EF4-FFF2-40B4-BE49-F238E27FC236}">
                <a16:creationId xmlns:a16="http://schemas.microsoft.com/office/drawing/2014/main" id="{4F5871E7-3D8A-6B7C-5104-12B9928BCB4B}"/>
              </a:ext>
            </a:extLst>
          </p:cNvPr>
          <p:cNvSpPr>
            <a:spLocks noGrp="1"/>
          </p:cNvSpPr>
          <p:nvPr>
            <p:ph type="subTitle" idx="1"/>
          </p:nvPr>
        </p:nvSpPr>
        <p:spPr>
          <a:xfrm>
            <a:off x="5695061" y="4591665"/>
            <a:ext cx="5428551" cy="1622322"/>
          </a:xfrm>
        </p:spPr>
        <p:txBody>
          <a:bodyPr>
            <a:normAutofit/>
          </a:bodyPr>
          <a:lstStyle/>
          <a:p>
            <a:r>
              <a:rPr lang="en-US" dirty="0"/>
              <a:t>Based on reported crimes: 2017 - 2021</a:t>
            </a:r>
          </a:p>
        </p:txBody>
      </p:sp>
      <p:grpSp>
        <p:nvGrpSpPr>
          <p:cNvPr id="12" name="Group 11">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3" name="Rectangle 12">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Picture 6" descr="A picture containing text, silhouette&#10;&#10;Description automatically generated">
            <a:extLst>
              <a:ext uri="{FF2B5EF4-FFF2-40B4-BE49-F238E27FC236}">
                <a16:creationId xmlns:a16="http://schemas.microsoft.com/office/drawing/2014/main" id="{F3FF8A88-8F9A-E621-32B6-0076BA8911C0}"/>
              </a:ext>
            </a:extLst>
          </p:cNvPr>
          <p:cNvPicPr>
            <a:picLocks noChangeAspect="1"/>
          </p:cNvPicPr>
          <p:nvPr/>
        </p:nvPicPr>
        <p:blipFill>
          <a:blip r:embed="rId2"/>
          <a:stretch>
            <a:fillRect/>
          </a:stretch>
        </p:blipFill>
        <p:spPr>
          <a:xfrm>
            <a:off x="1109764" y="1665878"/>
            <a:ext cx="3526244" cy="3526244"/>
          </a:xfrm>
          <a:prstGeom prst="rect">
            <a:avLst/>
          </a:prstGeom>
        </p:spPr>
      </p:pic>
    </p:spTree>
    <p:extLst>
      <p:ext uri="{BB962C8B-B14F-4D97-AF65-F5344CB8AC3E}">
        <p14:creationId xmlns:p14="http://schemas.microsoft.com/office/powerpoint/2010/main" val="370629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2998-6556-9E1C-56D6-AADB536F779E}"/>
              </a:ext>
            </a:extLst>
          </p:cNvPr>
          <p:cNvSpPr>
            <a:spLocks noGrp="1"/>
          </p:cNvSpPr>
          <p:nvPr>
            <p:ph type="title"/>
          </p:nvPr>
        </p:nvSpPr>
        <p:spPr/>
        <p:txBody>
          <a:bodyPr/>
          <a:lstStyle/>
          <a:p>
            <a:pPr algn="ctr"/>
            <a:r>
              <a:rPr lang="en-US" dirty="0"/>
              <a:t>Data Reporting Issues</a:t>
            </a:r>
          </a:p>
        </p:txBody>
      </p:sp>
      <p:sp>
        <p:nvSpPr>
          <p:cNvPr id="3" name="Content Placeholder 2">
            <a:extLst>
              <a:ext uri="{FF2B5EF4-FFF2-40B4-BE49-F238E27FC236}">
                <a16:creationId xmlns:a16="http://schemas.microsoft.com/office/drawing/2014/main" id="{ABD1F43B-17D7-56D6-9DDE-FE2C0BBF7C77}"/>
              </a:ext>
            </a:extLst>
          </p:cNvPr>
          <p:cNvSpPr>
            <a:spLocks noGrp="1"/>
          </p:cNvSpPr>
          <p:nvPr>
            <p:ph idx="1"/>
          </p:nvPr>
        </p:nvSpPr>
        <p:spPr>
          <a:xfrm>
            <a:off x="1154954" y="2377440"/>
            <a:ext cx="10366486" cy="3810000"/>
          </a:xfrm>
        </p:spPr>
        <p:txBody>
          <a:bodyPr>
            <a:normAutofit fontScale="92500" lnSpcReduction="20000"/>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Crime undercounts: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Absence of crime reporting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the U.S. Bureau of Justice Statistics (BJS), there is a failure to note how much crime nationally, including Chicago, goes unreported to police by victims. </a:t>
            </a:r>
          </a:p>
          <a:p>
            <a:pPr marL="11430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Improved reporting of crime statistics in Chicago occurred in late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Change in how crime statistics are collected</a:t>
            </a:r>
          </a:p>
          <a:p>
            <a:pPr marL="342900" marR="0" lvl="0" indent="-342900">
              <a:lnSpc>
                <a:spcPct val="107000"/>
              </a:lnSpc>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2021 local authorities were supposed to switch from the old system to the new system, the National Incident-Based Reporting System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Nibrs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old system uses a hierarchy to report the most serious crime while omitting other crimes reported for the same incident. </a:t>
            </a:r>
          </a:p>
          <a:p>
            <a:pPr marL="342900" marR="0" lvl="0" indent="-342900">
              <a:lnSpc>
                <a:spcPct val="107000"/>
              </a:lnSpc>
              <a:spcBef>
                <a:spcPts val="0"/>
              </a:spcBef>
              <a:spcAft>
                <a:spcPts val="0"/>
              </a:spcAft>
              <a:buFont typeface="Symbol"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Nibrs</a:t>
            </a:r>
            <a:r>
              <a:rPr lang="en-US" sz="1800" dirty="0">
                <a:effectLst/>
                <a:latin typeface="Calibri" panose="020F0502020204030204" pitchFamily="34" charset="0"/>
                <a:ea typeface="Calibri" panose="020F0502020204030204" pitchFamily="34" charset="0"/>
                <a:cs typeface="Times New Roman" panose="02020603050405020304" pitchFamily="18" charset="0"/>
              </a:rPr>
              <a:t>  collects more details and multiple offenses for a single incident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Chicago, some important crime categories are not included in the police department’s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Compstat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“Part 1” weekly crime summaries.  Under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Compstat</a:t>
            </a:r>
            <a:r>
              <a:rPr lang="en-US" sz="1800" dirty="0">
                <a:effectLst/>
                <a:latin typeface="Calibri" panose="020F0502020204030204" pitchFamily="34" charset="0"/>
                <a:ea typeface="Calibri" panose="020F0502020204030204" pitchFamily="34" charset="0"/>
                <a:cs typeface="Times New Roman" panose="02020603050405020304" pitchFamily="18" charset="0"/>
              </a:rPr>
              <a:t>, when multiple crimes are committed under 1 incident, only the most serious crime is counted.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Nibrs</a:t>
            </a:r>
            <a:r>
              <a:rPr lang="en-US" sz="1800" dirty="0">
                <a:effectLst/>
                <a:latin typeface="Calibri" panose="020F0502020204030204" pitchFamily="34" charset="0"/>
                <a:ea typeface="Calibri" panose="020F0502020204030204" pitchFamily="34" charset="0"/>
                <a:cs typeface="Times New Roman" panose="02020603050405020304" pitchFamily="18" charset="0"/>
              </a:rPr>
              <a:t> correct this.  Chicago started conversion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Nibrs</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June of 2021. </a:t>
            </a:r>
          </a:p>
          <a:p>
            <a:endParaRPr lang="en-US" dirty="0"/>
          </a:p>
        </p:txBody>
      </p:sp>
    </p:spTree>
    <p:extLst>
      <p:ext uri="{BB962C8B-B14F-4D97-AF65-F5344CB8AC3E}">
        <p14:creationId xmlns:p14="http://schemas.microsoft.com/office/powerpoint/2010/main" val="171273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6485-650C-44D5-0B86-E77092D6A5B3}"/>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gn="ctr"/>
            <a:r>
              <a:rPr lang="en-US" b="0" i="0" kern="1200" dirty="0">
                <a:solidFill>
                  <a:srgbClr val="EBEBEB"/>
                </a:solidFill>
                <a:latin typeface="+mj-lt"/>
                <a:ea typeface="+mj-ea"/>
                <a:cs typeface="+mj-cs"/>
              </a:rPr>
              <a:t>Primary Crime Types - Summary</a:t>
            </a:r>
          </a:p>
        </p:txBody>
      </p:sp>
      <p:pic>
        <p:nvPicPr>
          <p:cNvPr id="7" name="Content Placeholder 6" descr="Chart, line chart&#10;&#10;Description automatically generated">
            <a:extLst>
              <a:ext uri="{FF2B5EF4-FFF2-40B4-BE49-F238E27FC236}">
                <a16:creationId xmlns:a16="http://schemas.microsoft.com/office/drawing/2014/main" id="{B71006DB-8326-F08F-31CB-026AD56A17B2}"/>
              </a:ext>
            </a:extLst>
          </p:cNvPr>
          <p:cNvPicPr>
            <a:picLocks noGrp="1" noChangeAspect="1"/>
          </p:cNvPicPr>
          <p:nvPr>
            <p:ph idx="1"/>
          </p:nvPr>
        </p:nvPicPr>
        <p:blipFill rotWithShape="1">
          <a:blip r:embed="rId2"/>
          <a:srcRect t="5584" r="4" b="299"/>
          <a:stretch/>
        </p:blipFill>
        <p:spPr bwMode="auto">
          <a:xfrm>
            <a:off x="284502" y="2330168"/>
            <a:ext cx="5367892" cy="3789226"/>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B13E09D-CB55-A02F-74FD-111200304A76}"/>
              </a:ext>
            </a:extLst>
          </p:cNvPr>
          <p:cNvSpPr txBox="1"/>
          <p:nvPr/>
        </p:nvSpPr>
        <p:spPr>
          <a:xfrm>
            <a:off x="5980954" y="2603500"/>
            <a:ext cx="5211979" cy="3416300"/>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 city of Chicago’s Data Portal tabulates all reported crimes, apart from murder, which are then categorized by primary types</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 database contain data that dates as far back as 2001</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Our Analysis is based on five years of data, from 2017 to 2021</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Three primary types of crime constantly ranked as the most reported: theft, battery, and criminal damage</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They aggregately account for roughly 53% of all primary types of crimes each year</a:t>
            </a:r>
          </a:p>
        </p:txBody>
      </p:sp>
      <p:sp>
        <p:nvSpPr>
          <p:cNvPr id="9" name="TextBox 8">
            <a:extLst>
              <a:ext uri="{FF2B5EF4-FFF2-40B4-BE49-F238E27FC236}">
                <a16:creationId xmlns:a16="http://schemas.microsoft.com/office/drawing/2014/main" id="{C16FB25E-ACF6-806F-B70A-695D69A17BB6}"/>
              </a:ext>
            </a:extLst>
          </p:cNvPr>
          <p:cNvSpPr txBox="1"/>
          <p:nvPr/>
        </p:nvSpPr>
        <p:spPr>
          <a:xfrm>
            <a:off x="1386641" y="2330168"/>
            <a:ext cx="3163614" cy="246221"/>
          </a:xfrm>
          <a:prstGeom prst="rect">
            <a:avLst/>
          </a:prstGeom>
          <a:noFill/>
        </p:spPr>
        <p:txBody>
          <a:bodyPr wrap="square" rtlCol="0">
            <a:spAutoFit/>
          </a:bodyPr>
          <a:lstStyle/>
          <a:p>
            <a:pPr algn="ctr"/>
            <a:r>
              <a:rPr lang="en-US" sz="1000" b="1" dirty="0"/>
              <a:t>Top 3 Primary Crime Types by Year</a:t>
            </a:r>
          </a:p>
        </p:txBody>
      </p:sp>
    </p:spTree>
    <p:extLst>
      <p:ext uri="{BB962C8B-B14F-4D97-AF65-F5344CB8AC3E}">
        <p14:creationId xmlns:p14="http://schemas.microsoft.com/office/powerpoint/2010/main" val="276753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193C-1AB8-F217-CDD9-6D2FC51ED7A5}"/>
              </a:ext>
            </a:extLst>
          </p:cNvPr>
          <p:cNvSpPr>
            <a:spLocks noGrp="1"/>
          </p:cNvSpPr>
          <p:nvPr>
            <p:ph type="title"/>
          </p:nvPr>
        </p:nvSpPr>
        <p:spPr>
          <a:xfrm>
            <a:off x="1154954" y="973668"/>
            <a:ext cx="8761413" cy="706964"/>
          </a:xfrm>
        </p:spPr>
        <p:txBody>
          <a:bodyPr>
            <a:normAutofit/>
          </a:bodyPr>
          <a:lstStyle/>
          <a:p>
            <a:pPr algn="ctr"/>
            <a:r>
              <a:rPr lang="en-US" dirty="0"/>
              <a:t>2020 Pandemic Impact</a:t>
            </a:r>
          </a:p>
        </p:txBody>
      </p:sp>
      <p:sp>
        <p:nvSpPr>
          <p:cNvPr id="9" name="Content Placeholder 8">
            <a:extLst>
              <a:ext uri="{FF2B5EF4-FFF2-40B4-BE49-F238E27FC236}">
                <a16:creationId xmlns:a16="http://schemas.microsoft.com/office/drawing/2014/main" id="{52F179E9-F222-CE84-5D86-8A7213B313B8}"/>
              </a:ext>
            </a:extLst>
          </p:cNvPr>
          <p:cNvSpPr>
            <a:spLocks noGrp="1"/>
          </p:cNvSpPr>
          <p:nvPr>
            <p:ph idx="1"/>
          </p:nvPr>
        </p:nvSpPr>
        <p:spPr>
          <a:xfrm>
            <a:off x="1154954" y="2603499"/>
            <a:ext cx="5398246" cy="3737665"/>
          </a:xfrm>
        </p:spPr>
        <p:txBody>
          <a:bodyPr anchor="ctr">
            <a:normAutofit fontScale="92500" lnSpcReduction="10000"/>
          </a:bodyPr>
          <a:lstStyle/>
          <a:p>
            <a:r>
              <a:rPr lang="en-US" dirty="0"/>
              <a:t>The top three primary crimes consistently accounted for between 52% and 56% of all crimes reported from 2017 to 2021</a:t>
            </a:r>
          </a:p>
          <a:p>
            <a:r>
              <a:rPr lang="en-US" dirty="0"/>
              <a:t>During that same period, crimes overall remained around the same level in 2017 and 2018, then reduced by about half in 2019 before dropping drastically in 2020, as well as 2021</a:t>
            </a:r>
          </a:p>
          <a:p>
            <a:r>
              <a:rPr lang="en-US" dirty="0"/>
              <a:t>The unusual drop in 2020 and 2021 can be attributed to the effect of the COVID pandemic and the ramifications resulting from confinement requirements that were observed in the city as a precautionary measure</a:t>
            </a:r>
          </a:p>
        </p:txBody>
      </p:sp>
      <p:pic>
        <p:nvPicPr>
          <p:cNvPr id="5" name="Picture 4">
            <a:extLst>
              <a:ext uri="{FF2B5EF4-FFF2-40B4-BE49-F238E27FC236}">
                <a16:creationId xmlns:a16="http://schemas.microsoft.com/office/drawing/2014/main" id="{E3303CD3-C419-9986-B82D-99F8AF40E6A0}"/>
              </a:ext>
            </a:extLst>
          </p:cNvPr>
          <p:cNvPicPr>
            <a:picLocks noChangeAspect="1"/>
          </p:cNvPicPr>
          <p:nvPr/>
        </p:nvPicPr>
        <p:blipFill>
          <a:blip r:embed="rId2"/>
          <a:stretch>
            <a:fillRect/>
          </a:stretch>
        </p:blipFill>
        <p:spPr>
          <a:xfrm>
            <a:off x="7525462" y="2187900"/>
            <a:ext cx="3896801" cy="1189456"/>
          </a:xfrm>
          <a:prstGeom prst="roundRect">
            <a:avLst>
              <a:gd name="adj" fmla="val 1858"/>
            </a:avLst>
          </a:prstGeom>
          <a:effectLst/>
        </p:spPr>
      </p:pic>
      <p:pic>
        <p:nvPicPr>
          <p:cNvPr id="4" name="Content Placeholder 3">
            <a:extLst>
              <a:ext uri="{FF2B5EF4-FFF2-40B4-BE49-F238E27FC236}">
                <a16:creationId xmlns:a16="http://schemas.microsoft.com/office/drawing/2014/main" id="{D8FB2284-498F-94E5-50A9-8F0A7283BE97}"/>
              </a:ext>
            </a:extLst>
          </p:cNvPr>
          <p:cNvPicPr>
            <a:picLocks noChangeAspect="1"/>
          </p:cNvPicPr>
          <p:nvPr/>
        </p:nvPicPr>
        <p:blipFill>
          <a:blip r:embed="rId3"/>
          <a:stretch>
            <a:fillRect/>
          </a:stretch>
        </p:blipFill>
        <p:spPr>
          <a:xfrm>
            <a:off x="7525462" y="3428999"/>
            <a:ext cx="3832745" cy="3273397"/>
          </a:xfrm>
          <a:prstGeom prst="roundRect">
            <a:avLst>
              <a:gd name="adj" fmla="val 1858"/>
            </a:avLst>
          </a:prstGeom>
          <a:effectLst/>
        </p:spPr>
      </p:pic>
    </p:spTree>
    <p:extLst>
      <p:ext uri="{BB962C8B-B14F-4D97-AF65-F5344CB8AC3E}">
        <p14:creationId xmlns:p14="http://schemas.microsoft.com/office/powerpoint/2010/main" val="142999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935E-3278-B28D-308C-22F96A869505}"/>
              </a:ext>
            </a:extLst>
          </p:cNvPr>
          <p:cNvSpPr>
            <a:spLocks noGrp="1"/>
          </p:cNvSpPr>
          <p:nvPr>
            <p:ph type="title"/>
          </p:nvPr>
        </p:nvSpPr>
        <p:spPr>
          <a:xfrm>
            <a:off x="1154954" y="973668"/>
            <a:ext cx="8761413" cy="706964"/>
          </a:xfrm>
        </p:spPr>
        <p:txBody>
          <a:bodyPr>
            <a:normAutofit/>
          </a:bodyPr>
          <a:lstStyle/>
          <a:p>
            <a:pPr algn="ctr"/>
            <a:r>
              <a:rPr lang="en-US" dirty="0">
                <a:solidFill>
                  <a:srgbClr val="EBEBEB"/>
                </a:solidFill>
              </a:rPr>
              <a:t>Top Primary Crimes - Distribution</a:t>
            </a:r>
          </a:p>
        </p:txBody>
      </p:sp>
      <p:sp>
        <p:nvSpPr>
          <p:cNvPr id="9" name="Content Placeholder 8">
            <a:extLst>
              <a:ext uri="{FF2B5EF4-FFF2-40B4-BE49-F238E27FC236}">
                <a16:creationId xmlns:a16="http://schemas.microsoft.com/office/drawing/2014/main" id="{7895DF87-9F98-15D9-A43F-1C951E61C3B5}"/>
              </a:ext>
            </a:extLst>
          </p:cNvPr>
          <p:cNvSpPr>
            <a:spLocks noGrp="1"/>
          </p:cNvSpPr>
          <p:nvPr>
            <p:ph idx="1"/>
          </p:nvPr>
        </p:nvSpPr>
        <p:spPr>
          <a:xfrm>
            <a:off x="1154954" y="2603500"/>
            <a:ext cx="4362977" cy="3416300"/>
          </a:xfrm>
        </p:spPr>
        <p:txBody>
          <a:bodyPr anchor="ctr">
            <a:normAutofit/>
          </a:bodyPr>
          <a:lstStyle/>
          <a:p>
            <a:r>
              <a:rPr lang="en-US" sz="1600" dirty="0"/>
              <a:t>As a percentage of all crimes, theft accounted for the most frequently occurred, followed by battery, and criminal damage</a:t>
            </a:r>
          </a:p>
          <a:p>
            <a:r>
              <a:rPr lang="en-US" sz="1600" dirty="0"/>
              <a:t>During 2020 and 2021, theft occurrences was surpassed by battery for the first time, compared to historical norms </a:t>
            </a:r>
          </a:p>
        </p:txBody>
      </p:sp>
      <p:pic>
        <p:nvPicPr>
          <p:cNvPr id="5" name="Content Placeholder 4">
            <a:extLst>
              <a:ext uri="{FF2B5EF4-FFF2-40B4-BE49-F238E27FC236}">
                <a16:creationId xmlns:a16="http://schemas.microsoft.com/office/drawing/2014/main" id="{D0739136-3DC8-A726-D077-226013AE525A}"/>
              </a:ext>
            </a:extLst>
          </p:cNvPr>
          <p:cNvPicPr>
            <a:picLocks noChangeAspect="1"/>
          </p:cNvPicPr>
          <p:nvPr/>
        </p:nvPicPr>
        <p:blipFill>
          <a:blip r:embed="rId2"/>
          <a:srcRect l="4351" r="4351"/>
          <a:stretch/>
        </p:blipFill>
        <p:spPr>
          <a:xfrm>
            <a:off x="5918503" y="2350743"/>
            <a:ext cx="4938684" cy="4057058"/>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B6F5FD2B-4056-2295-7EBD-A18ED620E42C}"/>
              </a:ext>
            </a:extLst>
          </p:cNvPr>
          <p:cNvSpPr txBox="1"/>
          <p:nvPr/>
        </p:nvSpPr>
        <p:spPr>
          <a:xfrm>
            <a:off x="6752753" y="2603500"/>
            <a:ext cx="3163614" cy="246221"/>
          </a:xfrm>
          <a:prstGeom prst="rect">
            <a:avLst/>
          </a:prstGeom>
          <a:noFill/>
        </p:spPr>
        <p:txBody>
          <a:bodyPr wrap="square" rtlCol="0">
            <a:spAutoFit/>
          </a:bodyPr>
          <a:lstStyle/>
          <a:p>
            <a:pPr algn="ctr"/>
            <a:r>
              <a:rPr lang="en-US" sz="1000" b="1" dirty="0"/>
              <a:t>Primary Crime Types % of all Crimes</a:t>
            </a:r>
          </a:p>
        </p:txBody>
      </p:sp>
    </p:spTree>
    <p:extLst>
      <p:ext uri="{BB962C8B-B14F-4D97-AF65-F5344CB8AC3E}">
        <p14:creationId xmlns:p14="http://schemas.microsoft.com/office/powerpoint/2010/main" val="386043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0365-C083-D137-EADE-BD00A52F7D04}"/>
              </a:ext>
            </a:extLst>
          </p:cNvPr>
          <p:cNvSpPr>
            <a:spLocks noGrp="1"/>
          </p:cNvSpPr>
          <p:nvPr>
            <p:ph type="title"/>
          </p:nvPr>
        </p:nvSpPr>
        <p:spPr>
          <a:xfrm>
            <a:off x="1154954" y="973668"/>
            <a:ext cx="8761413" cy="706964"/>
          </a:xfrm>
        </p:spPr>
        <p:txBody>
          <a:bodyPr>
            <a:normAutofit/>
          </a:bodyPr>
          <a:lstStyle/>
          <a:p>
            <a:pPr algn="ctr"/>
            <a:r>
              <a:rPr lang="en-US" dirty="0"/>
              <a:t>Weather Impact on Crimes</a:t>
            </a:r>
          </a:p>
        </p:txBody>
      </p:sp>
      <p:pic>
        <p:nvPicPr>
          <p:cNvPr id="7" name="Picture 6" descr="Chart, scatter chart&#10;&#10;Description automatically generated">
            <a:extLst>
              <a:ext uri="{FF2B5EF4-FFF2-40B4-BE49-F238E27FC236}">
                <a16:creationId xmlns:a16="http://schemas.microsoft.com/office/drawing/2014/main" id="{B32FD39B-DCA7-AD84-B355-4239D8D30CD7}"/>
              </a:ext>
            </a:extLst>
          </p:cNvPr>
          <p:cNvPicPr>
            <a:picLocks noChangeAspect="1"/>
          </p:cNvPicPr>
          <p:nvPr/>
        </p:nvPicPr>
        <p:blipFill rotWithShape="1">
          <a:blip r:embed="rId2"/>
          <a:srcRect t="4855" r="4" b="1029"/>
          <a:stretch/>
        </p:blipFill>
        <p:spPr>
          <a:xfrm>
            <a:off x="0" y="2261601"/>
            <a:ext cx="5980954" cy="430318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8EC94BA5-6298-FD88-5E47-6700B555A135}"/>
              </a:ext>
            </a:extLst>
          </p:cNvPr>
          <p:cNvSpPr>
            <a:spLocks noGrp="1"/>
          </p:cNvSpPr>
          <p:nvPr>
            <p:ph idx="1"/>
          </p:nvPr>
        </p:nvSpPr>
        <p:spPr>
          <a:xfrm>
            <a:off x="5980954" y="2603500"/>
            <a:ext cx="5211979" cy="3416300"/>
          </a:xfrm>
        </p:spPr>
        <p:txBody>
          <a:bodyPr anchor="ctr">
            <a:normAutofit/>
          </a:bodyPr>
          <a:lstStyle/>
          <a:p>
            <a:r>
              <a:rPr lang="en-US" sz="1600" dirty="0"/>
              <a:t>The top 3 primary crimes reported in 2019 were analyzed and graphed based on a range of averaged cold and warm temperatures at the time they were committed to determine any possible correlation</a:t>
            </a:r>
          </a:p>
          <a:p>
            <a:r>
              <a:rPr lang="en-US" sz="1600" dirty="0"/>
              <a:t>Based on the results, it can be concluded that there is no correlation between the temperature and the occurrence of crimes</a:t>
            </a:r>
          </a:p>
        </p:txBody>
      </p:sp>
    </p:spTree>
    <p:extLst>
      <p:ext uri="{BB962C8B-B14F-4D97-AF65-F5344CB8AC3E}">
        <p14:creationId xmlns:p14="http://schemas.microsoft.com/office/powerpoint/2010/main" val="256783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FBC9-A2B9-FA94-124B-B87455000C52}"/>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Theft &amp; Temperature - Regression</a:t>
            </a:r>
          </a:p>
        </p:txBody>
      </p:sp>
      <p:sp>
        <p:nvSpPr>
          <p:cNvPr id="9" name="Content Placeholder 8">
            <a:extLst>
              <a:ext uri="{FF2B5EF4-FFF2-40B4-BE49-F238E27FC236}">
                <a16:creationId xmlns:a16="http://schemas.microsoft.com/office/drawing/2014/main" id="{C96CA837-1ED6-F9F6-FB94-DF06F1431AA5}"/>
              </a:ext>
            </a:extLst>
          </p:cNvPr>
          <p:cNvSpPr>
            <a:spLocks noGrp="1"/>
          </p:cNvSpPr>
          <p:nvPr>
            <p:ph idx="1"/>
          </p:nvPr>
        </p:nvSpPr>
        <p:spPr>
          <a:xfrm>
            <a:off x="1154954" y="2603500"/>
            <a:ext cx="4417171" cy="3416300"/>
          </a:xfrm>
        </p:spPr>
        <p:txBody>
          <a:bodyPr anchor="ctr">
            <a:normAutofit/>
          </a:bodyPr>
          <a:lstStyle/>
          <a:p>
            <a:r>
              <a:rPr lang="en-US" sz="1600" dirty="0"/>
              <a:t>Theft is isolated for 2019 calendar year to examine there is any correlation between the temperature and the number of theft reported</a:t>
            </a:r>
          </a:p>
          <a:p>
            <a:r>
              <a:rPr lang="en-US" sz="1600" dirty="0"/>
              <a:t>The regression analysis shows a negative correlation between the warmer temperature and the amount if thefts that were reported</a:t>
            </a:r>
          </a:p>
        </p:txBody>
      </p:sp>
      <p:pic>
        <p:nvPicPr>
          <p:cNvPr id="5" name="Content Placeholder 4" descr="Chart, scatter chart&#10;&#10;Description automatically generated">
            <a:extLst>
              <a:ext uri="{FF2B5EF4-FFF2-40B4-BE49-F238E27FC236}">
                <a16:creationId xmlns:a16="http://schemas.microsoft.com/office/drawing/2014/main" id="{51BDFE85-1BD7-17DD-8B21-92C0640CFCC9}"/>
              </a:ext>
            </a:extLst>
          </p:cNvPr>
          <p:cNvPicPr>
            <a:picLocks noChangeAspect="1"/>
          </p:cNvPicPr>
          <p:nvPr/>
        </p:nvPicPr>
        <p:blipFill>
          <a:blip r:embed="rId2"/>
          <a:stretch>
            <a:fillRect/>
          </a:stretch>
        </p:blipFill>
        <p:spPr>
          <a:xfrm>
            <a:off x="6095999" y="2001615"/>
            <a:ext cx="6151333" cy="461349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8705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BCFE-7002-4668-9EAE-C5014D9722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FA07B7C-10D0-95E3-55DD-22C91DF819A6}"/>
              </a:ext>
            </a:extLst>
          </p:cNvPr>
          <p:cNvSpPr>
            <a:spLocks noGrp="1"/>
          </p:cNvSpPr>
          <p:nvPr>
            <p:ph idx="1"/>
          </p:nvPr>
        </p:nvSpPr>
        <p:spPr>
          <a:xfrm>
            <a:off x="1154954" y="2603500"/>
            <a:ext cx="10061686" cy="3736340"/>
          </a:xfrm>
        </p:spPr>
        <p:txBody>
          <a:bodyPr>
            <a:noAutofit/>
          </a:bodyPr>
          <a:lstStyle/>
          <a:p>
            <a:r>
              <a:rPr lang="en-US" sz="1600" b="0" i="0" dirty="0">
                <a:solidFill>
                  <a:schemeClr val="tx1"/>
                </a:solidFill>
                <a:effectLst/>
              </a:rPr>
              <a:t>What does this analysis mean?</a:t>
            </a:r>
            <a:br>
              <a:rPr lang="en-US" sz="1600" dirty="0">
                <a:solidFill>
                  <a:schemeClr val="tx1"/>
                </a:solidFill>
              </a:rPr>
            </a:br>
            <a:endParaRPr lang="en-US" sz="1600" dirty="0">
              <a:solidFill>
                <a:schemeClr val="tx1"/>
              </a:solidFill>
            </a:endParaRPr>
          </a:p>
          <a:p>
            <a:pPr marL="0" indent="0">
              <a:buNone/>
            </a:pPr>
            <a:r>
              <a:rPr lang="en-US" sz="1600" b="0" i="0" dirty="0">
                <a:solidFill>
                  <a:schemeClr val="tx1"/>
                </a:solidFill>
                <a:effectLst/>
              </a:rPr>
              <a:t>Our group’s theory had been that changes in weather could possibly affect crime rates. We theorized that warmer weather would see a higher increase in crime and colder weather should see crime rates reduced. We based our analysis on 5 years of crime data statistics for the city of Chicago. The analysis had found no correlation between weather patterns and crime rates for Chicago.</a:t>
            </a:r>
          </a:p>
          <a:p>
            <a:r>
              <a:rPr lang="en-US" sz="1600" b="0" i="0" dirty="0">
                <a:solidFill>
                  <a:schemeClr val="tx1"/>
                </a:solidFill>
                <a:effectLst/>
              </a:rPr>
              <a:t>Why should we care?</a:t>
            </a:r>
          </a:p>
          <a:p>
            <a:pPr marL="0" indent="0">
              <a:buNone/>
            </a:pPr>
            <a:r>
              <a:rPr lang="en-US" sz="1600" b="0" i="0" dirty="0">
                <a:solidFill>
                  <a:schemeClr val="tx1"/>
                </a:solidFill>
                <a:effectLst/>
              </a:rPr>
              <a:t>Being able to predict when crime rates increase will provide communities with a way to implement crime reducing tactics. This can include increasing the number of police officers or concentrating more police coverage to troubled sections of the community. Using predictive analysis such as monitoring weather patterns on crime rates could have helped police departments get ahead and potentially stop crime before it happens.</a:t>
            </a:r>
            <a:endParaRPr lang="en-US" sz="1600" dirty="0">
              <a:solidFill>
                <a:schemeClr val="tx1"/>
              </a:solidFill>
            </a:endParaRPr>
          </a:p>
        </p:txBody>
      </p:sp>
    </p:spTree>
    <p:extLst>
      <p:ext uri="{BB962C8B-B14F-4D97-AF65-F5344CB8AC3E}">
        <p14:creationId xmlns:p14="http://schemas.microsoft.com/office/powerpoint/2010/main" val="384354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1365</TotalTime>
  <Words>689</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Symbol</vt:lpstr>
      <vt:lpstr>Wingdings 3</vt:lpstr>
      <vt:lpstr>Ion Boardroom</vt:lpstr>
      <vt:lpstr>Effects of the Weather and the 2020 Pandemic on Crimes</vt:lpstr>
      <vt:lpstr>Data Reporting Issues</vt:lpstr>
      <vt:lpstr>Primary Crime Types - Summary</vt:lpstr>
      <vt:lpstr>2020 Pandemic Impact</vt:lpstr>
      <vt:lpstr>Top Primary Crimes - Distribution</vt:lpstr>
      <vt:lpstr>Weather Impact on Crimes</vt:lpstr>
      <vt:lpstr>Theft &amp; Temperature - Regression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dc:title>
  <dc:creator>Mickelson Laurore</dc:creator>
  <cp:lastModifiedBy>Mickelson Laurore</cp:lastModifiedBy>
  <cp:revision>13</cp:revision>
  <dcterms:created xsi:type="dcterms:W3CDTF">2022-11-10T01:35:59Z</dcterms:created>
  <dcterms:modified xsi:type="dcterms:W3CDTF">2022-11-11T00:36:43Z</dcterms:modified>
</cp:coreProperties>
</file>