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3" r:id="rId5"/>
    <p:sldId id="258" r:id="rId6"/>
    <p:sldId id="259" r:id="rId7"/>
    <p:sldId id="260"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6"/>
    <p:restoredTop sz="96197"/>
  </p:normalViewPr>
  <p:slideViewPr>
    <p:cSldViewPr snapToGrid="0" snapToObjects="1">
      <p:cViewPr>
        <p:scale>
          <a:sx n="100" d="100"/>
          <a:sy n="100" d="100"/>
        </p:scale>
        <p:origin x="49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266-3326-34BA-688A-3ACAB8C059D0}"/>
              </a:ext>
            </a:extLst>
          </p:cNvPr>
          <p:cNvSpPr>
            <a:spLocks noGrp="1"/>
          </p:cNvSpPr>
          <p:nvPr>
            <p:ph type="ctrTitle"/>
          </p:nvPr>
        </p:nvSpPr>
        <p:spPr>
          <a:xfrm>
            <a:off x="5695061" y="1241266"/>
            <a:ext cx="5428551" cy="3153753"/>
          </a:xfrm>
        </p:spPr>
        <p:txBody>
          <a:bodyPr>
            <a:normAutofit/>
          </a:bodyPr>
          <a:lstStyle/>
          <a:p>
            <a:pPr algn="ctr"/>
            <a:r>
              <a:rPr lang="en-US" sz="4800" dirty="0"/>
              <a:t>Effects of Temperature and the Pandemic on Crimes</a:t>
            </a:r>
          </a:p>
        </p:txBody>
      </p:sp>
      <p:sp>
        <p:nvSpPr>
          <p:cNvPr id="3" name="Subtitle 2">
            <a:extLst>
              <a:ext uri="{FF2B5EF4-FFF2-40B4-BE49-F238E27FC236}">
                <a16:creationId xmlns:a16="http://schemas.microsoft.com/office/drawing/2014/main" id="{4F5871E7-3D8A-6B7C-5104-12B9928BCB4B}"/>
              </a:ext>
            </a:extLst>
          </p:cNvPr>
          <p:cNvSpPr>
            <a:spLocks noGrp="1"/>
          </p:cNvSpPr>
          <p:nvPr>
            <p:ph type="subTitle" idx="1"/>
          </p:nvPr>
        </p:nvSpPr>
        <p:spPr>
          <a:xfrm>
            <a:off x="5695061" y="4591665"/>
            <a:ext cx="5428551" cy="1622322"/>
          </a:xfrm>
        </p:spPr>
        <p:txBody>
          <a:bodyPr>
            <a:normAutofit/>
          </a:bodyPr>
          <a:lstStyle/>
          <a:p>
            <a:r>
              <a:rPr lang="en-US" dirty="0"/>
              <a:t>Based on reported crimes: 2017 - 2021</a:t>
            </a:r>
          </a:p>
        </p:txBody>
      </p:sp>
      <p:grpSp>
        <p:nvGrpSpPr>
          <p:cNvPr id="12" name="Group 11">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3" name="Rectangle 12">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descr="A picture containing text, silhouette&#10;&#10;Description automatically generated">
            <a:extLst>
              <a:ext uri="{FF2B5EF4-FFF2-40B4-BE49-F238E27FC236}">
                <a16:creationId xmlns:a16="http://schemas.microsoft.com/office/drawing/2014/main" id="{F3FF8A88-8F9A-E621-32B6-0076BA8911C0}"/>
              </a:ext>
            </a:extLst>
          </p:cNvPr>
          <p:cNvPicPr>
            <a:picLocks noChangeAspect="1"/>
          </p:cNvPicPr>
          <p:nvPr/>
        </p:nvPicPr>
        <p:blipFill>
          <a:blip r:embed="rId2"/>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37062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2998-6556-9E1C-56D6-AADB536F779E}"/>
              </a:ext>
            </a:extLst>
          </p:cNvPr>
          <p:cNvSpPr>
            <a:spLocks noGrp="1"/>
          </p:cNvSpPr>
          <p:nvPr>
            <p:ph type="title"/>
          </p:nvPr>
        </p:nvSpPr>
        <p:spPr/>
        <p:txBody>
          <a:bodyPr/>
          <a:lstStyle/>
          <a:p>
            <a:pPr algn="ctr"/>
            <a:r>
              <a:rPr lang="en-US" dirty="0"/>
              <a:t>Data Reporting Issues</a:t>
            </a:r>
          </a:p>
        </p:txBody>
      </p:sp>
      <p:sp>
        <p:nvSpPr>
          <p:cNvPr id="3" name="Content Placeholder 2">
            <a:extLst>
              <a:ext uri="{FF2B5EF4-FFF2-40B4-BE49-F238E27FC236}">
                <a16:creationId xmlns:a16="http://schemas.microsoft.com/office/drawing/2014/main" id="{ABD1F43B-17D7-56D6-9DDE-FE2C0BBF7C77}"/>
              </a:ext>
            </a:extLst>
          </p:cNvPr>
          <p:cNvSpPr>
            <a:spLocks noGrp="1"/>
          </p:cNvSpPr>
          <p:nvPr>
            <p:ph idx="1"/>
          </p:nvPr>
        </p:nvSpPr>
        <p:spPr>
          <a:xfrm>
            <a:off x="647700" y="2301240"/>
            <a:ext cx="10896600" cy="4008120"/>
          </a:xfrm>
        </p:spPr>
        <p:txBody>
          <a:bodyPr>
            <a:normAutofit fontScale="85000" lnSpcReduction="20000"/>
          </a:bodyPr>
          <a:lstStyle/>
          <a:p>
            <a:pPr marL="0" marR="0" indent="0">
              <a:lnSpc>
                <a:spcPct val="107000"/>
              </a:lnSpc>
              <a:spcBef>
                <a:spcPts val="0"/>
              </a:spcBef>
              <a:spcAft>
                <a:spcPts val="800"/>
              </a:spcAft>
              <a:buNone/>
            </a:pPr>
            <a:r>
              <a:rPr lang="en-US" sz="1900" b="1" dirty="0">
                <a:effectLst/>
                <a:ea typeface="Calibri" panose="020F0502020204030204" pitchFamily="34" charset="0"/>
                <a:cs typeface="Times New Roman" panose="02020603050405020304" pitchFamily="18" charset="0"/>
              </a:rPr>
              <a:t>Crime undercounts: </a:t>
            </a:r>
            <a:r>
              <a:rPr lang="en-US" sz="1900" b="1" i="1" dirty="0">
                <a:effectLst/>
                <a:ea typeface="Calibri" panose="020F0502020204030204" pitchFamily="34" charset="0"/>
                <a:cs typeface="Times New Roman" panose="02020603050405020304" pitchFamily="18" charset="0"/>
              </a:rPr>
              <a:t>Absence of crime reporting</a:t>
            </a:r>
            <a:r>
              <a:rPr lang="en-US" sz="1900" b="1" dirty="0">
                <a:effectLst/>
                <a:ea typeface="Calibri" panose="020F0502020204030204" pitchFamily="34" charset="0"/>
                <a:cs typeface="Times New Roman" panose="02020603050405020304" pitchFamily="18" charset="0"/>
              </a:rPr>
              <a:t> </a:t>
            </a: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According to the U.S. Bureau of Justice Statistics (BJS), there is a failure to note how much crime nationally, including Chicago, goes unreported to police by victims. </a:t>
            </a: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11430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b="1" dirty="0">
                <a:effectLst/>
                <a:ea typeface="Calibri" panose="020F0502020204030204" pitchFamily="34" charset="0"/>
                <a:cs typeface="Times New Roman" panose="02020603050405020304" pitchFamily="18" charset="0"/>
              </a:rPr>
              <a:t>Improved reporting of crime statistics in Chicago occurred in late 2021</a:t>
            </a: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Change in how crime statistics are collected</a:t>
            </a:r>
          </a:p>
          <a:p>
            <a:pPr lvl="1" indent="-342900">
              <a:lnSpc>
                <a:spcPct val="107000"/>
              </a:lnSpc>
              <a:spcBef>
                <a:spcPts val="0"/>
              </a:spcBef>
              <a:buFont typeface="Symbol" pitchFamily="2" charset="2"/>
              <a:buChar char=""/>
            </a:pPr>
            <a:r>
              <a:rPr lang="en-US" sz="1900" dirty="0">
                <a:effectLst/>
                <a:ea typeface="Calibri" panose="020F0502020204030204" pitchFamily="34" charset="0"/>
                <a:cs typeface="Times New Roman" panose="02020603050405020304" pitchFamily="18" charset="0"/>
              </a:rPr>
              <a:t>2021 local authorities were supposed to switch from the old system to the new system, the National Incident-Based Reporting System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a:t>
            </a:r>
          </a:p>
          <a:p>
            <a:pPr lvl="1" indent="-342900">
              <a:lnSpc>
                <a:spcPct val="107000"/>
              </a:lnSpc>
              <a:spcBef>
                <a:spcPts val="0"/>
              </a:spcBef>
              <a:buFont typeface="Symbol" pitchFamily="2" charset="2"/>
              <a:buChar char=""/>
            </a:pPr>
            <a:r>
              <a:rPr lang="en-US" sz="1900" dirty="0">
                <a:effectLst/>
                <a:ea typeface="Calibri" panose="020F0502020204030204" pitchFamily="34" charset="0"/>
                <a:cs typeface="Times New Roman" panose="02020603050405020304" pitchFamily="18" charset="0"/>
              </a:rPr>
              <a:t>The old system uses a hierarchy to report the most serious crime while omitting other crimes reported for the same incident. </a:t>
            </a:r>
          </a:p>
          <a:p>
            <a:pPr lvl="1" indent="-342900">
              <a:lnSpc>
                <a:spcPct val="107000"/>
              </a:lnSpc>
              <a:spcBef>
                <a:spcPts val="0"/>
              </a:spcBef>
              <a:buFont typeface="Symbol" pitchFamily="2" charset="2"/>
              <a:buChar char=""/>
            </a:pP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collects more details and multiple offenses for a single incident</a:t>
            </a: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In Chicago, some important crime categories are not included in the police department’s </a:t>
            </a:r>
            <a:r>
              <a:rPr lang="en-US" sz="1900" dirty="0" err="1">
                <a:effectLst/>
                <a:ea typeface="Calibri" panose="020F0502020204030204" pitchFamily="34" charset="0"/>
                <a:cs typeface="Times New Roman" panose="02020603050405020304" pitchFamily="18" charset="0"/>
              </a:rPr>
              <a:t>Compstat</a:t>
            </a:r>
            <a:r>
              <a:rPr lang="en-US" sz="1900" dirty="0">
                <a:effectLst/>
                <a:ea typeface="Calibri" panose="020F0502020204030204" pitchFamily="34" charset="0"/>
                <a:cs typeface="Times New Roman" panose="02020603050405020304" pitchFamily="18" charset="0"/>
              </a:rPr>
              <a:t> “Part 1” weekly crime summaries.  Under </a:t>
            </a:r>
            <a:r>
              <a:rPr lang="en-US" sz="1900" dirty="0" err="1">
                <a:effectLst/>
                <a:ea typeface="Calibri" panose="020F0502020204030204" pitchFamily="34" charset="0"/>
                <a:cs typeface="Times New Roman" panose="02020603050405020304" pitchFamily="18" charset="0"/>
              </a:rPr>
              <a:t>Compstat</a:t>
            </a:r>
            <a:r>
              <a:rPr lang="en-US" sz="1900" dirty="0">
                <a:effectLst/>
                <a:ea typeface="Calibri" panose="020F0502020204030204" pitchFamily="34" charset="0"/>
                <a:cs typeface="Times New Roman" panose="02020603050405020304" pitchFamily="18" charset="0"/>
              </a:rPr>
              <a:t>, when multiple crimes are committed under 1 incident, only the most serious crime is counted.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correct this.  Chicago started conversion to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in June of 2021. </a:t>
            </a:r>
          </a:p>
          <a:p>
            <a:endParaRPr lang="en-US" dirty="0"/>
          </a:p>
        </p:txBody>
      </p:sp>
    </p:spTree>
    <p:extLst>
      <p:ext uri="{BB962C8B-B14F-4D97-AF65-F5344CB8AC3E}">
        <p14:creationId xmlns:p14="http://schemas.microsoft.com/office/powerpoint/2010/main" val="171273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6485-650C-44D5-0B86-E77092D6A5B3}"/>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r>
              <a:rPr lang="en-US" b="0" i="0" kern="1200" dirty="0">
                <a:solidFill>
                  <a:srgbClr val="EBEBEB"/>
                </a:solidFill>
                <a:latin typeface="+mj-lt"/>
                <a:ea typeface="+mj-ea"/>
                <a:cs typeface="+mj-cs"/>
              </a:rPr>
              <a:t>Primary Crime Types - Summary</a:t>
            </a:r>
          </a:p>
        </p:txBody>
      </p:sp>
      <p:sp>
        <p:nvSpPr>
          <p:cNvPr id="8" name="TextBox 7">
            <a:extLst>
              <a:ext uri="{FF2B5EF4-FFF2-40B4-BE49-F238E27FC236}">
                <a16:creationId xmlns:a16="http://schemas.microsoft.com/office/drawing/2014/main" id="{8B13E09D-CB55-A02F-74FD-111200304A76}"/>
              </a:ext>
            </a:extLst>
          </p:cNvPr>
          <p:cNvSpPr txBox="1"/>
          <p:nvPr/>
        </p:nvSpPr>
        <p:spPr>
          <a:xfrm>
            <a:off x="5980954" y="2603500"/>
            <a:ext cx="5211979"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city of Chicago’s Data Portal tabulates all reported crimes, apart from murder, which are then categorized by primary types</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database contain data that dates as far back as 2001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Our Analysis is based on five years of data, from 2017 to 2021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Three primary types of crime constantly ranked as the most reported: theft, battery, and criminal damage</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They aggregately account for roughly 53% of all primary types of crimes each year</a:t>
            </a:r>
          </a:p>
        </p:txBody>
      </p:sp>
      <p:sp>
        <p:nvSpPr>
          <p:cNvPr id="9" name="TextBox 8">
            <a:extLst>
              <a:ext uri="{FF2B5EF4-FFF2-40B4-BE49-F238E27FC236}">
                <a16:creationId xmlns:a16="http://schemas.microsoft.com/office/drawing/2014/main" id="{C16FB25E-ACF6-806F-B70A-695D69A17BB6}"/>
              </a:ext>
            </a:extLst>
          </p:cNvPr>
          <p:cNvSpPr txBox="1"/>
          <p:nvPr/>
        </p:nvSpPr>
        <p:spPr>
          <a:xfrm>
            <a:off x="1395155" y="2357278"/>
            <a:ext cx="3163614" cy="246221"/>
          </a:xfrm>
          <a:prstGeom prst="rect">
            <a:avLst/>
          </a:prstGeom>
          <a:noFill/>
        </p:spPr>
        <p:txBody>
          <a:bodyPr wrap="square" rtlCol="0">
            <a:spAutoFit/>
          </a:bodyPr>
          <a:lstStyle/>
          <a:p>
            <a:pPr algn="ctr"/>
            <a:r>
              <a:rPr lang="en-US" sz="1000" b="1" dirty="0"/>
              <a:t>Top 3 Primary Crime Types by Year</a:t>
            </a:r>
          </a:p>
        </p:txBody>
      </p:sp>
      <p:pic>
        <p:nvPicPr>
          <p:cNvPr id="5" name="Content Placeholder 4" descr="Chart, line chart&#10;&#10;Description automatically generated">
            <a:extLst>
              <a:ext uri="{FF2B5EF4-FFF2-40B4-BE49-F238E27FC236}">
                <a16:creationId xmlns:a16="http://schemas.microsoft.com/office/drawing/2014/main" id="{21DDD053-5796-ABF6-6A9F-DDAC688F466B}"/>
              </a:ext>
            </a:extLst>
          </p:cNvPr>
          <p:cNvPicPr>
            <a:picLocks noGrp="1" noChangeAspect="1"/>
          </p:cNvPicPr>
          <p:nvPr>
            <p:ph idx="1"/>
          </p:nvPr>
        </p:nvPicPr>
        <p:blipFill>
          <a:blip r:embed="rId2"/>
          <a:stretch>
            <a:fillRect/>
          </a:stretch>
        </p:blipFill>
        <p:spPr>
          <a:xfrm>
            <a:off x="274420" y="2603499"/>
            <a:ext cx="5405085" cy="3807857"/>
          </a:xfrm>
        </p:spPr>
      </p:pic>
    </p:spTree>
    <p:extLst>
      <p:ext uri="{BB962C8B-B14F-4D97-AF65-F5344CB8AC3E}">
        <p14:creationId xmlns:p14="http://schemas.microsoft.com/office/powerpoint/2010/main" val="27675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193C-1AB8-F217-CDD9-6D2FC51ED7A5}"/>
              </a:ext>
            </a:extLst>
          </p:cNvPr>
          <p:cNvSpPr>
            <a:spLocks noGrp="1"/>
          </p:cNvSpPr>
          <p:nvPr>
            <p:ph type="title"/>
          </p:nvPr>
        </p:nvSpPr>
        <p:spPr>
          <a:xfrm>
            <a:off x="1154954" y="973668"/>
            <a:ext cx="8761413" cy="706964"/>
          </a:xfrm>
        </p:spPr>
        <p:txBody>
          <a:bodyPr>
            <a:normAutofit/>
          </a:bodyPr>
          <a:lstStyle/>
          <a:p>
            <a:pPr algn="ctr"/>
            <a:r>
              <a:rPr lang="en-US" dirty="0"/>
              <a:t>2020 Pandemic Impact</a:t>
            </a:r>
          </a:p>
        </p:txBody>
      </p:sp>
      <p:sp>
        <p:nvSpPr>
          <p:cNvPr id="9" name="Content Placeholder 8">
            <a:extLst>
              <a:ext uri="{FF2B5EF4-FFF2-40B4-BE49-F238E27FC236}">
                <a16:creationId xmlns:a16="http://schemas.microsoft.com/office/drawing/2014/main" id="{52F179E9-F222-CE84-5D86-8A7213B313B8}"/>
              </a:ext>
            </a:extLst>
          </p:cNvPr>
          <p:cNvSpPr>
            <a:spLocks noGrp="1"/>
          </p:cNvSpPr>
          <p:nvPr>
            <p:ph idx="1"/>
          </p:nvPr>
        </p:nvSpPr>
        <p:spPr>
          <a:xfrm>
            <a:off x="1154954" y="2603499"/>
            <a:ext cx="5398246" cy="3737665"/>
          </a:xfrm>
        </p:spPr>
        <p:txBody>
          <a:bodyPr anchor="ctr">
            <a:normAutofit fontScale="92500"/>
          </a:bodyPr>
          <a:lstStyle/>
          <a:p>
            <a:r>
              <a:rPr lang="en-US" dirty="0"/>
              <a:t>The top three primary crimes consistently accounted for between 52% and 56% of all crimes reported from 2017 to 2021</a:t>
            </a:r>
          </a:p>
          <a:p>
            <a:r>
              <a:rPr lang="en-US" dirty="0"/>
              <a:t>During that same period, crimes overall remained around the same level between 2017 and 2019, before dropping drastically in 2020</a:t>
            </a:r>
          </a:p>
          <a:p>
            <a:r>
              <a:rPr lang="en-US" dirty="0"/>
              <a:t>The unusual drop in 2020 and 2021, relative to the norm through 2019, can be attributed to the effect of the COVID pandemic and the ramifications resulting from confinement requirements that were observed in the city as a precautionary measure</a:t>
            </a:r>
          </a:p>
        </p:txBody>
      </p:sp>
      <p:pic>
        <p:nvPicPr>
          <p:cNvPr id="5" name="Picture 4">
            <a:extLst>
              <a:ext uri="{FF2B5EF4-FFF2-40B4-BE49-F238E27FC236}">
                <a16:creationId xmlns:a16="http://schemas.microsoft.com/office/drawing/2014/main" id="{E3303CD3-C419-9986-B82D-99F8AF40E6A0}"/>
              </a:ext>
            </a:extLst>
          </p:cNvPr>
          <p:cNvPicPr>
            <a:picLocks noChangeAspect="1"/>
          </p:cNvPicPr>
          <p:nvPr/>
        </p:nvPicPr>
        <p:blipFill>
          <a:blip r:embed="rId2"/>
          <a:stretch>
            <a:fillRect/>
          </a:stretch>
        </p:blipFill>
        <p:spPr>
          <a:xfrm>
            <a:off x="7525462" y="2187900"/>
            <a:ext cx="3896801" cy="1189456"/>
          </a:xfrm>
          <a:prstGeom prst="roundRect">
            <a:avLst>
              <a:gd name="adj" fmla="val 1858"/>
            </a:avLst>
          </a:prstGeom>
          <a:effectLst/>
        </p:spPr>
      </p:pic>
      <p:pic>
        <p:nvPicPr>
          <p:cNvPr id="6" name="Picture 5">
            <a:extLst>
              <a:ext uri="{FF2B5EF4-FFF2-40B4-BE49-F238E27FC236}">
                <a16:creationId xmlns:a16="http://schemas.microsoft.com/office/drawing/2014/main" id="{0A83C10A-C2DC-E9B9-ABEA-700BE25B9B51}"/>
              </a:ext>
            </a:extLst>
          </p:cNvPr>
          <p:cNvPicPr>
            <a:picLocks noChangeAspect="1"/>
          </p:cNvPicPr>
          <p:nvPr/>
        </p:nvPicPr>
        <p:blipFill>
          <a:blip r:embed="rId3"/>
          <a:stretch>
            <a:fillRect/>
          </a:stretch>
        </p:blipFill>
        <p:spPr>
          <a:xfrm>
            <a:off x="7525462" y="3480645"/>
            <a:ext cx="3896801" cy="3171135"/>
          </a:xfrm>
          <a:prstGeom prst="rect">
            <a:avLst/>
          </a:prstGeom>
        </p:spPr>
      </p:pic>
    </p:spTree>
    <p:extLst>
      <p:ext uri="{BB962C8B-B14F-4D97-AF65-F5344CB8AC3E}">
        <p14:creationId xmlns:p14="http://schemas.microsoft.com/office/powerpoint/2010/main" val="142999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935E-3278-B28D-308C-22F96A869505}"/>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Top Primary Crimes - Distribution</a:t>
            </a:r>
          </a:p>
        </p:txBody>
      </p:sp>
      <p:sp>
        <p:nvSpPr>
          <p:cNvPr id="9" name="Content Placeholder 8">
            <a:extLst>
              <a:ext uri="{FF2B5EF4-FFF2-40B4-BE49-F238E27FC236}">
                <a16:creationId xmlns:a16="http://schemas.microsoft.com/office/drawing/2014/main" id="{7895DF87-9F98-15D9-A43F-1C951E61C3B5}"/>
              </a:ext>
            </a:extLst>
          </p:cNvPr>
          <p:cNvSpPr>
            <a:spLocks noGrp="1"/>
          </p:cNvSpPr>
          <p:nvPr>
            <p:ph idx="1"/>
          </p:nvPr>
        </p:nvSpPr>
        <p:spPr>
          <a:xfrm>
            <a:off x="1154954" y="2603500"/>
            <a:ext cx="4362977" cy="3416300"/>
          </a:xfrm>
        </p:spPr>
        <p:txBody>
          <a:bodyPr anchor="ctr">
            <a:normAutofit/>
          </a:bodyPr>
          <a:lstStyle/>
          <a:p>
            <a:r>
              <a:rPr lang="en-US" sz="1600" dirty="0"/>
              <a:t>As a percentage of all crimes, theft accounted for the most frequently occurred, followed by battery, and criminal damage</a:t>
            </a:r>
          </a:p>
          <a:p>
            <a:r>
              <a:rPr lang="en-US" sz="1600" dirty="0"/>
              <a:t>During 2020 and 2021, theft occurrences was surpassed by battery for the first time, compared to historical norms </a:t>
            </a:r>
          </a:p>
        </p:txBody>
      </p:sp>
      <p:pic>
        <p:nvPicPr>
          <p:cNvPr id="5" name="Content Placeholder 4">
            <a:extLst>
              <a:ext uri="{FF2B5EF4-FFF2-40B4-BE49-F238E27FC236}">
                <a16:creationId xmlns:a16="http://schemas.microsoft.com/office/drawing/2014/main" id="{D0739136-3DC8-A726-D077-226013AE525A}"/>
              </a:ext>
            </a:extLst>
          </p:cNvPr>
          <p:cNvPicPr>
            <a:picLocks noChangeAspect="1"/>
          </p:cNvPicPr>
          <p:nvPr/>
        </p:nvPicPr>
        <p:blipFill>
          <a:blip r:embed="rId2"/>
          <a:srcRect l="4351" r="4351"/>
          <a:stretch/>
        </p:blipFill>
        <p:spPr>
          <a:xfrm>
            <a:off x="5918503" y="2350743"/>
            <a:ext cx="4938684" cy="40570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B6F5FD2B-4056-2295-7EBD-A18ED620E42C}"/>
              </a:ext>
            </a:extLst>
          </p:cNvPr>
          <p:cNvSpPr txBox="1"/>
          <p:nvPr/>
        </p:nvSpPr>
        <p:spPr>
          <a:xfrm>
            <a:off x="6752753" y="2603500"/>
            <a:ext cx="3163614" cy="246221"/>
          </a:xfrm>
          <a:prstGeom prst="rect">
            <a:avLst/>
          </a:prstGeom>
          <a:noFill/>
        </p:spPr>
        <p:txBody>
          <a:bodyPr wrap="square" rtlCol="0">
            <a:spAutoFit/>
          </a:bodyPr>
          <a:lstStyle/>
          <a:p>
            <a:pPr algn="ctr"/>
            <a:r>
              <a:rPr lang="en-US" sz="1000" b="1" dirty="0"/>
              <a:t>Primary Crime Types % of all Crimes</a:t>
            </a:r>
          </a:p>
        </p:txBody>
      </p:sp>
    </p:spTree>
    <p:extLst>
      <p:ext uri="{BB962C8B-B14F-4D97-AF65-F5344CB8AC3E}">
        <p14:creationId xmlns:p14="http://schemas.microsoft.com/office/powerpoint/2010/main" val="386043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0365-C083-D137-EADE-BD00A52F7D04}"/>
              </a:ext>
            </a:extLst>
          </p:cNvPr>
          <p:cNvSpPr>
            <a:spLocks noGrp="1"/>
          </p:cNvSpPr>
          <p:nvPr>
            <p:ph type="title"/>
          </p:nvPr>
        </p:nvSpPr>
        <p:spPr>
          <a:xfrm>
            <a:off x="1154954" y="973668"/>
            <a:ext cx="8761413" cy="706964"/>
          </a:xfrm>
        </p:spPr>
        <p:txBody>
          <a:bodyPr>
            <a:normAutofit/>
          </a:bodyPr>
          <a:lstStyle/>
          <a:p>
            <a:pPr algn="ctr"/>
            <a:r>
              <a:rPr lang="en-US" dirty="0"/>
              <a:t>Weather Impact on Crimes</a:t>
            </a:r>
          </a:p>
        </p:txBody>
      </p:sp>
      <p:sp>
        <p:nvSpPr>
          <p:cNvPr id="3" name="Content Placeholder 2">
            <a:extLst>
              <a:ext uri="{FF2B5EF4-FFF2-40B4-BE49-F238E27FC236}">
                <a16:creationId xmlns:a16="http://schemas.microsoft.com/office/drawing/2014/main" id="{8EC94BA5-6298-FD88-5E47-6700B555A135}"/>
              </a:ext>
            </a:extLst>
          </p:cNvPr>
          <p:cNvSpPr>
            <a:spLocks noGrp="1"/>
          </p:cNvSpPr>
          <p:nvPr>
            <p:ph idx="1"/>
          </p:nvPr>
        </p:nvSpPr>
        <p:spPr>
          <a:xfrm>
            <a:off x="5980954" y="2603500"/>
            <a:ext cx="5211979" cy="3416300"/>
          </a:xfrm>
        </p:spPr>
        <p:txBody>
          <a:bodyPr anchor="ctr">
            <a:normAutofit/>
          </a:bodyPr>
          <a:lstStyle/>
          <a:p>
            <a:r>
              <a:rPr lang="en-US" sz="1600" dirty="0"/>
              <a:t>The top 3 primary crimes reported in 2019 were analyzed and graphed based on a range of averaged cold and warm temperatures at the time they were committed to determine any possible correlation</a:t>
            </a:r>
          </a:p>
          <a:p>
            <a:r>
              <a:rPr lang="en-US" sz="1600" dirty="0"/>
              <a:t>The correlation for the top three crimes combined is .905, a strong correlation which suggests that the total number of those crimes increases as the temperature rises</a:t>
            </a:r>
          </a:p>
        </p:txBody>
      </p:sp>
      <p:pic>
        <p:nvPicPr>
          <p:cNvPr id="5" name="Picture 4" descr="Chart, scatter chart&#10;&#10;Description automatically generated">
            <a:extLst>
              <a:ext uri="{FF2B5EF4-FFF2-40B4-BE49-F238E27FC236}">
                <a16:creationId xmlns:a16="http://schemas.microsoft.com/office/drawing/2014/main" id="{DA20AB26-E6D6-3251-B2AB-696E73BE5B2E}"/>
              </a:ext>
            </a:extLst>
          </p:cNvPr>
          <p:cNvPicPr>
            <a:picLocks noChangeAspect="1"/>
          </p:cNvPicPr>
          <p:nvPr/>
        </p:nvPicPr>
        <p:blipFill>
          <a:blip r:embed="rId2"/>
          <a:stretch>
            <a:fillRect/>
          </a:stretch>
        </p:blipFill>
        <p:spPr>
          <a:xfrm>
            <a:off x="0" y="2812225"/>
            <a:ext cx="6045086" cy="4045775"/>
          </a:xfrm>
          <a:prstGeom prst="rect">
            <a:avLst/>
          </a:prstGeom>
        </p:spPr>
      </p:pic>
      <p:sp>
        <p:nvSpPr>
          <p:cNvPr id="6" name="TextBox 5">
            <a:extLst>
              <a:ext uri="{FF2B5EF4-FFF2-40B4-BE49-F238E27FC236}">
                <a16:creationId xmlns:a16="http://schemas.microsoft.com/office/drawing/2014/main" id="{A644895D-F630-45C6-47DC-D66251B3CD96}"/>
              </a:ext>
            </a:extLst>
          </p:cNvPr>
          <p:cNvSpPr txBox="1"/>
          <p:nvPr/>
        </p:nvSpPr>
        <p:spPr>
          <a:xfrm>
            <a:off x="1154954" y="2603500"/>
            <a:ext cx="3866225" cy="276999"/>
          </a:xfrm>
          <a:prstGeom prst="rect">
            <a:avLst/>
          </a:prstGeom>
          <a:noFill/>
        </p:spPr>
        <p:txBody>
          <a:bodyPr wrap="square" rtlCol="0">
            <a:spAutoFit/>
          </a:bodyPr>
          <a:lstStyle/>
          <a:p>
            <a:pPr algn="ctr"/>
            <a:r>
              <a:rPr lang="en-US" sz="1200" b="1" dirty="0"/>
              <a:t>Top 3 Crimes vs Temperature in 2019</a:t>
            </a:r>
          </a:p>
        </p:txBody>
      </p:sp>
    </p:spTree>
    <p:extLst>
      <p:ext uri="{BB962C8B-B14F-4D97-AF65-F5344CB8AC3E}">
        <p14:creationId xmlns:p14="http://schemas.microsoft.com/office/powerpoint/2010/main" val="256783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FBC9-A2B9-FA94-124B-B87455000C52}"/>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Theft &amp; Temperature - Regression</a:t>
            </a:r>
          </a:p>
        </p:txBody>
      </p:sp>
      <p:sp>
        <p:nvSpPr>
          <p:cNvPr id="9" name="Content Placeholder 8">
            <a:extLst>
              <a:ext uri="{FF2B5EF4-FFF2-40B4-BE49-F238E27FC236}">
                <a16:creationId xmlns:a16="http://schemas.microsoft.com/office/drawing/2014/main" id="{C96CA837-1ED6-F9F6-FB94-DF06F1431AA5}"/>
              </a:ext>
            </a:extLst>
          </p:cNvPr>
          <p:cNvSpPr>
            <a:spLocks noGrp="1"/>
          </p:cNvSpPr>
          <p:nvPr>
            <p:ph idx="1"/>
          </p:nvPr>
        </p:nvSpPr>
        <p:spPr>
          <a:xfrm>
            <a:off x="1154954" y="2603500"/>
            <a:ext cx="4417171" cy="3416300"/>
          </a:xfrm>
        </p:spPr>
        <p:txBody>
          <a:bodyPr anchor="ctr">
            <a:normAutofit/>
          </a:bodyPr>
          <a:lstStyle/>
          <a:p>
            <a:r>
              <a:rPr lang="en-US" sz="1600" dirty="0"/>
              <a:t>The correlation coefficient for theft relative to the weather 2019 is .846, which suggests a strong correlation. As the temperature gets warmer, the number of thefts reported increases</a:t>
            </a:r>
          </a:p>
        </p:txBody>
      </p:sp>
      <p:pic>
        <p:nvPicPr>
          <p:cNvPr id="4" name="Picture 3" descr="Chart, scatter chart&#10;&#10;Description automatically generated">
            <a:extLst>
              <a:ext uri="{FF2B5EF4-FFF2-40B4-BE49-F238E27FC236}">
                <a16:creationId xmlns:a16="http://schemas.microsoft.com/office/drawing/2014/main" id="{4B51F53B-BB67-88CD-1B5E-AD770E119631}"/>
              </a:ext>
            </a:extLst>
          </p:cNvPr>
          <p:cNvPicPr>
            <a:picLocks noChangeAspect="1"/>
          </p:cNvPicPr>
          <p:nvPr/>
        </p:nvPicPr>
        <p:blipFill>
          <a:blip r:embed="rId2"/>
          <a:stretch>
            <a:fillRect/>
          </a:stretch>
        </p:blipFill>
        <p:spPr>
          <a:xfrm>
            <a:off x="6096000" y="2264944"/>
            <a:ext cx="5842000" cy="4381500"/>
          </a:xfrm>
          <a:prstGeom prst="rect">
            <a:avLst/>
          </a:prstGeom>
        </p:spPr>
      </p:pic>
    </p:spTree>
    <p:extLst>
      <p:ext uri="{BB962C8B-B14F-4D97-AF65-F5344CB8AC3E}">
        <p14:creationId xmlns:p14="http://schemas.microsoft.com/office/powerpoint/2010/main" val="338705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D40E-4956-F7A3-8143-C078B901BA55}"/>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Temperature &amp; Homicide Correlation</a:t>
            </a:r>
          </a:p>
        </p:txBody>
      </p:sp>
      <p:sp>
        <p:nvSpPr>
          <p:cNvPr id="11" name="Content Placeholder 8">
            <a:extLst>
              <a:ext uri="{FF2B5EF4-FFF2-40B4-BE49-F238E27FC236}">
                <a16:creationId xmlns:a16="http://schemas.microsoft.com/office/drawing/2014/main" id="{7091672C-88A6-CBAD-0BAE-13750E1DEA39}"/>
              </a:ext>
            </a:extLst>
          </p:cNvPr>
          <p:cNvSpPr>
            <a:spLocks noGrp="1"/>
          </p:cNvSpPr>
          <p:nvPr>
            <p:ph idx="1"/>
          </p:nvPr>
        </p:nvSpPr>
        <p:spPr>
          <a:xfrm>
            <a:off x="1154955" y="2603500"/>
            <a:ext cx="3481054" cy="3416300"/>
          </a:xfrm>
        </p:spPr>
        <p:txBody>
          <a:bodyPr anchor="ctr">
            <a:normAutofit/>
          </a:bodyPr>
          <a:lstStyle/>
          <a:p>
            <a:r>
              <a:rPr lang="en-US" sz="1600" dirty="0"/>
              <a:t>The correlation for homicides relative to the warm temperature between 2017 and 2020 is .882, which implies a strong correlation between the two</a:t>
            </a:r>
          </a:p>
          <a:p>
            <a:r>
              <a:rPr lang="en-US" sz="1600" dirty="0"/>
              <a:t>Over the course of the 4-year period, the warmer the weather, the more homicides that were observed</a:t>
            </a:r>
          </a:p>
        </p:txBody>
      </p:sp>
      <p:pic>
        <p:nvPicPr>
          <p:cNvPr id="5" name="Content Placeholder 4" descr="Chart, scatter chart&#10;&#10;Description automatically generated">
            <a:extLst>
              <a:ext uri="{FF2B5EF4-FFF2-40B4-BE49-F238E27FC236}">
                <a16:creationId xmlns:a16="http://schemas.microsoft.com/office/drawing/2014/main" id="{2C62FB38-19E0-3DE3-BD99-796C15E9306D}"/>
              </a:ext>
            </a:extLst>
          </p:cNvPr>
          <p:cNvPicPr>
            <a:picLocks noChangeAspect="1"/>
          </p:cNvPicPr>
          <p:nvPr/>
        </p:nvPicPr>
        <p:blipFill>
          <a:blip r:embed="rId2"/>
          <a:stretch>
            <a:fillRect/>
          </a:stretch>
        </p:blipFill>
        <p:spPr>
          <a:xfrm>
            <a:off x="5535660" y="2358856"/>
            <a:ext cx="5998860" cy="449914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1753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BCFE-7002-4668-9EAE-C5014D9722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A07B7C-10D0-95E3-55DD-22C91DF819A6}"/>
              </a:ext>
            </a:extLst>
          </p:cNvPr>
          <p:cNvSpPr>
            <a:spLocks noGrp="1"/>
          </p:cNvSpPr>
          <p:nvPr>
            <p:ph idx="1"/>
          </p:nvPr>
        </p:nvSpPr>
        <p:spPr>
          <a:xfrm>
            <a:off x="1154954" y="2603500"/>
            <a:ext cx="10061686" cy="3995420"/>
          </a:xfrm>
        </p:spPr>
        <p:txBody>
          <a:bodyPr>
            <a:noAutofit/>
          </a:bodyPr>
          <a:lstStyle/>
          <a:p>
            <a:r>
              <a:rPr lang="en-US" sz="1600" b="0" i="0" dirty="0">
                <a:solidFill>
                  <a:schemeClr val="tx1"/>
                </a:solidFill>
                <a:effectLst/>
              </a:rPr>
              <a:t>What does this analysis mean?</a:t>
            </a:r>
            <a:br>
              <a:rPr lang="en-US" sz="1600" dirty="0">
                <a:solidFill>
                  <a:schemeClr val="tx1"/>
                </a:solidFill>
              </a:rPr>
            </a:br>
            <a:endParaRPr lang="en-US" sz="1600" dirty="0">
              <a:solidFill>
                <a:schemeClr val="tx1"/>
              </a:solidFill>
            </a:endParaRPr>
          </a:p>
          <a:p>
            <a:pPr marL="0" indent="0">
              <a:buNone/>
            </a:pPr>
            <a:r>
              <a:rPr lang="en-US" sz="1600" b="0" i="0" dirty="0">
                <a:solidFill>
                  <a:schemeClr val="tx1"/>
                </a:solidFill>
                <a:effectLst/>
              </a:rPr>
              <a:t>Our group’s theory had been that changes in weather could possibly affect crime rates. We theorized that warmer weather would see a higher increase in crime and colder weather should see crime rates reduced. We based our analysis on 5 years of crime data statistics for the city of Chicago. The analysis proved our initial assumption to be true based on the stron</a:t>
            </a:r>
            <a:r>
              <a:rPr lang="en-US" sz="1600" dirty="0">
                <a:solidFill>
                  <a:schemeClr val="tx1"/>
                </a:solidFill>
              </a:rPr>
              <a:t>g correlation coefficients resulting from our observation of the data.</a:t>
            </a:r>
            <a:endParaRPr lang="en-US" sz="1600" b="0" i="0" dirty="0">
              <a:solidFill>
                <a:schemeClr val="tx1"/>
              </a:solidFill>
              <a:effectLst/>
            </a:endParaRPr>
          </a:p>
          <a:p>
            <a:pPr marL="0" indent="0">
              <a:buNone/>
            </a:pPr>
            <a:endParaRPr lang="en-US" sz="1600" b="0" i="0" dirty="0">
              <a:solidFill>
                <a:schemeClr val="tx1"/>
              </a:solidFill>
              <a:effectLst/>
            </a:endParaRPr>
          </a:p>
          <a:p>
            <a:r>
              <a:rPr lang="en-US" sz="1600" b="0" i="0" dirty="0">
                <a:solidFill>
                  <a:schemeClr val="tx1"/>
                </a:solidFill>
                <a:effectLst/>
              </a:rPr>
              <a:t>Why should we care?</a:t>
            </a:r>
          </a:p>
          <a:p>
            <a:pPr marL="0" indent="0">
              <a:buNone/>
            </a:pPr>
            <a:r>
              <a:rPr lang="en-US" sz="1600" b="0" i="0" dirty="0">
                <a:solidFill>
                  <a:schemeClr val="tx1"/>
                </a:solidFill>
                <a:effectLst/>
              </a:rPr>
              <a:t>Being able to predict when crime rates increase will provide communities with a way to implement crime reducing tactics. This can include increasing the number of police officers or concentrating more police coverage to troubled sections of the community. Using predictive analysis such as monitoring weather patterns on crime rates could have helped police departments get ahead and potentially stop crime before it happens.</a:t>
            </a:r>
            <a:endParaRPr lang="en-US" sz="1600" dirty="0">
              <a:solidFill>
                <a:schemeClr val="tx1"/>
              </a:solidFill>
            </a:endParaRPr>
          </a:p>
        </p:txBody>
      </p:sp>
    </p:spTree>
    <p:extLst>
      <p:ext uri="{BB962C8B-B14F-4D97-AF65-F5344CB8AC3E}">
        <p14:creationId xmlns:p14="http://schemas.microsoft.com/office/powerpoint/2010/main" val="384354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6829</TotalTime>
  <Words>743</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Symbol</vt:lpstr>
      <vt:lpstr>Wingdings 3</vt:lpstr>
      <vt:lpstr>Ion Boardroom</vt:lpstr>
      <vt:lpstr>Effects of Temperature and the Pandemic on Crimes</vt:lpstr>
      <vt:lpstr>Data Reporting Issues</vt:lpstr>
      <vt:lpstr>Primary Crime Types - Summary</vt:lpstr>
      <vt:lpstr>2020 Pandemic Impact</vt:lpstr>
      <vt:lpstr>Top Primary Crimes - Distribution</vt:lpstr>
      <vt:lpstr>Weather Impact on Crimes</vt:lpstr>
      <vt:lpstr>Theft &amp; Temperature - Regression</vt:lpstr>
      <vt:lpstr>Temperature &amp; Homicide Correlation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dc:title>
  <dc:creator>Mickelson Laurore</dc:creator>
  <cp:lastModifiedBy>Mickelson Laurore</cp:lastModifiedBy>
  <cp:revision>21</cp:revision>
  <dcterms:created xsi:type="dcterms:W3CDTF">2022-11-10T01:35:59Z</dcterms:created>
  <dcterms:modified xsi:type="dcterms:W3CDTF">2022-11-14T19:41:07Z</dcterms:modified>
</cp:coreProperties>
</file>