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3" autoAdjust="0"/>
  </p:normalViewPr>
  <p:slideViewPr>
    <p:cSldViewPr snapToGrid="0" snapToObjects="1">
      <p:cViewPr varScale="1">
        <p:scale>
          <a:sx n="101" d="100"/>
          <a:sy n="101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E30A-96A6-E948-BB92-6E7362357F65}" type="datetimeFigureOut"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8F687-C82D-6245-950A-7FB676523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abClient, e.g.</a:t>
            </a:r>
          </a:p>
          <a:p>
            <a:r>
              <a:rPr lang="en-US"/>
              <a:t>~ser422/code/axis2/build/client</a:t>
            </a:r>
          </a:p>
          <a:p>
            <a:pPr marL="171450" indent="-171450">
              <a:buFontTx/>
              <a:buChar char="-"/>
            </a:pPr>
            <a:r>
              <a:rPr lang="en-US"/>
              <a:t>Wsdl is deployed on localhost,</a:t>
            </a:r>
            <a:r>
              <a:rPr lang="en-US" baseline="0"/>
              <a:t> need that URI</a:t>
            </a:r>
          </a:p>
          <a:p>
            <a:pPr marL="171450" indent="-171450">
              <a:buFontTx/>
              <a:buChar char="-"/>
            </a:pPr>
            <a:r>
              <a:rPr lang="en-US"/>
              <a:t>Sample</a:t>
            </a:r>
            <a:r>
              <a:rPr lang="en-US" baseline="0"/>
              <a:t> code using the stub is in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ab.ser422.client.abClient</a:t>
            </a:r>
          </a:p>
          <a:p>
            <a:pPr marL="171450" indent="-171450">
              <a:buFontTx/>
              <a:buChar char="-"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ant jar.client: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go to Boomerang and add an entry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run client using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-cp build/lib/AddressBookService-test-client.jar:$AXIS2_HOME/lib/* ab.ser422.client.abClient "ASU Poly"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8F687-C82D-6245-950A-7FB67652338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RIT SOP CalcServiceClient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8F687-C82D-6245-950A-7FB67652338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</a:t>
            </a:r>
            <a:r>
              <a:rPr lang="en-US" baseline="0"/>
              <a:t> service commands:</a:t>
            </a:r>
          </a:p>
          <a:p>
            <a:pPr marL="228600" indent="-228600">
              <a:buAutoNum type="arabicPeriod"/>
            </a:pPr>
            <a:r>
              <a:rPr lang="en-US" baseline="0"/>
              <a:t>$AXIS2_HOME/bin/java2wsdl.sh -cp classes -cn edu.asupoly.ser422.soa.CalcService -of CalcService.wsdl</a:t>
            </a:r>
          </a:p>
          <a:p>
            <a:pPr marL="228600" indent="-228600">
              <a:buAutoNum type="arabicPeriod"/>
            </a:pPr>
            <a:r>
              <a:rPr lang="en-US"/>
              <a:t>$AXIS2_HOME/bin/wsdl2java.sh -uri "http://localhost:8080/axis2/services/CalcService?wsdl" -p edu.asupoly.ser422.adb -d adb -s -ss -sd -ssi -o build/service</a:t>
            </a:r>
          </a:p>
          <a:p>
            <a:pPr marL="228600" indent="-228600">
              <a:buAutoNum type="arabicPeriod"/>
            </a:pPr>
            <a:r>
              <a:rPr lang="en-US"/>
              <a:t>See my edits of the CalcServiceSkeleton, note all of the wrapped types</a:t>
            </a:r>
          </a:p>
          <a:p>
            <a:pPr marL="228600" indent="-228600">
              <a:buAutoNum type="arabicPeriod"/>
            </a:pPr>
            <a:r>
              <a:rPr lang="en-US"/>
              <a:t>I made my service a singleton since the service is actually stateful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8F687-C82D-6245-950A-7FB67652338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does not create an Eclipse</a:t>
            </a:r>
            <a:r>
              <a:rPr lang="en-US" baseline="0"/>
              <a:t> project</a:t>
            </a:r>
          </a:p>
          <a:p>
            <a:r>
              <a:rPr lang="en-US" baseline="0"/>
              <a:t>The value here is no Skeleton file!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8F687-C82D-6245-950A-7FB67652338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82" charset="0"/>
              </a:defRPr>
            </a:lvl1pPr>
          </a:lstStyle>
          <a:p>
            <a:fld id="{6C87C7DE-B379-D94E-82F3-E551693E03C5}" type="datetimeFigureOut">
              <a:t>3/21/18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82" charset="0"/>
              </a:defRPr>
            </a:lvl1pPr>
          </a:lstStyle>
          <a:p>
            <a:fld id="{B048ED57-4162-1D46-A8E5-3825611F43EE}" type="slidenum"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D39E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318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953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+mj-lt"/>
          <a:ea typeface="ＭＳ Ｐゴシック" pitchFamily="109" charset="-128"/>
          <a:cs typeface="ＭＳ Ｐゴシック" pitchFamily="109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109" charset="-128"/>
          <a:cs typeface="ＭＳ Ｐゴシック" pitchFamily="109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9" charset="2"/>
        <a:buChar char="§"/>
        <a:defRPr sz="2000">
          <a:solidFill>
            <a:schemeClr val="tx1"/>
          </a:solidFill>
          <a:latin typeface="+mn-lt"/>
          <a:ea typeface="ＭＳ Ｐゴシック" pitchFamily="8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8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xis.apache.org/axis2/java/core/tools/eclipse/plugin-install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Axis2-specific tools and processes</a:t>
            </a:r>
          </a:p>
          <a:p>
            <a:r>
              <a:rPr lang="en-US"/>
              <a:t>Eclipse tools</a:t>
            </a:r>
          </a:p>
          <a:p>
            <a:r>
              <a:rPr lang="en-US"/>
              <a:t>Create a client</a:t>
            </a:r>
          </a:p>
          <a:p>
            <a:r>
              <a:rPr lang="en-US"/>
              <a:t>Create a service</a:t>
            </a:r>
          </a:p>
        </p:txBody>
      </p:sp>
    </p:spTree>
    <p:extLst>
      <p:ext uri="{BB962C8B-B14F-4D97-AF65-F5344CB8AC3E}">
        <p14:creationId xmlns:p14="http://schemas.microsoft.com/office/powerpoint/2010/main" val="83197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909237" y="3048000"/>
            <a:ext cx="4118031" cy="30194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client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1000" y="1447800"/>
            <a:ext cx="8305800" cy="4876800"/>
            <a:chOff x="381000" y="1447800"/>
            <a:chExt cx="8305800" cy="4876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62200" y="4847272"/>
              <a:ext cx="29718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Application Server</a:t>
              </a:r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8200" y="3962400"/>
              <a:ext cx="381000" cy="685800"/>
              <a:chOff x="685800" y="1371600"/>
              <a:chExt cx="457200" cy="914400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762000" y="1371600"/>
                <a:ext cx="304800" cy="3048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800"/>
              </a:p>
            </p:txBody>
          </p:sp>
          <p:cxnSp>
            <p:nvCxnSpPr>
              <p:cNvPr id="7" name="Straight Connector 5"/>
              <p:cNvCxnSpPr>
                <a:cxnSpLocks noChangeShapeType="1"/>
                <a:stCxn id="6" idx="4"/>
              </p:cNvCxnSpPr>
              <p:nvPr/>
            </p:nvCxnSpPr>
            <p:spPr bwMode="auto">
              <a:xfrm rot="5400000">
                <a:off x="685800" y="19050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685800" y="18288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" name="Straight Connector 9"/>
              <p:cNvCxnSpPr>
                <a:cxnSpLocks noChangeShapeType="1"/>
              </p:cNvCxnSpPr>
              <p:nvPr/>
            </p:nvCxnSpPr>
            <p:spPr bwMode="auto">
              <a:xfrm rot="10800000" flipV="1">
                <a:off x="685800" y="2133600"/>
                <a:ext cx="2286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914400" y="2133600"/>
                <a:ext cx="1524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563563" y="4724400"/>
              <a:ext cx="927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Developer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971800" y="5486400"/>
              <a:ext cx="1752600" cy="519351"/>
            </a:xfrm>
            <a:prstGeom prst="ellipse">
              <a:avLst/>
            </a:prstGeom>
            <a:solidFill>
              <a:srgbClr val="D1E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Service</a:t>
              </a:r>
            </a:p>
          </p:txBody>
        </p: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>
              <a:off x="1371600" y="4419600"/>
              <a:ext cx="1857375" cy="1143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711325" y="4419600"/>
              <a:ext cx="14128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1) Deploy service 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62200" y="1447800"/>
              <a:ext cx="29718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Registry</a:t>
              </a:r>
            </a:p>
            <a:p>
              <a:pPr algn="ctr"/>
              <a:endParaRPr lang="en-US" sz="1800"/>
            </a:p>
            <a:p>
              <a:pPr algn="ctr"/>
              <a:endParaRPr lang="en-US" sz="1800"/>
            </a:p>
            <a:p>
              <a:pPr algn="ctr"/>
              <a:endParaRPr lang="en-US" sz="1800"/>
            </a:p>
            <a:p>
              <a:pPr algn="ctr"/>
              <a:endParaRPr lang="en-US" sz="1800"/>
            </a:p>
          </p:txBody>
        </p:sp>
        <p:cxnSp>
          <p:nvCxnSpPr>
            <p:cNvPr id="16" name="Curved Connector 15"/>
            <p:cNvCxnSpPr>
              <a:cxnSpLocks noChangeShapeType="1"/>
            </p:cNvCxnSpPr>
            <p:nvPr/>
          </p:nvCxnSpPr>
          <p:spPr bwMode="auto">
            <a:xfrm flipV="1">
              <a:off x="1295400" y="2133600"/>
              <a:ext cx="2362200" cy="1776413"/>
            </a:xfrm>
            <a:prstGeom prst="curvedConnector3">
              <a:avLst>
                <a:gd name="adj1" fmla="val 3546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6"/>
            <p:cNvSpPr txBox="1"/>
            <p:nvPr/>
          </p:nvSpPr>
          <p:spPr>
            <a:xfrm>
              <a:off x="914400" y="2971800"/>
              <a:ext cx="1023037" cy="830997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/>
                <a:t>WSDL</a:t>
              </a:r>
              <a:endParaRPr lang="en-US" sz="1200" dirty="0"/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Description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Services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Location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81000" y="2286000"/>
              <a:ext cx="14636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2) Register service</a:t>
              </a:r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7848600" y="3429000"/>
              <a:ext cx="381000" cy="685800"/>
              <a:chOff x="685800" y="1371600"/>
              <a:chExt cx="457200" cy="914400"/>
            </a:xfrm>
          </p:grpSpPr>
          <p:sp>
            <p:nvSpPr>
              <p:cNvPr id="20" name="Oval 35"/>
              <p:cNvSpPr>
                <a:spLocks noChangeArrowheads="1"/>
              </p:cNvSpPr>
              <p:nvPr/>
            </p:nvSpPr>
            <p:spPr bwMode="auto">
              <a:xfrm>
                <a:off x="762000" y="1371600"/>
                <a:ext cx="304800" cy="3048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800"/>
              </a:p>
            </p:txBody>
          </p:sp>
          <p:cxnSp>
            <p:nvCxnSpPr>
              <p:cNvPr id="21" name="Straight Connector 36"/>
              <p:cNvCxnSpPr>
                <a:cxnSpLocks noChangeShapeType="1"/>
                <a:stCxn id="20" idx="4"/>
              </p:cNvCxnSpPr>
              <p:nvPr/>
            </p:nvCxnSpPr>
            <p:spPr bwMode="auto">
              <a:xfrm rot="5400000">
                <a:off x="685800" y="19050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685800" y="18288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38"/>
              <p:cNvCxnSpPr>
                <a:cxnSpLocks noChangeShapeType="1"/>
              </p:cNvCxnSpPr>
              <p:nvPr/>
            </p:nvCxnSpPr>
            <p:spPr bwMode="auto">
              <a:xfrm rot="10800000" flipV="1">
                <a:off x="685800" y="2133600"/>
                <a:ext cx="2286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914400" y="2133600"/>
                <a:ext cx="1524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7573963" y="4191000"/>
              <a:ext cx="9445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Consumer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324600" y="1752600"/>
              <a:ext cx="10287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3) Discovery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477000" y="5029200"/>
              <a:ext cx="2209800" cy="519351"/>
            </a:xfrm>
            <a:prstGeom prst="ellipse">
              <a:avLst/>
            </a:prstGeom>
            <a:solidFill>
              <a:srgbClr val="D1E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Application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rot="5400000">
              <a:off x="7372350" y="4705350"/>
              <a:ext cx="533400" cy="1143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18288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4) Generate application using WSDL</a:t>
              </a:r>
            </a:p>
          </p:txBody>
        </p:sp>
        <p:pic>
          <p:nvPicPr>
            <p:cNvPr id="30" name="Picture 2" descr="C:\Documents and Settings\harry\Local Settings\Temporary Internet Files\Content.IE5\WJ45A45F\MCDD00943_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148009">
              <a:off x="5067300" y="4903788"/>
              <a:ext cx="1308100" cy="133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5486400" y="5791200"/>
              <a:ext cx="14478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5) Communicate</a:t>
              </a:r>
            </a:p>
          </p:txBody>
        </p:sp>
        <p:cxnSp>
          <p:nvCxnSpPr>
            <p:cNvPr id="32" name="Curved Connector 31"/>
            <p:cNvCxnSpPr>
              <a:cxnSpLocks noChangeShapeType="1"/>
            </p:cNvCxnSpPr>
            <p:nvPr/>
          </p:nvCxnSpPr>
          <p:spPr bwMode="auto">
            <a:xfrm rot="10800000">
              <a:off x="5334000" y="2185988"/>
              <a:ext cx="2667000" cy="862012"/>
            </a:xfrm>
            <a:prstGeom prst="curvedConnector3">
              <a:avLst>
                <a:gd name="adj1" fmla="val 6116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3" name="TextBox 32"/>
            <p:cNvSpPr txBox="1"/>
            <p:nvPr/>
          </p:nvSpPr>
          <p:spPr>
            <a:xfrm>
              <a:off x="3886200" y="1828800"/>
              <a:ext cx="1023037" cy="830997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/>
                <a:t>WSDL</a:t>
              </a:r>
              <a:endParaRPr lang="en-US" sz="1200" dirty="0"/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Description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Services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Location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67127" y="6349504"/>
            <a:ext cx="19426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Generate a client</a:t>
            </a:r>
          </a:p>
        </p:txBody>
      </p:sp>
    </p:spTree>
    <p:extLst>
      <p:ext uri="{BB962C8B-B14F-4D97-AF65-F5344CB8AC3E}">
        <p14:creationId xmlns:p14="http://schemas.microsoft.com/office/powerpoint/2010/main" val="289431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Axis2 Client Process Using ADB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you need:</a:t>
            </a:r>
          </a:p>
          <a:p>
            <a:pPr marL="857250" lvl="1" indent="-457200">
              <a:buAutoNum type="arabicParenR"/>
            </a:pPr>
            <a:r>
              <a:rPr lang="en-US"/>
              <a:t>Location of the WSDL</a:t>
            </a:r>
          </a:p>
          <a:p>
            <a:pPr marL="857250" lvl="1" indent="-457200">
              <a:buAutoNum type="arabicParenR"/>
            </a:pPr>
            <a:r>
              <a:rPr lang="en-US"/>
              <a:t>Courage</a:t>
            </a:r>
          </a:p>
          <a:p>
            <a:pPr marL="0" indent="0"/>
            <a:r>
              <a:rPr lang="en-US"/>
              <a:t>What you do: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Generate Java code:</a:t>
            </a:r>
          </a:p>
          <a:p>
            <a:pPr marL="347663" indent="0"/>
            <a:r>
              <a:rPr lang="en-US" sz="1800">
                <a:latin typeface="Courier New"/>
                <a:cs typeface="Courier New"/>
              </a:rPr>
              <a:t>$AXIS2_HOME/bin/wsdl2java.sh –uri &lt;to wsdl&gt; -p &lt;package&gt; -d adb –s –o &lt;dir&gt;</a:t>
            </a:r>
          </a:p>
          <a:p>
            <a:pPr marL="457200" indent="-457200">
              <a:buFont typeface="Arial"/>
              <a:buChar char="•"/>
            </a:pPr>
            <a:endParaRPr lang="en-US" sz="900"/>
          </a:p>
          <a:p>
            <a:pPr marL="457200" indent="-457200">
              <a:buFont typeface="Arial"/>
              <a:buChar char="•"/>
            </a:pPr>
            <a:r>
              <a:rPr lang="en-US"/>
              <a:t>Write client code that uses the generated stub code</a:t>
            </a:r>
          </a:p>
          <a:p>
            <a:pPr marL="457200" indent="-457200">
              <a:buFont typeface="Arial"/>
              <a:buChar char="•"/>
            </a:pPr>
            <a:endParaRPr lang="en-US" sz="900"/>
          </a:p>
          <a:p>
            <a:pPr marL="457200" indent="-457200">
              <a:buFont typeface="Arial"/>
              <a:buChar char="•"/>
            </a:pPr>
            <a:r>
              <a:rPr lang="en-US"/>
              <a:t>Run jar.client Ant task</a:t>
            </a:r>
          </a:p>
          <a:p>
            <a:pPr marL="347663" indent="0"/>
            <a:r>
              <a:rPr lang="en-US" sz="1800">
                <a:latin typeface="Courier New"/>
                <a:cs typeface="Courier New"/>
              </a:rPr>
              <a:t>ant jar.client</a:t>
            </a:r>
          </a:p>
          <a:p>
            <a:pPr marL="347663" indent="0"/>
            <a:endParaRPr lang="en-US" sz="900"/>
          </a:p>
          <a:p>
            <a:pPr marL="457200" indent="-457200">
              <a:buFont typeface="Arial"/>
              <a:buChar char="•"/>
            </a:pPr>
            <a:r>
              <a:rPr lang="en-US"/>
              <a:t>Run the client</a:t>
            </a:r>
          </a:p>
          <a:p>
            <a:pPr marL="280988" indent="0"/>
            <a:r>
              <a:rPr lang="en-US" sz="1800">
                <a:latin typeface="Courier New"/>
                <a:cs typeface="Courier New"/>
              </a:rPr>
              <a:t>java –cp $AXIS2_HOME/lib/*:&lt;dir&gt;/lib/&lt;generated jar&gt; &lt;your client class with main&gt;</a:t>
            </a:r>
          </a:p>
        </p:txBody>
      </p:sp>
    </p:spTree>
    <p:extLst>
      <p:ext uri="{BB962C8B-B14F-4D97-AF65-F5344CB8AC3E}">
        <p14:creationId xmlns:p14="http://schemas.microsoft.com/office/powerpoint/2010/main" val="86421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Process to Create a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need the Java EE version</a:t>
            </a:r>
          </a:p>
          <a:p>
            <a:pPr marL="457200" indent="-457200">
              <a:buAutoNum type="arabicPeriod"/>
            </a:pPr>
            <a:r>
              <a:rPr lang="en-US"/>
              <a:t>Create a Dynamic Web Project</a:t>
            </a:r>
          </a:p>
          <a:p>
            <a:pPr marL="457200" indent="-457200">
              <a:buAutoNum type="arabicPeriod"/>
            </a:pPr>
            <a:r>
              <a:rPr lang="en-US"/>
              <a:t>Create a Web Service Client</a:t>
            </a:r>
          </a:p>
          <a:p>
            <a:pPr marL="857250" lvl="1" indent="-457200">
              <a:buAutoNum type="arabicPeriod"/>
            </a:pPr>
            <a:r>
              <a:rPr lang="en-US"/>
              <a:t>Right-click on project</a:t>
            </a:r>
          </a:p>
          <a:p>
            <a:pPr marL="857250" lvl="1" indent="-457200">
              <a:buAutoNum type="arabicPeriod"/>
            </a:pPr>
            <a:r>
              <a:rPr lang="en-US"/>
              <a:t>New </a:t>
            </a:r>
            <a:r>
              <a:rPr lang="en-US">
                <a:sym typeface="Wingdings"/>
              </a:rPr>
              <a:t> Other  Web Service Client (in Web Services)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You will point to the WSDL in that wizard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This will generate proxy code (stub-like) for the web service</a:t>
            </a:r>
          </a:p>
          <a:p>
            <a:pPr marL="457200" indent="-457200">
              <a:buAutoNum type="arabicPeriod"/>
            </a:pPr>
            <a:r>
              <a:rPr lang="en-US">
                <a:sym typeface="Wingdings"/>
              </a:rPr>
              <a:t>Right-click on Java resources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Create new class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Have that class implement a main(0 method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Edit the class and have it use the generated proxy</a:t>
            </a:r>
          </a:p>
          <a:p>
            <a:pPr marL="857250" lvl="1" indent="-457200">
              <a:buAutoNum type="arabicPeriod"/>
            </a:pPr>
            <a:r>
              <a:rPr lang="en-US">
                <a:sym typeface="Wingdings"/>
              </a:rPr>
              <a:t>Run As Java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753" y="5870988"/>
            <a:ext cx="713860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I have found Eclipse’s Wizard in Step 2 very finicky about the WSDL</a:t>
            </a:r>
          </a:p>
          <a:p>
            <a:pPr algn="ctr"/>
            <a:r>
              <a:rPr lang="en-US"/>
              <a:t>It will consume, so it doesn’t always work!</a:t>
            </a:r>
          </a:p>
        </p:txBody>
      </p:sp>
    </p:spTree>
    <p:extLst>
      <p:ext uri="{BB962C8B-B14F-4D97-AF65-F5344CB8AC3E}">
        <p14:creationId xmlns:p14="http://schemas.microsoft.com/office/powerpoint/2010/main" val="25895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68618" y="5241457"/>
            <a:ext cx="2018484" cy="1007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Start with a</a:t>
            </a:r>
          </a:p>
          <a:p>
            <a:pPr algn="ctr"/>
            <a:r>
              <a:rPr lang="en-US" b="1" i="1">
                <a:solidFill>
                  <a:schemeClr val="tx1"/>
                </a:solidFill>
              </a:rPr>
              <a:t>Java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client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1000" y="1447800"/>
            <a:ext cx="8305800" cy="4876800"/>
            <a:chOff x="381000" y="1447800"/>
            <a:chExt cx="8305800" cy="4876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62200" y="4847272"/>
              <a:ext cx="29718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Application Server</a:t>
              </a:r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endParaRPr lang="en-US" sz="1800" dirty="0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8200" y="3962400"/>
              <a:ext cx="381000" cy="685800"/>
              <a:chOff x="685800" y="1371600"/>
              <a:chExt cx="457200" cy="914400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762000" y="1371600"/>
                <a:ext cx="304800" cy="3048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800"/>
              </a:p>
            </p:txBody>
          </p:sp>
          <p:cxnSp>
            <p:nvCxnSpPr>
              <p:cNvPr id="7" name="Straight Connector 5"/>
              <p:cNvCxnSpPr>
                <a:cxnSpLocks noChangeShapeType="1"/>
                <a:stCxn id="6" idx="4"/>
              </p:cNvCxnSpPr>
              <p:nvPr/>
            </p:nvCxnSpPr>
            <p:spPr bwMode="auto">
              <a:xfrm rot="5400000">
                <a:off x="685800" y="19050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685800" y="18288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" name="Straight Connector 9"/>
              <p:cNvCxnSpPr>
                <a:cxnSpLocks noChangeShapeType="1"/>
              </p:cNvCxnSpPr>
              <p:nvPr/>
            </p:nvCxnSpPr>
            <p:spPr bwMode="auto">
              <a:xfrm rot="10800000" flipV="1">
                <a:off x="685800" y="2133600"/>
                <a:ext cx="2286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914400" y="2133600"/>
                <a:ext cx="1524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563563" y="4724400"/>
              <a:ext cx="927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Developer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971800" y="5486400"/>
              <a:ext cx="1752600" cy="519351"/>
            </a:xfrm>
            <a:prstGeom prst="ellipse">
              <a:avLst/>
            </a:prstGeom>
            <a:solidFill>
              <a:srgbClr val="D1E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Service</a:t>
              </a:r>
            </a:p>
          </p:txBody>
        </p: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>
              <a:off x="1371600" y="4419600"/>
              <a:ext cx="1857375" cy="1143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711325" y="4419600"/>
              <a:ext cx="14128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1) Deploy service 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62200" y="1447800"/>
              <a:ext cx="2971800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Registry</a:t>
              </a:r>
            </a:p>
            <a:p>
              <a:pPr algn="ctr"/>
              <a:endParaRPr lang="en-US" sz="1800"/>
            </a:p>
            <a:p>
              <a:pPr algn="ctr"/>
              <a:endParaRPr lang="en-US" sz="1800"/>
            </a:p>
            <a:p>
              <a:pPr algn="ctr"/>
              <a:endParaRPr lang="en-US" sz="1800"/>
            </a:p>
            <a:p>
              <a:pPr algn="ctr"/>
              <a:endParaRPr lang="en-US" sz="1800"/>
            </a:p>
          </p:txBody>
        </p:sp>
        <p:cxnSp>
          <p:nvCxnSpPr>
            <p:cNvPr id="16" name="Curved Connector 15"/>
            <p:cNvCxnSpPr>
              <a:cxnSpLocks noChangeShapeType="1"/>
            </p:cNvCxnSpPr>
            <p:nvPr/>
          </p:nvCxnSpPr>
          <p:spPr bwMode="auto">
            <a:xfrm flipV="1">
              <a:off x="1295400" y="2133600"/>
              <a:ext cx="2362200" cy="1776413"/>
            </a:xfrm>
            <a:prstGeom prst="curvedConnector3">
              <a:avLst>
                <a:gd name="adj1" fmla="val 3546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6"/>
            <p:cNvSpPr txBox="1"/>
            <p:nvPr/>
          </p:nvSpPr>
          <p:spPr>
            <a:xfrm>
              <a:off x="914400" y="2971800"/>
              <a:ext cx="1023037" cy="830997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/>
                <a:t>WSDL</a:t>
              </a:r>
              <a:endParaRPr lang="en-US" sz="1200" dirty="0"/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Description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Services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Location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81000" y="2286000"/>
              <a:ext cx="14636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2) Register service</a:t>
              </a:r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7848600" y="3429000"/>
              <a:ext cx="381000" cy="685800"/>
              <a:chOff x="685800" y="1371600"/>
              <a:chExt cx="457200" cy="914400"/>
            </a:xfrm>
          </p:grpSpPr>
          <p:sp>
            <p:nvSpPr>
              <p:cNvPr id="20" name="Oval 35"/>
              <p:cNvSpPr>
                <a:spLocks noChangeArrowheads="1"/>
              </p:cNvSpPr>
              <p:nvPr/>
            </p:nvSpPr>
            <p:spPr bwMode="auto">
              <a:xfrm>
                <a:off x="762000" y="1371600"/>
                <a:ext cx="304800" cy="3048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800"/>
              </a:p>
            </p:txBody>
          </p:sp>
          <p:cxnSp>
            <p:nvCxnSpPr>
              <p:cNvPr id="21" name="Straight Connector 36"/>
              <p:cNvCxnSpPr>
                <a:cxnSpLocks noChangeShapeType="1"/>
                <a:stCxn id="20" idx="4"/>
              </p:cNvCxnSpPr>
              <p:nvPr/>
            </p:nvCxnSpPr>
            <p:spPr bwMode="auto">
              <a:xfrm rot="5400000">
                <a:off x="685800" y="19050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685800" y="1828800"/>
                <a:ext cx="4572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38"/>
              <p:cNvCxnSpPr>
                <a:cxnSpLocks noChangeShapeType="1"/>
              </p:cNvCxnSpPr>
              <p:nvPr/>
            </p:nvCxnSpPr>
            <p:spPr bwMode="auto">
              <a:xfrm rot="10800000" flipV="1">
                <a:off x="685800" y="2133600"/>
                <a:ext cx="2286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914400" y="2133600"/>
                <a:ext cx="152400" cy="1524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7573963" y="4191000"/>
              <a:ext cx="9445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Consumer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324600" y="1752600"/>
              <a:ext cx="10287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3) Discovery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477000" y="5029200"/>
              <a:ext cx="2209800" cy="519351"/>
            </a:xfrm>
            <a:prstGeom prst="ellipse">
              <a:avLst/>
            </a:prstGeom>
            <a:solidFill>
              <a:srgbClr val="D1E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/>
                <a:t>Application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rot="5400000">
              <a:off x="7372350" y="4705350"/>
              <a:ext cx="533400" cy="1143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18288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4) Generate application using WSDL</a:t>
              </a:r>
            </a:p>
          </p:txBody>
        </p:sp>
        <p:pic>
          <p:nvPicPr>
            <p:cNvPr id="30" name="Picture 2" descr="C:\Documents and Settings\harry\Local Settings\Temporary Internet Files\Content.IE5\WJ45A45F\MCDD00943_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148009">
              <a:off x="5067300" y="4903788"/>
              <a:ext cx="1308100" cy="133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5486400" y="5791200"/>
              <a:ext cx="14478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5) Communicate</a:t>
              </a:r>
            </a:p>
          </p:txBody>
        </p:sp>
        <p:cxnSp>
          <p:nvCxnSpPr>
            <p:cNvPr id="32" name="Curved Connector 31"/>
            <p:cNvCxnSpPr>
              <a:cxnSpLocks noChangeShapeType="1"/>
            </p:cNvCxnSpPr>
            <p:nvPr/>
          </p:nvCxnSpPr>
          <p:spPr bwMode="auto">
            <a:xfrm rot="10800000">
              <a:off x="5334000" y="2185988"/>
              <a:ext cx="2667000" cy="862012"/>
            </a:xfrm>
            <a:prstGeom prst="curvedConnector3">
              <a:avLst>
                <a:gd name="adj1" fmla="val 6116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3" name="TextBox 32"/>
            <p:cNvSpPr txBox="1"/>
            <p:nvPr/>
          </p:nvSpPr>
          <p:spPr>
            <a:xfrm>
              <a:off x="3886200" y="1828800"/>
              <a:ext cx="1023037" cy="830997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/>
                <a:t>WSDL</a:t>
              </a:r>
              <a:endParaRPr lang="en-US" sz="1200" dirty="0"/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Description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Services</a:t>
              </a:r>
            </a:p>
            <a:p>
              <a:pPr>
                <a:buFont typeface="Arial" charset="0"/>
                <a:buChar char="•"/>
                <a:defRPr/>
              </a:pPr>
              <a:r>
                <a:rPr lang="en-US" sz="1200" dirty="0"/>
                <a:t>Location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746" y="6445892"/>
            <a:ext cx="21349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Generate a service</a:t>
            </a:r>
          </a:p>
        </p:txBody>
      </p:sp>
    </p:spTree>
    <p:extLst>
      <p:ext uri="{BB962C8B-B14F-4D97-AF65-F5344CB8AC3E}">
        <p14:creationId xmlns:p14="http://schemas.microsoft.com/office/powerpoint/2010/main" val="100768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Axis2 Service Process Using ADB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55" y="838200"/>
            <a:ext cx="8718169" cy="5638800"/>
          </a:xfrm>
        </p:spPr>
        <p:txBody>
          <a:bodyPr/>
          <a:lstStyle/>
          <a:p>
            <a:r>
              <a:rPr lang="en-US"/>
              <a:t>What you need:</a:t>
            </a:r>
          </a:p>
          <a:p>
            <a:pPr marL="857250" lvl="1" indent="-457200">
              <a:buAutoNum type="arabicParenR"/>
            </a:pPr>
            <a:r>
              <a:rPr lang="en-US"/>
              <a:t>A Java class with interesting behaviors</a:t>
            </a:r>
          </a:p>
          <a:p>
            <a:pPr marL="857250" lvl="1" indent="-457200">
              <a:buAutoNum type="arabicParenR"/>
            </a:pPr>
            <a:r>
              <a:rPr lang="en-US"/>
              <a:t>Fear</a:t>
            </a:r>
          </a:p>
          <a:p>
            <a:pPr marL="0" indent="0"/>
            <a:r>
              <a:rPr lang="en-US"/>
              <a:t>What you do: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Generate WSDL:</a:t>
            </a:r>
          </a:p>
          <a:p>
            <a:pPr marL="347663" indent="0"/>
            <a:r>
              <a:rPr lang="en-US" sz="1800">
                <a:latin typeface="Courier New"/>
                <a:cs typeface="Courier New"/>
              </a:rPr>
              <a:t>$AXIS2_HOME/bin/java2wsdl.sh -cp classes -cn &lt;fully qualified class name&gt; -of &lt;service&gt;.wsdl</a:t>
            </a:r>
            <a:endParaRPr lang="en-US" sz="900"/>
          </a:p>
          <a:p>
            <a:pPr marL="457200" indent="-457200">
              <a:buFont typeface="Arial"/>
              <a:buChar char="•"/>
            </a:pPr>
            <a:r>
              <a:rPr lang="en-US"/>
              <a:t>Generate the skeleton</a:t>
            </a:r>
          </a:p>
          <a:p>
            <a:pPr indent="0"/>
            <a:r>
              <a:rPr lang="en-US" sz="1800">
                <a:latin typeface="Courier New"/>
                <a:cs typeface="Courier New"/>
              </a:rPr>
              <a:t>$AXIS2_HOME/bin/wsdl2java.sh -uri &lt;wsdl location&gt; -p &lt;package&gt; -d adb -s -ss -sd -ssi -o &lt;dir&gt;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Edit the skeleton</a:t>
            </a:r>
          </a:p>
          <a:p>
            <a:pPr marL="857250" lvl="1" indent="-457200">
              <a:buFont typeface="Arial"/>
              <a:buChar char="•"/>
            </a:pPr>
            <a:r>
              <a:rPr lang="en-US" sz="1800"/>
              <a:t>This can get kinda ugly; you have to edit exactly where it tells you to!</a:t>
            </a:r>
          </a:p>
          <a:p>
            <a:pPr marL="857250" lvl="1" indent="-457200">
              <a:buFont typeface="Arial"/>
              <a:buChar char="•"/>
            </a:pPr>
            <a:r>
              <a:rPr lang="en-US" sz="1800"/>
              <a:t>The skeleton should delegate back to your original service</a:t>
            </a:r>
            <a:endParaRPr lang="en-US" sz="500"/>
          </a:p>
          <a:p>
            <a:pPr marL="457200" indent="-457200">
              <a:buFont typeface="Arial"/>
              <a:buChar char="•"/>
            </a:pPr>
            <a:r>
              <a:rPr lang="en-US"/>
              <a:t>Build the Axis2 archive file (.aar) with just “ant”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Use the Axis2 Admin tool to upload your service!</a:t>
            </a:r>
          </a:p>
        </p:txBody>
      </p:sp>
    </p:spTree>
    <p:extLst>
      <p:ext uri="{BB962C8B-B14F-4D97-AF65-F5344CB8AC3E}">
        <p14:creationId xmlns:p14="http://schemas.microsoft.com/office/powerpoint/2010/main" val="363134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Process to Create and Deploy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29" y="838200"/>
            <a:ext cx="8677854" cy="56388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/>
              <a:t>Create a new Dynamic Web Project</a:t>
            </a:r>
          </a:p>
          <a:p>
            <a:pPr marL="857250" lvl="1" indent="-457200">
              <a:buAutoNum type="arabicPeriod"/>
            </a:pPr>
            <a:r>
              <a:rPr lang="en-US" sz="1800"/>
              <a:t>Ensure the Dynamic Web Module version is 2.5!</a:t>
            </a:r>
          </a:p>
          <a:p>
            <a:pPr marL="857250" lvl="1" indent="-457200">
              <a:buAutoNum type="arabicPeriod"/>
            </a:pPr>
            <a:r>
              <a:rPr lang="en-US" sz="1800"/>
              <a:t>Target Runtime can be an installed Tomcat server w/ Axis2</a:t>
            </a:r>
          </a:p>
          <a:p>
            <a:pPr marL="857250" lvl="1" indent="-457200">
              <a:buAutoNum type="arabicPeriod"/>
            </a:pPr>
            <a:r>
              <a:rPr lang="en-US" sz="1800"/>
              <a:t>Configuration – click on “Modify”</a:t>
            </a:r>
          </a:p>
          <a:p>
            <a:pPr marL="1257300" lvl="2" indent="-457200"/>
            <a:r>
              <a:rPr lang="en-US" sz="1600"/>
              <a:t>Check Axis2 Web Services</a:t>
            </a:r>
          </a:p>
          <a:p>
            <a:pPr marL="857250" lvl="1" indent="-457200">
              <a:buAutoNum type="arabicPeriod"/>
            </a:pPr>
            <a:r>
              <a:rPr lang="en-US" sz="1800"/>
              <a:t>Click on “Next” until “Finish”</a:t>
            </a:r>
          </a:p>
          <a:p>
            <a:pPr marL="457200" indent="-457200">
              <a:buAutoNum type="arabicPeriod"/>
            </a:pPr>
            <a:r>
              <a:rPr lang="en-US" sz="2000"/>
              <a:t>In Java Resources create a Java class and Edit</a:t>
            </a:r>
          </a:p>
          <a:p>
            <a:pPr marL="857250" lvl="1" indent="-457200"/>
            <a:r>
              <a:rPr lang="en-US" sz="1800"/>
              <a:t>Make it do something simple, like return a String</a:t>
            </a:r>
          </a:p>
          <a:p>
            <a:pPr marL="457200" indent="-457200">
              <a:buAutoNum type="arabicPeriod"/>
            </a:pPr>
            <a:r>
              <a:rPr lang="en-US" sz="2000"/>
              <a:t>Right-click on the project</a:t>
            </a:r>
          </a:p>
          <a:p>
            <a:pPr marL="857250" lvl="1" indent="-457200">
              <a:buAutoNum type="arabicPeriod"/>
            </a:pPr>
            <a:r>
              <a:rPr lang="en-US" sz="1800"/>
              <a:t>New </a:t>
            </a:r>
            <a:r>
              <a:rPr lang="en-US" sz="1800">
                <a:sym typeface="Wingdings"/>
              </a:rPr>
              <a:t> Other  Web Service</a:t>
            </a:r>
          </a:p>
          <a:p>
            <a:pPr marL="857250" lvl="1" indent="-457200">
              <a:buAutoNum type="arabicPeriod"/>
            </a:pPr>
            <a:r>
              <a:rPr lang="en-US" sz="1800"/>
              <a:t>In the Wizard, search for your class from #2</a:t>
            </a:r>
          </a:p>
          <a:p>
            <a:pPr marL="857250" lvl="1" indent="-457200">
              <a:buAutoNum type="arabicPeriod"/>
            </a:pPr>
            <a:r>
              <a:rPr lang="en-US" sz="1800"/>
              <a:t>Change the Web Service runtime to Apache Axis2</a:t>
            </a:r>
          </a:p>
          <a:p>
            <a:pPr marL="857250" lvl="1" indent="-457200">
              <a:buAutoNum type="arabicPeriod"/>
            </a:pPr>
            <a:r>
              <a:rPr lang="en-US" sz="1800"/>
              <a:t>Choose your server runtime</a:t>
            </a:r>
          </a:p>
          <a:p>
            <a:pPr marL="857250" lvl="1" indent="-457200">
              <a:buAutoNum type="arabicPeriod"/>
            </a:pPr>
            <a:r>
              <a:rPr lang="en-US" sz="1800"/>
              <a:t>Check “publish”, then Next</a:t>
            </a:r>
          </a:p>
          <a:p>
            <a:pPr marL="857250" lvl="1" indent="-457200">
              <a:buAutoNum type="arabicPeriod"/>
            </a:pPr>
            <a:r>
              <a:rPr lang="en-US" sz="1800"/>
              <a:t>Select “Generate a default services.xml”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36" y="5911308"/>
            <a:ext cx="869232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I have found this process to be complicated, and you have to get all the options just</a:t>
            </a:r>
          </a:p>
          <a:p>
            <a:pPr algn="ctr"/>
            <a:r>
              <a:rPr lang="en-US"/>
              <a:t>right, and have a suitable deployment runtime within Eclipse. </a:t>
            </a:r>
          </a:p>
          <a:p>
            <a:pPr algn="ctr"/>
            <a:r>
              <a:rPr lang="en-US"/>
              <a:t>Axis2 has a plugin that generates aar files instead described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0545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Process to Create a Service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61" y="838200"/>
            <a:ext cx="8818957" cy="5638800"/>
          </a:xfrm>
        </p:spPr>
        <p:txBody>
          <a:bodyPr/>
          <a:lstStyle/>
          <a:p>
            <a:pPr marL="0" indent="0"/>
            <a:r>
              <a:rPr lang="en-US"/>
              <a:t>Use the Eclipse plugin available at </a:t>
            </a:r>
            <a:r>
              <a:rPr lang="en-US" sz="2000">
                <a:hlinkClick r:id="rId3"/>
              </a:rPr>
              <a:t>https://axis.apache.org/axis2/java/core/tools/eclipse/plugin-installation.html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/>
              <a:t>It says to put the jar in the dropins directory, that did not work for me, so I put it in plugins and it worked!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You already need source code compiled to class file(s)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Use the Axis2 Wizard to create a new Axis Service Archiver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It will ask you where the existing class files are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It will ask you for a WSDL (or to skip)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/>
              <a:t>Your WSDL could have been generated already by Eclipse or java2wsdl,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/>
              <a:t>Or you could have downloaded it from the web (no URLs in the wizard)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Next step is external libraries, which you probably don’t need, unless your original source code required something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Generate the services.xml file automatically, unless you had hand-crafted one by cut-and-paste from an existing one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Select your class/methods to expose in your web service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/>
              <a:t>Pick an output location, and voila! An aar is generated for upload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5320"/>
      </p:ext>
    </p:extLst>
  </p:cSld>
  <p:clrMapOvr>
    <a:masterClrMapping/>
  </p:clrMapOvr>
</p:sld>
</file>

<file path=ppt/theme/theme1.xml><?xml version="1.0" encoding="utf-8"?>
<a:theme xmlns:a="http://schemas.openxmlformats.org/drawingml/2006/main" name="ASUMini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ASUMinimal.thmx</Template>
  <TotalTime>246</TotalTime>
  <Words>1008</Words>
  <Application>Microsoft Macintosh PowerPoint</Application>
  <PresentationFormat>On-screen Show (4:3)</PresentationFormat>
  <Paragraphs>152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ASUMinimal</vt:lpstr>
      <vt:lpstr>Coding SOA</vt:lpstr>
      <vt:lpstr>Create a client</vt:lpstr>
      <vt:lpstr>Axis2 Client Process Using ADB</vt:lpstr>
      <vt:lpstr>Eclipse Process to Create a Client</vt:lpstr>
      <vt:lpstr>Create a client</vt:lpstr>
      <vt:lpstr>Axis2 Service Process Using ADB</vt:lpstr>
      <vt:lpstr>Eclipse Process to Create and Deploy a Service</vt:lpstr>
      <vt:lpstr>Eclipse Process to Create a Service Part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SOA</dc:title>
  <dc:creator>Kevin Gary</dc:creator>
  <cp:lastModifiedBy>Kevin Gary</cp:lastModifiedBy>
  <cp:revision>11</cp:revision>
  <cp:lastPrinted>2018-03-21T18:44:22Z</cp:lastPrinted>
  <dcterms:created xsi:type="dcterms:W3CDTF">2018-03-21T06:05:22Z</dcterms:created>
  <dcterms:modified xsi:type="dcterms:W3CDTF">2018-03-21T18:44:23Z</dcterms:modified>
</cp:coreProperties>
</file>