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32_C6FECDC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0" r:id="rId1"/>
  </p:sldMasterIdLst>
  <p:notesMasterIdLst>
    <p:notesMasterId r:id="rId3"/>
  </p:notesMasterIdLst>
  <p:sldIdLst>
    <p:sldId id="306" r:id="rId2"/>
  </p:sldIdLst>
  <p:sldSz cx="32918400" cy="3291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Lato Black" panose="020F0502020204030203" pitchFamily="34" charset="0"/>
      <p:bold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368" userDrawn="1">
          <p15:clr>
            <a:srgbClr val="A4A3A4"/>
          </p15:clr>
        </p15:guide>
        <p15:guide id="3" pos="1808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3536" userDrawn="1">
          <p15:clr>
            <a:srgbClr val="A4A3A4"/>
          </p15:clr>
        </p15:guide>
        <p15:guide id="8" pos="7024" userDrawn="1">
          <p15:clr>
            <a:srgbClr val="5ACBF0"/>
          </p15:clr>
        </p15:guide>
        <p15:guide id="9" pos="5264" userDrawn="1">
          <p15:clr>
            <a:srgbClr val="A4A3A4"/>
          </p15:clr>
        </p15:guide>
        <p15:guide id="10" pos="8736" userDrawn="1">
          <p15:clr>
            <a:srgbClr val="A4A3A4"/>
          </p15:clr>
        </p15:guide>
        <p15:guide id="11" pos="12112" userDrawn="1">
          <p15:clr>
            <a:srgbClr val="A4A3A4"/>
          </p15:clr>
        </p15:guide>
        <p15:guide id="12" pos="13891" userDrawn="1">
          <p15:clr>
            <a:srgbClr val="A4A3A4"/>
          </p15:clr>
        </p15:guide>
        <p15:guide id="13" pos="15552" userDrawn="1">
          <p15:clr>
            <a:srgbClr val="A4A3A4"/>
          </p15:clr>
        </p15:guide>
        <p15:guide id="14" pos="17296" userDrawn="1">
          <p15:clr>
            <a:srgbClr val="A4A3A4"/>
          </p15:clr>
        </p15:guide>
        <p15:guide id="15" pos="1896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A11DB1-FB39-2A57-ECAC-BCFF2E9537D0}" name="Helen Poulos" initials="HP" userId="S::hpoulos@wesleyan.edu::f8ae9aa2-f732-48c9-8eda-47c39bedb3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630"/>
    <a:srgbClr val="006600"/>
    <a:srgbClr val="FBFBFB"/>
    <a:srgbClr val="6B6B6B"/>
    <a:srgbClr val="0D0D0D"/>
    <a:srgbClr val="31092D"/>
    <a:srgbClr val="E1F1F4"/>
    <a:srgbClr val="8DC63F"/>
    <a:srgbClr val="FBE2A3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0319" autoAdjust="0"/>
  </p:normalViewPr>
  <p:slideViewPr>
    <p:cSldViewPr snapToGrid="0" showGuides="1">
      <p:cViewPr>
        <p:scale>
          <a:sx n="45" d="100"/>
          <a:sy n="45" d="100"/>
        </p:scale>
        <p:origin x="20" y="-4936"/>
      </p:cViewPr>
      <p:guideLst>
        <p:guide pos="10368"/>
        <p:guide pos="1808"/>
        <p:guide orient="horz" pos="1104"/>
        <p:guide pos="3536"/>
        <p:guide pos="7024"/>
        <p:guide pos="5264"/>
        <p:guide pos="8736"/>
        <p:guide pos="12112"/>
        <p:guide pos="13891"/>
        <p:guide pos="15552"/>
        <p:guide pos="17296"/>
        <p:guide pos="1896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omments/modernComment_132_C6FECD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61FB84-0315-462D-BC52-5D142246496E}" authorId="{E6A11DB1-FB39-2A57-ECAC-BCFF2E9537D0}" created="2023-07-21T07:38:18.8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8587597" sldId="306"/>
      <ac:spMk id="3" creationId="{8E35B311-3C19-412C-ADE6-EB2E4158F366}"/>
    </ac:deMkLst>
    <p188:txBody>
      <a:bodyPr/>
      <a:lstStyle/>
      <a:p>
        <a:r>
          <a:rPr lang="en-US"/>
          <a:t>Can you put the formulae for NDMI and NDVI in here?</a:t>
        </a:r>
      </a:p>
    </p188:txBody>
  </p188:cm>
  <p188:cm id="{E715C257-062A-4D56-B316-55DDC0BE41A6}" authorId="{E6A11DB1-FB39-2A57-ECAC-BCFF2E9537D0}" created="2023-07-21T07:40:15.6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8587597" sldId="306"/>
      <ac:picMk id="3074" creationId="{038ABB9C-959B-4C6E-1AEC-0054D3951CFF}"/>
    </ac:deMkLst>
    <p188:txBody>
      <a:bodyPr/>
      <a:lstStyle/>
      <a:p>
        <a:r>
          <a:rPr lang="en-US"/>
          <a:t>I would pub this somewhere, but not here! Why not put a picture of the treatments?!?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1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2_C6FECDCD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21">
            <a:extLst>
              <a:ext uri="{FF2B5EF4-FFF2-40B4-BE49-F238E27FC236}">
                <a16:creationId xmlns:a16="http://schemas.microsoft.com/office/drawing/2014/main" id="{A6AE3D2C-4283-298C-91E3-46F439370C19}"/>
              </a:ext>
            </a:extLst>
          </p:cNvPr>
          <p:cNvSpPr/>
          <p:nvPr/>
        </p:nvSpPr>
        <p:spPr>
          <a:xfrm>
            <a:off x="6558274" y="377218"/>
            <a:ext cx="19993169" cy="21743797"/>
          </a:xfrm>
          <a:prstGeom prst="roundRect">
            <a:avLst>
              <a:gd name="adj" fmla="val 1512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95300" dist="292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3804" y="10408074"/>
            <a:ext cx="15758810" cy="7724284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88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Thinning </a:t>
            </a:r>
            <a:r>
              <a:rPr lang="en-US" sz="8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Increases</a:t>
            </a:r>
            <a:r>
              <a:rPr lang="en-US" sz="88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Forest</a:t>
            </a:r>
            <a:r>
              <a:rPr lang="en-US" sz="88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Resiliency</a:t>
            </a:r>
            <a:r>
              <a:rPr lang="en-US" sz="88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to </a:t>
            </a:r>
            <a:r>
              <a:rPr lang="en-US" sz="8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Extreme Drought </a:t>
            </a:r>
            <a:r>
              <a:rPr lang="en-US" sz="8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Stanislaus National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275955" y="6367907"/>
            <a:ext cx="5972650" cy="2477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BACKGROUND: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Forests around the world are facing severe mortality threats from climate change and historical fire exclusion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Prescribed fire, forest thinning and their combination are tools that forest managers are employing across the West to increase forest resilience to drought and wildfire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LANDSAT satellite imagery offers a way to measure temporal changes in forest water balance in response to forest restoration activities from space</a:t>
            </a: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8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401210" indent="-401210">
              <a:lnSpc>
                <a:spcPct val="120000"/>
              </a:lnSpc>
              <a:buFont typeface="+mj-lt"/>
              <a:buAutoNum type="arabicPeriod"/>
            </a:pPr>
            <a:r>
              <a:rPr lang="en-US" sz="3000" dirty="0">
                <a:latin typeface="Lato" panose="020F0502020204030203" pitchFamily="34" charset="0"/>
                <a:cs typeface="Segoe UI" panose="020B0502040204020203" pitchFamily="34" charset="0"/>
              </a:rPr>
              <a:t>Calculated the Normalized Difference Vegetation Index and Normalized Difference Moisture Indices in Google Earth Engine from LANDSAT imagery from 2008-2022 for treated versus untreated mixed conifer forests in the Stanislaus NF in the Sierra Nevada, CA.</a:t>
            </a:r>
          </a:p>
          <a:p>
            <a:pPr marL="401210" indent="-401210">
              <a:lnSpc>
                <a:spcPct val="120000"/>
              </a:lnSpc>
              <a:buFont typeface="+mj-lt"/>
              <a:buAutoNum type="arabicPeriod"/>
            </a:pPr>
            <a:r>
              <a:rPr lang="en-US" sz="3000" dirty="0">
                <a:latin typeface="Lato" panose="020F0502020204030203" pitchFamily="34" charset="0"/>
                <a:cs typeface="Segoe UI" panose="020B0502040204020203" pitchFamily="34" charset="0"/>
              </a:rPr>
              <a:t>Used zonal statistics within each treated polygon in the study over the time-series to quantify mean NDVI and NDMI in treated versus untreated areas.</a:t>
            </a:r>
          </a:p>
          <a:p>
            <a:pPr marL="401210" indent="-401210">
              <a:lnSpc>
                <a:spcPct val="120000"/>
              </a:lnSpc>
              <a:buFont typeface="+mj-lt"/>
              <a:buAutoNum type="arabicPeriod"/>
            </a:pPr>
            <a:r>
              <a:rPr lang="en-US" sz="3000" dirty="0">
                <a:latin typeface="Lato" panose="020F0502020204030203" pitchFamily="34" charset="0"/>
                <a:cs typeface="Segoe UI" panose="020B0502040204020203" pitchFamily="34" charset="0"/>
              </a:rPr>
              <a:t>Tested for differences among treatments over time using Mann Kendall Test trend analysis</a:t>
            </a:r>
          </a:p>
          <a:p>
            <a:pPr marL="401210" indent="-401210">
              <a:lnSpc>
                <a:spcPct val="120000"/>
              </a:lnSpc>
              <a:buFont typeface="+mj-lt"/>
              <a:buAutoNum type="arabicPeriod"/>
            </a:pPr>
            <a:endParaRPr lang="en-US" sz="30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Lato" panose="020F0502020204030203" pitchFamily="34" charset="0"/>
                <a:cs typeface="Segoe UI" panose="020B0502040204020203" pitchFamily="34" charset="0"/>
              </a:rPr>
              <a:t>NDMI and NDVI may be more sensitive to vegetation cover than moisture content or health</a:t>
            </a: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27152551" y="1600457"/>
            <a:ext cx="413750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617245" indent="-617245"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617245" indent="-617245"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617245" indent="-617245"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617245" indent="-617245"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617245" indent="-617245">
              <a:buFont typeface="Arial" panose="020B0604020202020204" pitchFamily="34" charset="0"/>
              <a:buChar char="•"/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12272781" y="23451976"/>
            <a:ext cx="700630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274319" y="377218"/>
            <a:ext cx="628395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Segoe UI" panose="020B0502040204020203" pitchFamily="34" charset="0"/>
              </a:rPr>
              <a:t>Adaptive Management Effects on Drought Resilience in the Sierra Nevada, California, USA</a:t>
            </a:r>
          </a:p>
          <a:p>
            <a:br>
              <a:rPr lang="en-US" sz="4800" i="1" dirty="0"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4400" i="1" dirty="0">
                <a:latin typeface="Lato" panose="020F0502020204030203" pitchFamily="34" charset="0"/>
                <a:cs typeface="Segoe UI" panose="020B0502040204020203" pitchFamily="34" charset="0"/>
              </a:rPr>
              <a:t>Johnny Wilkens and Helen Poulos</a:t>
            </a:r>
          </a:p>
        </p:txBody>
      </p:sp>
      <p:pic>
        <p:nvPicPr>
          <p:cNvPr id="3074" name="Picture 2" descr="Landsat-8 L1 Collection - Datasets - CREODIAS">
            <a:extLst>
              <a:ext uri="{FF2B5EF4-FFF2-40B4-BE49-F238E27FC236}">
                <a16:creationId xmlns:a16="http://schemas.microsoft.com/office/drawing/2014/main" id="{038ABB9C-959B-4C6E-1AEC-0054D395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807" y="1045794"/>
            <a:ext cx="12636698" cy="74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3898E2-8813-F3F0-5C1A-91EDDF18C88A}"/>
              </a:ext>
            </a:extLst>
          </p:cNvPr>
          <p:cNvSpPr txBox="1"/>
          <p:nvPr/>
        </p:nvSpPr>
        <p:spPr>
          <a:xfrm>
            <a:off x="6709719" y="22724076"/>
            <a:ext cx="738934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  <a:endParaRPr lang="en-US" sz="2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3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 descr="A graph of growth in the year&#10;&#10;Description automatically generated">
            <a:extLst>
              <a:ext uri="{FF2B5EF4-FFF2-40B4-BE49-F238E27FC236}">
                <a16:creationId xmlns:a16="http://schemas.microsoft.com/office/drawing/2014/main" id="{FFFDE0EA-2EA9-7EDA-EB2B-D0E587310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05" y="23942871"/>
            <a:ext cx="11960172" cy="5546529"/>
          </a:xfrm>
          <a:prstGeom prst="rect">
            <a:avLst/>
          </a:prstGeom>
        </p:spPr>
      </p:pic>
      <p:pic>
        <p:nvPicPr>
          <p:cNvPr id="16" name="Picture 15" descr="A graph of a number of years&#10;&#10;Description automatically generated">
            <a:extLst>
              <a:ext uri="{FF2B5EF4-FFF2-40B4-BE49-F238E27FC236}">
                <a16:creationId xmlns:a16="http://schemas.microsoft.com/office/drawing/2014/main" id="{FCD75CE0-A64B-0DDD-D36A-86E129ED8D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2"/>
          <a:stretch/>
        </p:blipFill>
        <p:spPr>
          <a:xfrm>
            <a:off x="18208777" y="24121766"/>
            <a:ext cx="9961341" cy="5546528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D504E84F-D62F-68B8-5531-F20A942C3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5" r="5211" b="25467"/>
          <a:stretch/>
        </p:blipFill>
        <p:spPr>
          <a:xfrm>
            <a:off x="8005224" y="29375101"/>
            <a:ext cx="8311102" cy="2776770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8EA11EA7-2B40-5B47-C4CC-DAF768D018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405" r="5209" b="25467"/>
          <a:stretch/>
        </p:blipFill>
        <p:spPr>
          <a:xfrm>
            <a:off x="19965395" y="29489400"/>
            <a:ext cx="8311102" cy="27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10164</TotalTime>
  <Words>348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 Black</vt:lpstr>
      <vt:lpstr>Arial</vt:lpstr>
      <vt:lpstr>Lato</vt:lpstr>
      <vt:lpstr>Calibri Light</vt:lpstr>
      <vt:lpstr>Calibri</vt:lpstr>
      <vt:lpstr>Office Theme</vt:lpstr>
      <vt:lpstr>Thinning Increases Forest Resiliency to Extreme Drought in Stanislaus National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Johnny Wilkens</cp:lastModifiedBy>
  <cp:revision>130</cp:revision>
  <dcterms:created xsi:type="dcterms:W3CDTF">2019-07-02T13:39:34Z</dcterms:created>
  <dcterms:modified xsi:type="dcterms:W3CDTF">2023-07-21T19:01:07Z</dcterms:modified>
</cp:coreProperties>
</file>