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1.xml" ContentType="application/vnd.ms-office.webextension+xml"/>
  <Override PartName="/ppt/notesSlides/notesSlide5.xml" ContentType="application/vnd.openxmlformats-officedocument.presentationml.notesSlide+xml"/>
  <Override PartName="/ppt/webextensions/webextension2.xml" ContentType="application/vnd.ms-office.webextension+xml"/>
  <Override PartName="/ppt/webextensions/webextension3.xml" ContentType="application/vnd.ms-office.webextension+xml"/>
  <Override PartName="/ppt/notesSlides/notesSlide6.xml" ContentType="application/vnd.openxmlformats-officedocument.presentationml.notesSlide+xml"/>
  <Override PartName="/ppt/notesSlides/notesSlide7.xml" ContentType="application/vnd.openxmlformats-officedocument.presentationml.notesSlide+xml"/>
  <Override PartName="/ppt/webextensions/webextension4.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6"/>
  </p:notesMasterIdLst>
  <p:sldIdLst>
    <p:sldId id="349" r:id="rId4"/>
    <p:sldId id="358" r:id="rId5"/>
    <p:sldId id="353" r:id="rId6"/>
    <p:sldId id="363" r:id="rId7"/>
    <p:sldId id="354" r:id="rId8"/>
    <p:sldId id="298" r:id="rId9"/>
    <p:sldId id="359" r:id="rId10"/>
    <p:sldId id="260" r:id="rId11"/>
    <p:sldId id="361" r:id="rId12"/>
    <p:sldId id="309" r:id="rId13"/>
    <p:sldId id="310" r:id="rId14"/>
    <p:sldId id="34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99"/>
    <a:srgbClr val="D6EB1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C57D23-421A-4CBB-AEDD-BAF42DEE48F4}" v="1810" dt="2025-10-23T22:37:21.6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341" autoAdjust="0"/>
  </p:normalViewPr>
  <p:slideViewPr>
    <p:cSldViewPr snapToGrid="0" showGuides="1">
      <p:cViewPr varScale="1">
        <p:scale>
          <a:sx n="137" d="100"/>
          <a:sy n="137" d="100"/>
        </p:scale>
        <p:origin x="1224" y="126"/>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10/23/2025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1093314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1545396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1130229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dashboard identifies the top 5 states with the highest number of SAR filings over the 2014–2024 period. The state with the highest number of SAR filings is </a:t>
            </a:r>
            <a:r>
              <a:rPr lang="en-US" sz="1200" b="1" kern="1200" dirty="0">
                <a:solidFill>
                  <a:schemeClr val="tx1"/>
                </a:solidFill>
                <a:effectLst/>
                <a:latin typeface="+mn-lt"/>
                <a:ea typeface="+mn-ea"/>
                <a:cs typeface="+mn-cs"/>
              </a:rPr>
              <a:t>California</a:t>
            </a:r>
            <a:r>
              <a:rPr lang="en-US" sz="1200" kern="1200" dirty="0">
                <a:solidFill>
                  <a:schemeClr val="tx1"/>
                </a:solidFill>
                <a:effectLst/>
                <a:latin typeface="+mn-lt"/>
                <a:ea typeface="+mn-ea"/>
                <a:cs typeface="+mn-cs"/>
              </a:rPr>
              <a:t> with 2,291,535 SARs. Following California are </a:t>
            </a:r>
            <a:r>
              <a:rPr lang="en-US" sz="1200" b="1" kern="1200" dirty="0">
                <a:solidFill>
                  <a:schemeClr val="tx1"/>
                </a:solidFill>
                <a:effectLst/>
                <a:latin typeface="+mn-lt"/>
                <a:ea typeface="+mn-ea"/>
                <a:cs typeface="+mn-cs"/>
              </a:rPr>
              <a:t>Ohio</a:t>
            </a:r>
            <a:r>
              <a:rPr lang="en-US" sz="1200" kern="1200" dirty="0">
                <a:solidFill>
                  <a:schemeClr val="tx1"/>
                </a:solidFill>
                <a:effectLst/>
                <a:latin typeface="+mn-lt"/>
                <a:ea typeface="+mn-ea"/>
                <a:cs typeface="+mn-cs"/>
              </a:rPr>
              <a:t> (1,445,487 SARs), </a:t>
            </a:r>
            <a:r>
              <a:rPr lang="en-US" sz="1200" b="1" kern="1200" dirty="0">
                <a:solidFill>
                  <a:schemeClr val="tx1"/>
                </a:solidFill>
                <a:effectLst/>
                <a:latin typeface="+mn-lt"/>
                <a:ea typeface="+mn-ea"/>
                <a:cs typeface="+mn-cs"/>
              </a:rPr>
              <a:t>New York</a:t>
            </a:r>
            <a:r>
              <a:rPr lang="en-US" sz="1200" kern="1200" dirty="0">
                <a:solidFill>
                  <a:schemeClr val="tx1"/>
                </a:solidFill>
                <a:effectLst/>
                <a:latin typeface="+mn-lt"/>
                <a:ea typeface="+mn-ea"/>
                <a:cs typeface="+mn-cs"/>
              </a:rPr>
              <a:t> (1,423,928 SARs), </a:t>
            </a:r>
            <a:r>
              <a:rPr lang="en-US" sz="1200" b="1" kern="1200" dirty="0">
                <a:solidFill>
                  <a:schemeClr val="tx1"/>
                </a:solidFill>
                <a:effectLst/>
                <a:latin typeface="+mn-lt"/>
                <a:ea typeface="+mn-ea"/>
                <a:cs typeface="+mn-cs"/>
              </a:rPr>
              <a:t>North Carolina</a:t>
            </a:r>
            <a:r>
              <a:rPr lang="en-US" sz="1200" kern="1200" dirty="0">
                <a:solidFill>
                  <a:schemeClr val="tx1"/>
                </a:solidFill>
                <a:effectLst/>
                <a:latin typeface="+mn-lt"/>
                <a:ea typeface="+mn-ea"/>
                <a:cs typeface="+mn-cs"/>
              </a:rPr>
              <a:t> (1,252,861 SARs), and </a:t>
            </a:r>
            <a:r>
              <a:rPr lang="en-US" sz="1200" b="1" kern="1200" dirty="0">
                <a:solidFill>
                  <a:schemeClr val="tx1"/>
                </a:solidFill>
                <a:effectLst/>
                <a:latin typeface="+mn-lt"/>
                <a:ea typeface="+mn-ea"/>
                <a:cs typeface="+mn-cs"/>
              </a:rPr>
              <a:t>Texas</a:t>
            </a:r>
            <a:r>
              <a:rPr lang="en-US" sz="1200" kern="1200" dirty="0">
                <a:solidFill>
                  <a:schemeClr val="tx1"/>
                </a:solidFill>
                <a:effectLst/>
                <a:latin typeface="+mn-lt"/>
                <a:ea typeface="+mn-ea"/>
                <a:cs typeface="+mn-cs"/>
              </a:rPr>
              <a:t> (1,196,373 SARs). </a:t>
            </a:r>
            <a:endParaRPr lang="en-US" dirty="0"/>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161178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Interestingly, </a:t>
            </a:r>
            <a:r>
              <a:rPr lang="en-US" sz="1200" b="1" kern="1200" dirty="0">
                <a:solidFill>
                  <a:schemeClr val="tx1"/>
                </a:solidFill>
                <a:effectLst/>
                <a:latin typeface="+mn-lt"/>
                <a:ea typeface="+mn-ea"/>
                <a:cs typeface="+mn-cs"/>
              </a:rPr>
              <a:t>Sussex, DE</a:t>
            </a:r>
            <a:r>
              <a:rPr lang="en-US" sz="1200" kern="1200" dirty="0">
                <a:solidFill>
                  <a:schemeClr val="tx1"/>
                </a:solidFill>
                <a:effectLst/>
                <a:latin typeface="+mn-lt"/>
                <a:ea typeface="+mn-ea"/>
                <a:cs typeface="+mn-cs"/>
              </a:rPr>
              <a:t> comes in at #1 with 203,105 SARs,  which is significantly higher than the rest of the top 5. The remaining top counties are </a:t>
            </a:r>
            <a:r>
              <a:rPr lang="en-US" sz="1200" b="1" kern="1200" dirty="0">
                <a:solidFill>
                  <a:schemeClr val="tx1"/>
                </a:solidFill>
                <a:effectLst/>
                <a:latin typeface="+mn-lt"/>
                <a:ea typeface="+mn-ea"/>
                <a:cs typeface="+mn-cs"/>
              </a:rPr>
              <a:t>San Francisco, CA</a:t>
            </a:r>
            <a:r>
              <a:rPr lang="en-US" sz="1200" kern="1200" dirty="0">
                <a:solidFill>
                  <a:schemeClr val="tx1"/>
                </a:solidFill>
                <a:effectLst/>
                <a:latin typeface="+mn-lt"/>
                <a:ea typeface="+mn-ea"/>
                <a:cs typeface="+mn-cs"/>
              </a:rPr>
              <a:t> (46,475 SARs), </a:t>
            </a:r>
            <a:r>
              <a:rPr lang="en-US" sz="1200" b="1" kern="1200" dirty="0">
                <a:solidFill>
                  <a:schemeClr val="tx1"/>
                </a:solidFill>
                <a:effectLst/>
                <a:latin typeface="+mn-lt"/>
                <a:ea typeface="+mn-ea"/>
                <a:cs typeface="+mn-cs"/>
              </a:rPr>
              <a:t>New Castle, DE</a:t>
            </a:r>
            <a:r>
              <a:rPr lang="en-US" sz="1200" kern="1200" dirty="0">
                <a:solidFill>
                  <a:schemeClr val="tx1"/>
                </a:solidFill>
                <a:effectLst/>
                <a:latin typeface="+mn-lt"/>
                <a:ea typeface="+mn-ea"/>
                <a:cs typeface="+mn-cs"/>
              </a:rPr>
              <a:t> (40,030 SARs), </a:t>
            </a:r>
            <a:r>
              <a:rPr lang="en-US" sz="1200" b="1" kern="1200" dirty="0">
                <a:solidFill>
                  <a:schemeClr val="tx1"/>
                </a:solidFill>
                <a:effectLst/>
                <a:latin typeface="+mn-lt"/>
                <a:ea typeface="+mn-ea"/>
                <a:cs typeface="+mn-cs"/>
              </a:rPr>
              <a:t>Los Angeles, CA</a:t>
            </a:r>
            <a:r>
              <a:rPr lang="en-US" sz="1200" kern="1200" dirty="0">
                <a:solidFill>
                  <a:schemeClr val="tx1"/>
                </a:solidFill>
                <a:effectLst/>
                <a:latin typeface="+mn-lt"/>
                <a:ea typeface="+mn-ea"/>
                <a:cs typeface="+mn-cs"/>
              </a:rPr>
              <a:t> (18,220 SARs), and </a:t>
            </a:r>
            <a:r>
              <a:rPr lang="en-US" sz="1200" b="1" kern="1200" dirty="0">
                <a:solidFill>
                  <a:schemeClr val="tx1"/>
                </a:solidFill>
                <a:effectLst/>
                <a:latin typeface="+mn-lt"/>
                <a:ea typeface="+mn-ea"/>
                <a:cs typeface="+mn-cs"/>
              </a:rPr>
              <a:t>Clark county, NV</a:t>
            </a:r>
            <a:r>
              <a:rPr lang="en-US" sz="1200" kern="1200" dirty="0">
                <a:solidFill>
                  <a:schemeClr val="tx1"/>
                </a:solidFill>
                <a:effectLst/>
                <a:latin typeface="+mn-lt"/>
                <a:ea typeface="+mn-ea"/>
                <a:cs typeface="+mn-cs"/>
              </a:rPr>
              <a:t> (17,195 SARs). </a:t>
            </a:r>
            <a:r>
              <a:rPr lang="en-US" sz="1200" b="1" u="sng" kern="1200" dirty="0">
                <a:solidFill>
                  <a:schemeClr val="tx1"/>
                </a:solidFill>
                <a:effectLst/>
                <a:highlight>
                  <a:srgbClr val="FFFF00"/>
                </a:highlight>
                <a:latin typeface="+mn-lt"/>
                <a:ea typeface="+mn-ea"/>
                <a:cs typeface="+mn-cs"/>
              </a:rPr>
              <a:t>Note if asked</a:t>
            </a:r>
            <a:r>
              <a:rPr lang="en-US" sz="1200" kern="1200" dirty="0">
                <a:solidFill>
                  <a:schemeClr val="tx1"/>
                </a:solidFill>
                <a:effectLst/>
                <a:latin typeface="+mn-lt"/>
                <a:ea typeface="+mn-ea"/>
                <a:cs typeface="+mn-cs"/>
              </a:rPr>
              <a:t>: Downloaded the US Census TIGER/Line shapefiles for states and counties</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26971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chart shows the total SARs filed by month, aggregated across all years (2014–2024), to identify any anomalous periods. The average number of SARs filed per month is 1,179,535 (the green dashed line). Anomalous months are those where SAR filings exceed the threshold (Mean + 1 SD) of 1,23M  (the orange dashed line). The three anomalous months are March (1,235,838 SARs), August (1,266,992 SARs), and October (1,239,840 SARs). No supporting information found to justify the anomaly, however, q</a:t>
            </a:r>
            <a:r>
              <a:rPr lang="en-US" sz="1200" b="0" kern="1200" dirty="0">
                <a:solidFill>
                  <a:schemeClr val="tx1"/>
                </a:solidFill>
                <a:effectLst/>
                <a:latin typeface="+mn-lt"/>
                <a:ea typeface="+mn-ea"/>
                <a:cs typeface="+mn-cs"/>
              </a:rPr>
              <a:t>uarterly and fiscal reporting may be the reason for the anomalous periods: Reporting cycles for financial institutions often end in March, June, September, and December. </a:t>
            </a:r>
            <a:endParaRPr lang="en-US" b="0" i="0" dirty="0"/>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780590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highlight>
                <a:srgbClr val="FFFF00"/>
              </a:highlight>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2270337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8_Contents slide layout">
    <p:bg>
      <p:bgPr>
        <a:solidFill>
          <a:schemeClr val="bg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55832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79" r:id="rId8"/>
    <p:sldLayoutId id="2147483680"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0.png"/><Relationship Id="rId2" Type="http://schemas.microsoft.com/office/2011/relationships/webextension" Target="../webextensions/webextension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30.png"/></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0.png"/></Relationships>
</file>

<file path=ppt/slides/_rels/slide7.xml.rels><?xml version="1.0" encoding="UTF-8" standalone="yes"?>
<Relationships xmlns="http://schemas.openxmlformats.org/package/2006/relationships"><Relationship Id="rId3" Type="http://schemas.openxmlformats.org/officeDocument/2006/relationships/image" Target="../media/image130.png"/><Relationship Id="rId2" Type="http://schemas.microsoft.com/office/2011/relationships/webextension" Target="../webextensions/webextension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12E22EC9-32B2-4C76-BCA0-9B27E0E418E1}"/>
              </a:ext>
            </a:extLst>
          </p:cNvPr>
          <p:cNvSpPr txBox="1"/>
          <p:nvPr/>
        </p:nvSpPr>
        <p:spPr>
          <a:xfrm>
            <a:off x="7629306" y="5507582"/>
            <a:ext cx="4809326" cy="1415772"/>
          </a:xfrm>
          <a:prstGeom prst="rect">
            <a:avLst/>
          </a:prstGeom>
          <a:noFill/>
        </p:spPr>
        <p:txBody>
          <a:bodyPr wrap="square" rtlCol="0" anchor="ctr">
            <a:spAutoFit/>
          </a:bodyPr>
          <a:lstStyle/>
          <a:p>
            <a:pPr fontAlgn="ctr"/>
            <a:r>
              <a:rPr lang="en-US" sz="1600" b="1" dirty="0">
                <a:solidFill>
                  <a:schemeClr val="bg1"/>
                </a:solidFill>
              </a:rPr>
              <a:t>The Anatomy of Deception: </a:t>
            </a:r>
          </a:p>
          <a:p>
            <a:pPr fontAlgn="ctr"/>
            <a:r>
              <a:rPr lang="en-US" sz="1600" b="1" dirty="0">
                <a:solidFill>
                  <a:schemeClr val="bg1"/>
                </a:solidFill>
              </a:rPr>
              <a:t>A Data Analysis of Consumer Fraud &amp; Identity Theft</a:t>
            </a:r>
          </a:p>
          <a:p>
            <a:pPr fontAlgn="ctr"/>
            <a:endParaRPr lang="en-US" sz="1600" b="1" dirty="0">
              <a:solidFill>
                <a:schemeClr val="bg1"/>
              </a:solidFill>
            </a:endParaRPr>
          </a:p>
          <a:p>
            <a:pPr fontAlgn="ctr"/>
            <a:r>
              <a:rPr lang="en-US" sz="1600" b="1" dirty="0">
                <a:solidFill>
                  <a:schemeClr val="bg1"/>
                </a:solidFill>
              </a:rPr>
              <a:t>Presented By: Jennifer Williams (NSS Cohort DA-15)</a:t>
            </a:r>
          </a:p>
          <a:p>
            <a:pPr fontAlgn="ctr"/>
            <a:endParaRPr lang="en-US" sz="2200" dirty="0">
              <a:solidFill>
                <a:schemeClr val="bg1"/>
              </a:solidFill>
            </a:endParaRPr>
          </a:p>
        </p:txBody>
      </p:sp>
    </p:spTree>
    <p:extLst>
      <p:ext uri="{BB962C8B-B14F-4D97-AF65-F5344CB8AC3E}">
        <p14:creationId xmlns:p14="http://schemas.microsoft.com/office/powerpoint/2010/main" val="265286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12" name="Add-in 11" title="Microsoft Power BI">
                <a:extLst>
                  <a:ext uri="{FF2B5EF4-FFF2-40B4-BE49-F238E27FC236}">
                    <a16:creationId xmlns:a16="http://schemas.microsoft.com/office/drawing/2014/main" id="{68776A95-E1A6-C89B-21F2-7CDA275D84F8}"/>
                  </a:ext>
                </a:extLst>
              </p:cNvPr>
              <p:cNvGraphicFramePr>
                <a:graphicFrameLocks noGrp="1"/>
              </p:cNvGraphicFramePr>
              <p:nvPr>
                <p:extLst>
                  <p:ext uri="{D42A27DB-BD31-4B8C-83A1-F6EECF244321}">
                    <p14:modId xmlns:p14="http://schemas.microsoft.com/office/powerpoint/2010/main" val="3655586405"/>
                  </p:ext>
                </p:extLst>
              </p:nvPr>
            </p:nvGraphicFramePr>
            <p:xfrm>
              <a:off x="145420" y="116917"/>
              <a:ext cx="11901160" cy="662416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12" name="Add-in 11" title="Microsoft Power BI">
                <a:extLst>
                  <a:ext uri="{FF2B5EF4-FFF2-40B4-BE49-F238E27FC236}">
                    <a16:creationId xmlns:a16="http://schemas.microsoft.com/office/drawing/2014/main" id="{68776A95-E1A6-C89B-21F2-7CDA275D84F8}"/>
                  </a:ext>
                </a:extLst>
              </p:cNvPr>
              <p:cNvPicPr>
                <a:picLocks noGrp="1" noRot="1" noChangeAspect="1" noMove="1" noResize="1" noEditPoints="1" noAdjustHandles="1" noChangeArrowheads="1" noChangeShapeType="1"/>
              </p:cNvPicPr>
              <p:nvPr/>
            </p:nvPicPr>
            <p:blipFill>
              <a:blip r:embed="rId3"/>
              <a:stretch>
                <a:fillRect/>
              </a:stretch>
            </p:blipFill>
            <p:spPr>
              <a:xfrm>
                <a:off x="145420" y="116917"/>
                <a:ext cx="11901160" cy="6624165"/>
              </a:xfrm>
              <a:prstGeom prst="rect">
                <a:avLst/>
              </a:prstGeom>
            </p:spPr>
          </p:pic>
        </mc:Fallback>
      </mc:AlternateContent>
    </p:spTree>
    <p:extLst>
      <p:ext uri="{BB962C8B-B14F-4D97-AF65-F5344CB8AC3E}">
        <p14:creationId xmlns:p14="http://schemas.microsoft.com/office/powerpoint/2010/main" val="420127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alpha val="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Key Findings – Summary  </a:t>
            </a:r>
          </a:p>
        </p:txBody>
      </p:sp>
      <p:sp>
        <p:nvSpPr>
          <p:cNvPr id="3" name="TextBox 2">
            <a:extLst>
              <a:ext uri="{FF2B5EF4-FFF2-40B4-BE49-F238E27FC236}">
                <a16:creationId xmlns:a16="http://schemas.microsoft.com/office/drawing/2014/main" id="{DA6F9A93-F254-3E26-1708-5ED9C77AA183}"/>
              </a:ext>
            </a:extLst>
          </p:cNvPr>
          <p:cNvSpPr txBox="1"/>
          <p:nvPr/>
        </p:nvSpPr>
        <p:spPr>
          <a:xfrm>
            <a:off x="864966" y="1334538"/>
            <a:ext cx="5231034" cy="3826689"/>
          </a:xfrm>
          <a:prstGeom prst="rect">
            <a:avLst/>
          </a:prstGeom>
          <a:noFill/>
        </p:spPr>
        <p:txBody>
          <a:bodyPr wrap="square" rtlCol="0">
            <a:spAutoFit/>
          </a:bodyPr>
          <a:lstStyle/>
          <a:p>
            <a:pPr marL="342900" indent="-342900">
              <a:buFont typeface="Arial" panose="020B0604020202020204" pitchFamily="34" charset="0"/>
              <a:buChar char="•"/>
            </a:pPr>
            <a:r>
              <a:rPr lang="en-US" sz="1400" dirty="0"/>
              <a:t>Top States:  California, Ohio, and New York have the highest total number of SAR filings</a:t>
            </a:r>
          </a:p>
          <a:p>
            <a:endParaRPr lang="en-US" sz="1400" baseline="30000" dirty="0"/>
          </a:p>
          <a:p>
            <a:pPr marL="342900" indent="-342900">
              <a:buFont typeface="Arial" panose="020B0604020202020204" pitchFamily="34" charset="0"/>
              <a:buChar char="•"/>
            </a:pPr>
            <a:r>
              <a:rPr lang="en-US" sz="1400" dirty="0"/>
              <a:t>Top Counties: Sussex, DE has a significantly high number of SAR filings, topping the county list, followed by San Francisco, CA and New Castle, DE</a:t>
            </a:r>
          </a:p>
          <a:p>
            <a:pPr marL="800100" lvl="1" indent="-342900">
              <a:buFont typeface="Arial" panose="020B0604020202020204" pitchFamily="34" charset="0"/>
              <a:buChar char="•"/>
            </a:pPr>
            <a:r>
              <a:rPr lang="en-US" sz="1400" dirty="0"/>
              <a:t>Over 60% of large U.S. corporations and holding companies are headquartered in Delaware</a:t>
            </a:r>
          </a:p>
          <a:p>
            <a:pPr lvl="1"/>
            <a:endParaRPr lang="en-US" sz="1400" baseline="30000" dirty="0"/>
          </a:p>
          <a:p>
            <a:pPr marL="342900" indent="-342900">
              <a:buFont typeface="Arial" panose="020B0604020202020204" pitchFamily="34" charset="0"/>
              <a:buChar char="•"/>
            </a:pPr>
            <a:r>
              <a:rPr lang="en-US" sz="1400" dirty="0"/>
              <a:t>Anomalous Periods: March, August, and October which consistently showed a higher volume of SAR filings than the annual average</a:t>
            </a:r>
          </a:p>
          <a:p>
            <a:pPr marL="800100" lvl="1" indent="-342900">
              <a:buFont typeface="Arial" panose="020B0604020202020204" pitchFamily="34" charset="0"/>
              <a:buChar char="•"/>
            </a:pPr>
            <a:r>
              <a:rPr lang="en-US" sz="1400" dirty="0"/>
              <a:t>May be related to quarterly and fiscal reporting practices </a:t>
            </a:r>
          </a:p>
          <a:p>
            <a:pPr lvl="1"/>
            <a:endParaRPr lang="en-US" sz="1400" dirty="0"/>
          </a:p>
          <a:p>
            <a:pPr marL="342900" indent="-342900">
              <a:buFont typeface="Arial" panose="020B0604020202020204" pitchFamily="34" charset="0"/>
              <a:buChar char="•"/>
            </a:pPr>
            <a:r>
              <a:rPr lang="en-US" sz="1400" dirty="0"/>
              <a:t>U.S. Currency is the top payment instrument utilized in suspicious activity report filings</a:t>
            </a:r>
          </a:p>
          <a:p>
            <a:endParaRPr lang="en-US" sz="1400" dirty="0"/>
          </a:p>
        </p:txBody>
      </p:sp>
      <p:sp>
        <p:nvSpPr>
          <p:cNvPr id="4" name="TextBox 3">
            <a:extLst>
              <a:ext uri="{FF2B5EF4-FFF2-40B4-BE49-F238E27FC236}">
                <a16:creationId xmlns:a16="http://schemas.microsoft.com/office/drawing/2014/main" id="{975A1044-8F0A-87D9-DC8E-63A258707375}"/>
              </a:ext>
            </a:extLst>
          </p:cNvPr>
          <p:cNvSpPr txBox="1"/>
          <p:nvPr/>
        </p:nvSpPr>
        <p:spPr>
          <a:xfrm>
            <a:off x="6456069" y="1348383"/>
            <a:ext cx="5231034" cy="2893100"/>
          </a:xfrm>
          <a:prstGeom prst="rect">
            <a:avLst/>
          </a:prstGeom>
          <a:noFill/>
        </p:spPr>
        <p:txBody>
          <a:bodyPr wrap="square" rtlCol="0">
            <a:spAutoFit/>
          </a:bodyPr>
          <a:lstStyle/>
          <a:p>
            <a:pPr marL="342900" indent="-342900">
              <a:buFont typeface="Arial" panose="020B0604020202020204" pitchFamily="34" charset="0"/>
              <a:buChar char="•"/>
            </a:pPr>
            <a:r>
              <a:rPr lang="en-US" sz="1400" dirty="0"/>
              <a:t>Limitations: </a:t>
            </a:r>
          </a:p>
          <a:p>
            <a:pPr marL="628650" lvl="1" indent="-171450">
              <a:buFont typeface="Arial" panose="020B0604020202020204" pitchFamily="34" charset="0"/>
              <a:buChar char="•"/>
            </a:pPr>
            <a:r>
              <a:rPr lang="en-US" altLang="ko-KR" sz="1400" dirty="0">
                <a:cs typeface="Arial" pitchFamily="34" charset="0"/>
              </a:rPr>
              <a:t>State data (2020-2025)</a:t>
            </a:r>
          </a:p>
          <a:p>
            <a:pPr marL="1085850" lvl="2" indent="-171450">
              <a:buFont typeface="Arial" panose="020B0604020202020204" pitchFamily="34" charset="0"/>
              <a:buChar char="•"/>
            </a:pPr>
            <a:r>
              <a:rPr lang="en-US" sz="1400" dirty="0"/>
              <a:t>Anti-Money Laundering Act of 2020</a:t>
            </a:r>
          </a:p>
          <a:p>
            <a:pPr marL="1085850" lvl="2" indent="-171450">
              <a:buFont typeface="Arial" panose="020B0604020202020204" pitchFamily="34" charset="0"/>
              <a:buChar char="•"/>
            </a:pPr>
            <a:r>
              <a:rPr lang="en-US" sz="1400" dirty="0"/>
              <a:t>Effective Jan 1, 2021</a:t>
            </a:r>
          </a:p>
          <a:p>
            <a:pPr marL="1085850" lvl="2" indent="-171450">
              <a:buFont typeface="Arial" panose="020B0604020202020204" pitchFamily="34" charset="0"/>
              <a:buChar char="•"/>
            </a:pPr>
            <a:r>
              <a:rPr lang="en-US" sz="1400" dirty="0"/>
              <a:t>Requires crypto businesses to report geographic location</a:t>
            </a:r>
          </a:p>
          <a:p>
            <a:pPr marL="1085850" lvl="2" indent="-171450">
              <a:buFont typeface="Arial" panose="020B0604020202020204" pitchFamily="34" charset="0"/>
              <a:buChar char="•"/>
            </a:pPr>
            <a:r>
              <a:rPr lang="en-US" sz="1400" dirty="0"/>
              <a:t>Enables FinCEN to collect  geographic data on suspicious crypto activity</a:t>
            </a:r>
          </a:p>
          <a:p>
            <a:pPr marL="628650" lvl="1" indent="-171450">
              <a:buFont typeface="Arial" panose="020B0604020202020204" pitchFamily="34" charset="0"/>
              <a:buChar char="•"/>
            </a:pPr>
            <a:r>
              <a:rPr lang="en-US" sz="1400" dirty="0"/>
              <a:t>Unable to obtain a list of financial institutions reporting the SAR filings</a:t>
            </a:r>
          </a:p>
          <a:p>
            <a:pPr marL="1085850" lvl="2" indent="-171450">
              <a:buFont typeface="Arial" panose="020B0604020202020204" pitchFamily="34" charset="0"/>
              <a:buChar char="•"/>
            </a:pPr>
            <a:endParaRPr lang="en-US" sz="1400" dirty="0"/>
          </a:p>
          <a:p>
            <a:pPr lvl="1"/>
            <a:r>
              <a:rPr lang="en-US" sz="1400" dirty="0"/>
              <a:t> </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5573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0"/>
                                        <p:tgtEl>
                                          <p:spTgt spid="4"/>
                                        </p:tgtEl>
                                      </p:cBhvr>
                                    </p:animEffect>
                                    <p:anim calcmode="lin" valueType="num">
                                      <p:cBhvr>
                                        <p:cTn id="8" dur="2500" fill="hold"/>
                                        <p:tgtEl>
                                          <p:spTgt spid="4"/>
                                        </p:tgtEl>
                                        <p:attrNameLst>
                                          <p:attrName>ppt_x</p:attrName>
                                        </p:attrNameLst>
                                      </p:cBhvr>
                                      <p:tavLst>
                                        <p:tav tm="0">
                                          <p:val>
                                            <p:strVal val="#ppt_x"/>
                                          </p:val>
                                        </p:tav>
                                        <p:tav tm="100000">
                                          <p:val>
                                            <p:strVal val="#ppt_x"/>
                                          </p:val>
                                        </p:tav>
                                      </p:tavLst>
                                    </p:anim>
                                    <p:anim calcmode="lin" valueType="num">
                                      <p:cBhvr>
                                        <p:cTn id="9" dur="2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879959"/>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809063"/>
            <a:ext cx="12191852" cy="400110"/>
          </a:xfrm>
          <a:prstGeom prst="rect">
            <a:avLst/>
          </a:prstGeom>
          <a:noFill/>
        </p:spPr>
        <p:txBody>
          <a:bodyPr wrap="square" rtlCol="0" anchor="ctr">
            <a:spAutoFit/>
          </a:bodyPr>
          <a:lstStyle/>
          <a:p>
            <a:pPr algn="ctr" fontAlgn="ctr"/>
            <a:r>
              <a:rPr lang="en-US" sz="2000" dirty="0">
                <a:solidFill>
                  <a:schemeClr val="bg1"/>
                </a:solidFill>
              </a:rPr>
              <a:t>A Data Analysis of Consumer Fraud &amp; Identity Theft</a:t>
            </a: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C1D0B-7053-5F38-74D3-6BDCC6BB12C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F9BD28-0231-FE5A-7A38-ACE0D53D9900}"/>
              </a:ext>
            </a:extLst>
          </p:cNvPr>
          <p:cNvSpPr txBox="1"/>
          <p:nvPr/>
        </p:nvSpPr>
        <p:spPr>
          <a:xfrm>
            <a:off x="1280713" y="528091"/>
            <a:ext cx="2719767" cy="923330"/>
          </a:xfrm>
          <a:prstGeom prst="rect">
            <a:avLst/>
          </a:prstGeom>
          <a:noFill/>
        </p:spPr>
        <p:txBody>
          <a:bodyPr wrap="square" rtlCol="0" anchor="ctr">
            <a:spAutoFit/>
          </a:bodyPr>
          <a:lstStyle/>
          <a:p>
            <a:r>
              <a:rPr lang="en-US" altLang="ko-KR" sz="3500" dirty="0">
                <a:solidFill>
                  <a:schemeClr val="bg1"/>
                </a:solidFill>
                <a:cs typeface="Arial" pitchFamily="34" charset="0"/>
              </a:rPr>
              <a:t>Agenda</a:t>
            </a:r>
            <a:r>
              <a:rPr lang="en-US" altLang="ko-KR" sz="5400" dirty="0">
                <a:solidFill>
                  <a:schemeClr val="bg1"/>
                </a:solidFill>
                <a:cs typeface="Arial" pitchFamily="34" charset="0"/>
              </a:rPr>
              <a:t> </a:t>
            </a:r>
            <a:endParaRPr lang="ko-KR" altLang="en-US" sz="5400" dirty="0">
              <a:solidFill>
                <a:schemeClr val="bg1"/>
              </a:solidFill>
              <a:cs typeface="Arial" pitchFamily="34" charset="0"/>
            </a:endParaRPr>
          </a:p>
        </p:txBody>
      </p:sp>
      <p:grpSp>
        <p:nvGrpSpPr>
          <p:cNvPr id="5" name="Group 4">
            <a:extLst>
              <a:ext uri="{FF2B5EF4-FFF2-40B4-BE49-F238E27FC236}">
                <a16:creationId xmlns:a16="http://schemas.microsoft.com/office/drawing/2014/main" id="{9A4F5572-1FDA-2E83-3FB7-675E91C87307}"/>
              </a:ext>
            </a:extLst>
          </p:cNvPr>
          <p:cNvGrpSpPr/>
          <p:nvPr/>
        </p:nvGrpSpPr>
        <p:grpSpPr>
          <a:xfrm>
            <a:off x="6082029" y="1361468"/>
            <a:ext cx="5034278" cy="1273791"/>
            <a:chOff x="770108" y="1115792"/>
            <a:chExt cx="5034278" cy="1273791"/>
          </a:xfrm>
        </p:grpSpPr>
        <p:sp>
          <p:nvSpPr>
            <p:cNvPr id="6" name="TextBox 5">
              <a:extLst>
                <a:ext uri="{FF2B5EF4-FFF2-40B4-BE49-F238E27FC236}">
                  <a16:creationId xmlns:a16="http://schemas.microsoft.com/office/drawing/2014/main" id="{245F26F7-7627-62C4-7FC9-DE53AB500656}"/>
                </a:ext>
              </a:extLst>
            </p:cNvPr>
            <p:cNvSpPr txBox="1"/>
            <p:nvPr/>
          </p:nvSpPr>
          <p:spPr>
            <a:xfrm>
              <a:off x="770108" y="1115792"/>
              <a:ext cx="1292103" cy="1200329"/>
            </a:xfrm>
            <a:prstGeom prst="rect">
              <a:avLst/>
            </a:prstGeom>
            <a:noFill/>
          </p:spPr>
          <p:txBody>
            <a:bodyPr wrap="square" lIns="108000" rIns="108000" rtlCol="0">
              <a:spAutoFit/>
            </a:bodyPr>
            <a:lstStyle/>
            <a:p>
              <a:pPr algn="r"/>
              <a:r>
                <a:rPr lang="en-US" altLang="ko-KR" sz="7200" b="1" dirty="0">
                  <a:solidFill>
                    <a:schemeClr val="accent1">
                      <a:alpha val="40000"/>
                    </a:schemeClr>
                  </a:solidFill>
                  <a:cs typeface="Arial" pitchFamily="34" charset="0"/>
                </a:rPr>
                <a:t>01</a:t>
              </a:r>
              <a:endParaRPr lang="ko-KR" altLang="en-US" sz="7200" b="1" dirty="0">
                <a:solidFill>
                  <a:schemeClr val="accent1">
                    <a:alpha val="40000"/>
                  </a:schemeClr>
                </a:solidFill>
                <a:cs typeface="Arial" pitchFamily="34" charset="0"/>
              </a:endParaRPr>
            </a:p>
          </p:txBody>
        </p:sp>
        <p:sp>
          <p:nvSpPr>
            <p:cNvPr id="9" name="TextBox 8">
              <a:extLst>
                <a:ext uri="{FF2B5EF4-FFF2-40B4-BE49-F238E27FC236}">
                  <a16:creationId xmlns:a16="http://schemas.microsoft.com/office/drawing/2014/main" id="{B6E121AF-6D4D-2058-DC30-9A104B44389A}"/>
                </a:ext>
              </a:extLst>
            </p:cNvPr>
            <p:cNvSpPr txBox="1"/>
            <p:nvPr/>
          </p:nvSpPr>
          <p:spPr>
            <a:xfrm>
              <a:off x="2156546" y="1373920"/>
              <a:ext cx="3647840" cy="1015663"/>
            </a:xfrm>
            <a:prstGeom prst="rect">
              <a:avLst/>
            </a:prstGeom>
            <a:noFill/>
          </p:spPr>
          <p:txBody>
            <a:bodyPr wrap="square" rtlCol="0" anchor="ctr">
              <a:spAutoFit/>
            </a:bodyPr>
            <a:lstStyle/>
            <a:p>
              <a:r>
                <a:rPr lang="en-US" altLang="ko-KR" sz="1600" b="1" dirty="0">
                  <a:solidFill>
                    <a:schemeClr val="bg1"/>
                  </a:solidFill>
                  <a:cs typeface="Arial" pitchFamily="34" charset="0"/>
                </a:rPr>
                <a:t>Data Source</a:t>
              </a:r>
              <a:endParaRPr lang="en-US" sz="1100" b="1" dirty="0">
                <a:solidFill>
                  <a:schemeClr val="bg1"/>
                </a:solidFill>
              </a:endParaRPr>
            </a:p>
            <a:p>
              <a:pPr marL="171450" lvl="0" indent="-171450">
                <a:buFont typeface="Wingdings" panose="05000000000000000000" pitchFamily="2" charset="2"/>
                <a:buChar char="Ø"/>
              </a:pPr>
              <a:r>
                <a:rPr lang="en-US" sz="1100" b="1" dirty="0">
                  <a:solidFill>
                    <a:schemeClr val="bg1"/>
                  </a:solidFill>
                </a:rPr>
                <a:t>Suspicious Activity Reports (SARs)</a:t>
              </a:r>
              <a:endParaRPr lang="en-US" sz="1100" dirty="0">
                <a:solidFill>
                  <a:schemeClr val="bg1"/>
                </a:solidFill>
              </a:endParaRPr>
            </a:p>
            <a:p>
              <a:pPr marL="171450" lvl="0" indent="-171450">
                <a:buFont typeface="Wingdings" panose="05000000000000000000" pitchFamily="2" charset="2"/>
                <a:buChar char="Ø"/>
              </a:pPr>
              <a:r>
                <a:rPr lang="en-US" sz="1100" b="1" dirty="0">
                  <a:solidFill>
                    <a:schemeClr val="bg1"/>
                  </a:solidFill>
                </a:rPr>
                <a:t>Data Scope &amp; Limitations</a:t>
              </a:r>
              <a:endParaRPr lang="en-US" sz="1100" dirty="0">
                <a:solidFill>
                  <a:schemeClr val="bg1"/>
                </a:solidFill>
              </a:endParaRPr>
            </a:p>
            <a:p>
              <a:pPr marL="171450" lvl="0" indent="-171450">
                <a:buFont typeface="Wingdings" panose="05000000000000000000" pitchFamily="2" charset="2"/>
                <a:buChar char="Ø"/>
              </a:pPr>
              <a:endParaRPr lang="en-US" sz="1100" dirty="0">
                <a:solidFill>
                  <a:schemeClr val="bg1"/>
                </a:solidFill>
              </a:endParaRPr>
            </a:p>
            <a:p>
              <a:endParaRPr lang="en-US" altLang="ko-KR" sz="1100"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BC299CD2-8DB7-00C8-4C79-0A8A58435493}"/>
              </a:ext>
            </a:extLst>
          </p:cNvPr>
          <p:cNvGrpSpPr/>
          <p:nvPr/>
        </p:nvGrpSpPr>
        <p:grpSpPr>
          <a:xfrm>
            <a:off x="6082029" y="2515030"/>
            <a:ext cx="4829258" cy="1200329"/>
            <a:chOff x="742167" y="994523"/>
            <a:chExt cx="4829258" cy="1200329"/>
          </a:xfrm>
        </p:grpSpPr>
        <p:sp>
          <p:nvSpPr>
            <p:cNvPr id="11" name="TextBox 10">
              <a:extLst>
                <a:ext uri="{FF2B5EF4-FFF2-40B4-BE49-F238E27FC236}">
                  <a16:creationId xmlns:a16="http://schemas.microsoft.com/office/drawing/2014/main" id="{1235530C-6E2C-FE8C-21E8-26A387B3A9C8}"/>
                </a:ext>
              </a:extLst>
            </p:cNvPr>
            <p:cNvSpPr txBox="1"/>
            <p:nvPr/>
          </p:nvSpPr>
          <p:spPr>
            <a:xfrm>
              <a:off x="742167" y="994523"/>
              <a:ext cx="1292103" cy="1200329"/>
            </a:xfrm>
            <a:prstGeom prst="rect">
              <a:avLst/>
            </a:prstGeom>
            <a:noFill/>
          </p:spPr>
          <p:txBody>
            <a:bodyPr wrap="square" lIns="108000" rIns="108000" rtlCol="0">
              <a:spAutoFit/>
            </a:bodyPr>
            <a:lstStyle/>
            <a:p>
              <a:pPr algn="r"/>
              <a:r>
                <a:rPr lang="en-US" altLang="ko-KR" sz="7200" b="1" dirty="0">
                  <a:solidFill>
                    <a:schemeClr val="accent2">
                      <a:alpha val="40000"/>
                    </a:schemeClr>
                  </a:solidFill>
                  <a:cs typeface="Arial" pitchFamily="34" charset="0"/>
                </a:rPr>
                <a:t>02</a:t>
              </a:r>
              <a:endParaRPr lang="ko-KR" altLang="en-US" sz="7200" b="1" dirty="0">
                <a:solidFill>
                  <a:schemeClr val="accent2">
                    <a:alpha val="40000"/>
                  </a:schemeClr>
                </a:solidFill>
                <a:cs typeface="Arial" pitchFamily="34" charset="0"/>
              </a:endParaRPr>
            </a:p>
          </p:txBody>
        </p:sp>
        <p:sp>
          <p:nvSpPr>
            <p:cNvPr id="14" name="TextBox 13">
              <a:extLst>
                <a:ext uri="{FF2B5EF4-FFF2-40B4-BE49-F238E27FC236}">
                  <a16:creationId xmlns:a16="http://schemas.microsoft.com/office/drawing/2014/main" id="{FECB5DCE-8E73-78EA-58C5-D0E027B8F532}"/>
                </a:ext>
              </a:extLst>
            </p:cNvPr>
            <p:cNvSpPr txBox="1"/>
            <p:nvPr/>
          </p:nvSpPr>
          <p:spPr>
            <a:xfrm>
              <a:off x="1923585" y="1567915"/>
              <a:ext cx="3647840" cy="276999"/>
            </a:xfrm>
            <a:prstGeom prst="rect">
              <a:avLst/>
            </a:prstGeom>
            <a:noFill/>
          </p:spPr>
          <p:txBody>
            <a:bodyPr wrap="square" rtlCol="0" anchor="ctr">
              <a:spAutoFit/>
            </a:bodyPr>
            <a:lstStyle/>
            <a:p>
              <a:pPr marL="171459" indent="-171459">
                <a:buFont typeface="Wingdings" panose="05000000000000000000" pitchFamily="2" charset="2"/>
                <a:buChar char="Ø"/>
              </a:pPr>
              <a:endParaRPr lang="en-US" altLang="ko-KR" sz="1200"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A7426BEF-60D2-7FB6-E26D-3BB74901DB63}"/>
              </a:ext>
            </a:extLst>
          </p:cNvPr>
          <p:cNvGrpSpPr/>
          <p:nvPr/>
        </p:nvGrpSpPr>
        <p:grpSpPr>
          <a:xfrm>
            <a:off x="6096000" y="3641897"/>
            <a:ext cx="4724452" cy="1315001"/>
            <a:chOff x="846973" y="529913"/>
            <a:chExt cx="4724452" cy="1315001"/>
          </a:xfrm>
        </p:grpSpPr>
        <p:sp>
          <p:nvSpPr>
            <p:cNvPr id="16" name="TextBox 15">
              <a:extLst>
                <a:ext uri="{FF2B5EF4-FFF2-40B4-BE49-F238E27FC236}">
                  <a16:creationId xmlns:a16="http://schemas.microsoft.com/office/drawing/2014/main" id="{CEA60E13-9D16-D22B-D9F7-D64A9C13CBC8}"/>
                </a:ext>
              </a:extLst>
            </p:cNvPr>
            <p:cNvSpPr txBox="1"/>
            <p:nvPr/>
          </p:nvSpPr>
          <p:spPr>
            <a:xfrm>
              <a:off x="846973" y="529913"/>
              <a:ext cx="1292103" cy="1200329"/>
            </a:xfrm>
            <a:prstGeom prst="rect">
              <a:avLst/>
            </a:prstGeom>
            <a:noFill/>
          </p:spPr>
          <p:txBody>
            <a:bodyPr wrap="square" lIns="108000" rIns="108000" rtlCol="0">
              <a:spAutoFit/>
            </a:bodyPr>
            <a:lstStyle/>
            <a:p>
              <a:pPr algn="r"/>
              <a:r>
                <a:rPr lang="en-US" altLang="ko-KR" sz="7200" b="1" dirty="0">
                  <a:solidFill>
                    <a:schemeClr val="accent3">
                      <a:alpha val="40000"/>
                    </a:schemeClr>
                  </a:solidFill>
                  <a:cs typeface="Arial" pitchFamily="34" charset="0"/>
                </a:rPr>
                <a:t>03</a:t>
              </a:r>
              <a:endParaRPr lang="ko-KR" altLang="en-US" sz="7200" b="1" dirty="0">
                <a:solidFill>
                  <a:schemeClr val="accent3">
                    <a:alpha val="40000"/>
                  </a:schemeClr>
                </a:solidFill>
                <a:cs typeface="Arial" pitchFamily="34" charset="0"/>
              </a:endParaRPr>
            </a:p>
          </p:txBody>
        </p:sp>
        <p:sp>
          <p:nvSpPr>
            <p:cNvPr id="19" name="TextBox 18">
              <a:extLst>
                <a:ext uri="{FF2B5EF4-FFF2-40B4-BE49-F238E27FC236}">
                  <a16:creationId xmlns:a16="http://schemas.microsoft.com/office/drawing/2014/main" id="{9433CE66-567F-AA9F-6F07-430C5541F27A}"/>
                </a:ext>
              </a:extLst>
            </p:cNvPr>
            <p:cNvSpPr txBox="1"/>
            <p:nvPr/>
          </p:nvSpPr>
          <p:spPr>
            <a:xfrm>
              <a:off x="1923585" y="1567915"/>
              <a:ext cx="3647840" cy="276999"/>
            </a:xfrm>
            <a:prstGeom prst="rect">
              <a:avLst/>
            </a:prstGeom>
            <a:noFill/>
          </p:spPr>
          <p:txBody>
            <a:bodyPr wrap="square" rtlCol="0" anchor="ctr">
              <a:spAutoFit/>
            </a:bodyPr>
            <a:lstStyle/>
            <a:p>
              <a:pPr marL="171459" indent="-171459">
                <a:buFont typeface="Wingdings" panose="05000000000000000000" pitchFamily="2" charset="2"/>
                <a:buChar char="Ø"/>
              </a:pPr>
              <a:endParaRPr lang="en-US" altLang="ko-KR" sz="1200" dirty="0">
                <a:solidFill>
                  <a:schemeClr val="bg1"/>
                </a:solidFill>
                <a:cs typeface="Arial" pitchFamily="34" charset="0"/>
              </a:endParaRPr>
            </a:p>
          </p:txBody>
        </p:sp>
      </p:grpSp>
      <p:sp>
        <p:nvSpPr>
          <p:cNvPr id="2" name="TextBox 1">
            <a:extLst>
              <a:ext uri="{FF2B5EF4-FFF2-40B4-BE49-F238E27FC236}">
                <a16:creationId xmlns:a16="http://schemas.microsoft.com/office/drawing/2014/main" id="{AF2C40F3-2934-3AEA-90AD-0BE1B926D988}"/>
              </a:ext>
            </a:extLst>
          </p:cNvPr>
          <p:cNvSpPr txBox="1"/>
          <p:nvPr/>
        </p:nvSpPr>
        <p:spPr>
          <a:xfrm>
            <a:off x="7507188" y="2764797"/>
            <a:ext cx="3647840" cy="1015663"/>
          </a:xfrm>
          <a:prstGeom prst="rect">
            <a:avLst/>
          </a:prstGeom>
          <a:noFill/>
        </p:spPr>
        <p:txBody>
          <a:bodyPr wrap="square" rtlCol="0" anchor="ctr">
            <a:spAutoFit/>
          </a:bodyPr>
          <a:lstStyle/>
          <a:p>
            <a:r>
              <a:rPr lang="en-US" altLang="ko-KR" sz="1600" b="1" dirty="0">
                <a:solidFill>
                  <a:schemeClr val="bg1"/>
                </a:solidFill>
                <a:cs typeface="Arial" pitchFamily="34" charset="0"/>
              </a:rPr>
              <a:t>SARs Data Analysis</a:t>
            </a:r>
            <a:endParaRPr lang="en-US" sz="1100" b="1" dirty="0">
              <a:solidFill>
                <a:schemeClr val="bg1"/>
              </a:solidFill>
            </a:endParaRPr>
          </a:p>
          <a:p>
            <a:pPr marL="171450" lvl="0" indent="-171450">
              <a:buFont typeface="Wingdings" panose="05000000000000000000" pitchFamily="2" charset="2"/>
              <a:buChar char="Ø"/>
            </a:pPr>
            <a:r>
              <a:rPr lang="en-US" sz="1100" b="1" dirty="0">
                <a:solidFill>
                  <a:schemeClr val="bg1"/>
                </a:solidFill>
              </a:rPr>
              <a:t>Fraud Type Breakdown</a:t>
            </a:r>
            <a:endParaRPr lang="en-US" sz="1100" dirty="0">
              <a:solidFill>
                <a:schemeClr val="bg1"/>
              </a:solidFill>
            </a:endParaRPr>
          </a:p>
          <a:p>
            <a:pPr marL="171450" lvl="0" indent="-171450">
              <a:buFont typeface="Wingdings" panose="05000000000000000000" pitchFamily="2" charset="2"/>
              <a:buChar char="Ø"/>
            </a:pPr>
            <a:r>
              <a:rPr lang="en-US" sz="1100" b="1" dirty="0">
                <a:solidFill>
                  <a:schemeClr val="bg1"/>
                </a:solidFill>
              </a:rPr>
              <a:t>Identity Theft Trends</a:t>
            </a:r>
          </a:p>
          <a:p>
            <a:pPr marL="171450" lvl="0" indent="-171450">
              <a:buFont typeface="Wingdings" panose="05000000000000000000" pitchFamily="2" charset="2"/>
              <a:buChar char="Ø"/>
            </a:pPr>
            <a:r>
              <a:rPr lang="en-US" sz="1100" b="1" dirty="0">
                <a:solidFill>
                  <a:schemeClr val="bg1"/>
                </a:solidFill>
              </a:rPr>
              <a:t>Geographic Insights</a:t>
            </a:r>
          </a:p>
          <a:p>
            <a:pPr marL="171450" lvl="0" indent="-171450">
              <a:buFont typeface="Wingdings" panose="05000000000000000000" pitchFamily="2" charset="2"/>
              <a:buChar char="Ø"/>
            </a:pPr>
            <a:r>
              <a:rPr lang="en-US" altLang="ko-KR" sz="1100" b="1" dirty="0">
                <a:solidFill>
                  <a:schemeClr val="bg1"/>
                </a:solidFill>
                <a:cs typeface="Arial" pitchFamily="34" charset="0"/>
              </a:rPr>
              <a:t>Pandemic Impact </a:t>
            </a:r>
            <a:endParaRPr lang="en-US" altLang="ko-KR" sz="1100" dirty="0">
              <a:solidFill>
                <a:schemeClr val="bg1"/>
              </a:solidFill>
              <a:cs typeface="Arial" pitchFamily="34" charset="0"/>
            </a:endParaRPr>
          </a:p>
        </p:txBody>
      </p:sp>
      <p:sp>
        <p:nvSpPr>
          <p:cNvPr id="20" name="TextBox 19">
            <a:extLst>
              <a:ext uri="{FF2B5EF4-FFF2-40B4-BE49-F238E27FC236}">
                <a16:creationId xmlns:a16="http://schemas.microsoft.com/office/drawing/2014/main" id="{1F178FC4-EA7A-86FE-F67C-809DC79ABA59}"/>
              </a:ext>
            </a:extLst>
          </p:cNvPr>
          <p:cNvSpPr txBox="1"/>
          <p:nvPr/>
        </p:nvSpPr>
        <p:spPr>
          <a:xfrm>
            <a:off x="7468467" y="3968531"/>
            <a:ext cx="6096490" cy="677108"/>
          </a:xfrm>
          <a:prstGeom prst="rect">
            <a:avLst/>
          </a:prstGeom>
          <a:noFill/>
        </p:spPr>
        <p:txBody>
          <a:bodyPr wrap="square">
            <a:spAutoFit/>
          </a:bodyPr>
          <a:lstStyle/>
          <a:p>
            <a:pPr marR="0" lvl="0">
              <a:buSzPts val="1000"/>
              <a:tabLst>
                <a:tab pos="457200" algn="l"/>
              </a:tabLst>
            </a:pPr>
            <a:r>
              <a:rPr lang="en-US" altLang="ko-KR" sz="1600" b="1" dirty="0">
                <a:solidFill>
                  <a:schemeClr val="bg1"/>
                </a:solidFill>
                <a:cs typeface="Arial" pitchFamily="34" charset="0"/>
              </a:rPr>
              <a:t>Conclusion</a:t>
            </a:r>
            <a:endParaRPr lang="en-US" sz="1600" b="1" kern="100" dirty="0">
              <a:solidFill>
                <a:schemeClr val="bg1"/>
              </a:solidFill>
              <a:effectLst/>
              <a:ea typeface="Aptos" panose="020B0004020202020204" pitchFamily="34" charset="0"/>
              <a:cs typeface="Times New Roman" panose="02020603050405020304" pitchFamily="18" charset="0"/>
            </a:endParaRPr>
          </a:p>
          <a:p>
            <a:pPr marL="171450" marR="0" lvl="0" indent="-171450">
              <a:buSzPts val="1000"/>
              <a:buFont typeface="Wingdings" panose="05000000000000000000" pitchFamily="2" charset="2"/>
              <a:buChar char="Ø"/>
              <a:tabLst>
                <a:tab pos="457200" algn="l"/>
              </a:tabLst>
            </a:pPr>
            <a:r>
              <a:rPr lang="en-US" sz="1100" b="1" kern="100" dirty="0">
                <a:solidFill>
                  <a:schemeClr val="bg1"/>
                </a:solidFill>
                <a:effectLst/>
                <a:ea typeface="Aptos" panose="020B0004020202020204" pitchFamily="34" charset="0"/>
                <a:cs typeface="Times New Roman" panose="02020603050405020304" pitchFamily="18" charset="0"/>
              </a:rPr>
              <a:t>Key Findings </a:t>
            </a:r>
            <a:r>
              <a:rPr lang="en-US" sz="1100" b="1" kern="100" dirty="0">
                <a:solidFill>
                  <a:schemeClr val="bg1"/>
                </a:solidFill>
                <a:ea typeface="Aptos" panose="020B0004020202020204" pitchFamily="34" charset="0"/>
                <a:cs typeface="Times New Roman" panose="02020603050405020304" pitchFamily="18" charset="0"/>
              </a:rPr>
              <a:t>– Summary </a:t>
            </a:r>
            <a:endParaRPr lang="en-US" sz="1100" b="1" kern="100" dirty="0">
              <a:solidFill>
                <a:schemeClr val="bg1"/>
              </a:solidFill>
              <a:effectLst/>
              <a:ea typeface="Aptos" panose="020B0004020202020204" pitchFamily="34" charset="0"/>
              <a:cs typeface="Times New Roman" panose="02020603050405020304" pitchFamily="18" charset="0"/>
            </a:endParaRPr>
          </a:p>
          <a:p>
            <a:pPr marL="171450" marR="0" lvl="0" indent="-171450">
              <a:spcAft>
                <a:spcPts val="800"/>
              </a:spcAft>
              <a:buSzPts val="1000"/>
              <a:buFont typeface="Wingdings" panose="05000000000000000000" pitchFamily="2" charset="2"/>
              <a:buChar char="Ø"/>
              <a:tabLst>
                <a:tab pos="457200" algn="l"/>
              </a:tabLst>
            </a:pPr>
            <a:endParaRPr lang="en-US" sz="11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7030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1E97F1F-60CF-46F5-A856-4F4172FF2478}"/>
              </a:ext>
            </a:extLst>
          </p:cNvPr>
          <p:cNvGrpSpPr/>
          <p:nvPr/>
        </p:nvGrpSpPr>
        <p:grpSpPr>
          <a:xfrm>
            <a:off x="739779" y="689593"/>
            <a:ext cx="9795118" cy="5468254"/>
            <a:chOff x="-5426419" y="-104203"/>
            <a:chExt cx="9795118" cy="5468254"/>
          </a:xfrm>
        </p:grpSpPr>
        <p:sp>
          <p:nvSpPr>
            <p:cNvPr id="8" name="TextBox 7">
              <a:extLst>
                <a:ext uri="{FF2B5EF4-FFF2-40B4-BE49-F238E27FC236}">
                  <a16:creationId xmlns:a16="http://schemas.microsoft.com/office/drawing/2014/main" id="{ABEF3D05-DBED-477E-AB55-60CAC33E919F}"/>
                </a:ext>
              </a:extLst>
            </p:cNvPr>
            <p:cNvSpPr txBox="1"/>
            <p:nvPr/>
          </p:nvSpPr>
          <p:spPr>
            <a:xfrm>
              <a:off x="-5426419" y="-104203"/>
              <a:ext cx="4455542" cy="553998"/>
            </a:xfrm>
            <a:prstGeom prst="rect">
              <a:avLst/>
            </a:prstGeom>
            <a:noFill/>
          </p:spPr>
          <p:txBody>
            <a:bodyPr wrap="square" lIns="108000" rIns="108000" rtlCol="0">
              <a:spAutoFit/>
            </a:bodyPr>
            <a:lstStyle/>
            <a:p>
              <a:r>
                <a:rPr lang="en-GB" altLang="ko-KR" sz="3000" dirty="0">
                  <a:solidFill>
                    <a:schemeClr val="bg1"/>
                  </a:solidFill>
                  <a:cs typeface="Arial" pitchFamily="34" charset="0"/>
                </a:rPr>
                <a:t>Data Source</a:t>
              </a:r>
              <a:endParaRPr lang="ko-KR" altLang="en-US" sz="3000" b="1" dirty="0">
                <a:solidFill>
                  <a:schemeClr val="bg1"/>
                </a:solidFill>
                <a:cs typeface="Arial" pitchFamily="34" charset="0"/>
              </a:endParaRPr>
            </a:p>
          </p:txBody>
        </p:sp>
        <p:sp>
          <p:nvSpPr>
            <p:cNvPr id="9" name="TextBox 8">
              <a:extLst>
                <a:ext uri="{FF2B5EF4-FFF2-40B4-BE49-F238E27FC236}">
                  <a16:creationId xmlns:a16="http://schemas.microsoft.com/office/drawing/2014/main" id="{3ED9CA4B-818D-4FC2-B606-12A65F5454AA}"/>
                </a:ext>
              </a:extLst>
            </p:cNvPr>
            <p:cNvSpPr txBox="1"/>
            <p:nvPr/>
          </p:nvSpPr>
          <p:spPr>
            <a:xfrm>
              <a:off x="720859" y="378071"/>
              <a:ext cx="3647840" cy="4985980"/>
            </a:xfrm>
            <a:prstGeom prst="rect">
              <a:avLst/>
            </a:prstGeom>
            <a:noFill/>
          </p:spPr>
          <p:txBody>
            <a:bodyPr wrap="square" rtlCol="0" anchor="ctr">
              <a:spAutoFit/>
            </a:bodyPr>
            <a:lstStyle/>
            <a:p>
              <a:pPr marL="171459" indent="-171459">
                <a:buFont typeface="Wingdings" panose="05000000000000000000" pitchFamily="2" charset="2"/>
                <a:buChar char="Ø"/>
              </a:pPr>
              <a:r>
                <a:rPr lang="en-US" altLang="ko-KR" sz="1400" dirty="0">
                  <a:solidFill>
                    <a:schemeClr val="bg1"/>
                  </a:solidFill>
                  <a:cs typeface="Arial" pitchFamily="34" charset="0"/>
                </a:rPr>
                <a:t>Data collected from Financial Crimes Enforcement Network (FinCEN) </a:t>
              </a:r>
            </a:p>
            <a:p>
              <a:endParaRPr lang="en-US" altLang="ko-KR" sz="1400" dirty="0">
                <a:solidFill>
                  <a:schemeClr val="bg1"/>
                </a:solidFill>
                <a:cs typeface="Arial" pitchFamily="34" charset="0"/>
              </a:endParaRPr>
            </a:p>
            <a:p>
              <a:pPr marL="171459" indent="-171459">
                <a:buFont typeface="Wingdings" panose="05000000000000000000" pitchFamily="2" charset="2"/>
                <a:buChar char="Ø"/>
              </a:pPr>
              <a:r>
                <a:rPr lang="en-US" sz="1400" dirty="0">
                  <a:solidFill>
                    <a:schemeClr val="bg1"/>
                  </a:solidFill>
                </a:rPr>
                <a:t>(FinCEN) collects various "Industry Types" or industry classification codes on Suspicious Activity Reports (SARs) for several critical anti-money laundering (AML) and counter-terrorist financing (CTF) purposes</a:t>
              </a:r>
              <a:endParaRPr lang="en-US" altLang="ko-KR" sz="1400" dirty="0">
                <a:solidFill>
                  <a:schemeClr val="bg1"/>
                </a:solidFill>
                <a:cs typeface="Arial" pitchFamily="34" charset="0"/>
              </a:endParaRPr>
            </a:p>
            <a:p>
              <a:pPr marL="171459" indent="-171459">
                <a:buFont typeface="Wingdings" panose="05000000000000000000" pitchFamily="2" charset="2"/>
                <a:buChar char="Ø"/>
              </a:pPr>
              <a:endParaRPr lang="en-US" altLang="ko-KR" sz="1400" dirty="0">
                <a:solidFill>
                  <a:schemeClr val="bg1"/>
                </a:solidFill>
                <a:cs typeface="Arial" pitchFamily="34" charset="0"/>
              </a:endParaRPr>
            </a:p>
            <a:p>
              <a:pPr marL="171459" indent="-171459">
                <a:buFont typeface="Wingdings" panose="05000000000000000000" pitchFamily="2" charset="2"/>
                <a:buChar char="Ø"/>
              </a:pPr>
              <a:r>
                <a:rPr lang="en-US" altLang="ko-KR" sz="1400" dirty="0">
                  <a:solidFill>
                    <a:schemeClr val="bg1"/>
                  </a:solidFill>
                  <a:cs typeface="Arial" pitchFamily="34" charset="0"/>
                </a:rPr>
                <a:t>Suspicious Activity Reports (SAR) established by (5) federal agencies: </a:t>
              </a:r>
            </a:p>
            <a:p>
              <a:pPr marL="628650" lvl="1" indent="-171450">
                <a:buFont typeface="Arial" panose="020B0604020202020204" pitchFamily="34" charset="0"/>
                <a:buChar char="•"/>
              </a:pPr>
              <a:r>
                <a:rPr lang="en-US" sz="1400" dirty="0">
                  <a:solidFill>
                    <a:schemeClr val="bg1"/>
                  </a:solidFill>
                </a:rPr>
                <a:t>Federal Reserve Board</a:t>
              </a:r>
            </a:p>
            <a:p>
              <a:pPr marL="628650" lvl="1" indent="-171450">
                <a:buFont typeface="Arial" panose="020B0604020202020204" pitchFamily="34" charset="0"/>
                <a:buChar char="•"/>
              </a:pPr>
              <a:r>
                <a:rPr lang="en-US" sz="1400" dirty="0">
                  <a:solidFill>
                    <a:schemeClr val="bg1"/>
                  </a:solidFill>
                </a:rPr>
                <a:t>Office of the Comptroller of the Currency</a:t>
              </a:r>
            </a:p>
            <a:p>
              <a:pPr marL="628650" lvl="1" indent="-171450">
                <a:buFont typeface="Arial" panose="020B0604020202020204" pitchFamily="34" charset="0"/>
                <a:buChar char="•"/>
              </a:pPr>
              <a:r>
                <a:rPr lang="en-US" sz="1400" dirty="0">
                  <a:solidFill>
                    <a:schemeClr val="bg1"/>
                  </a:solidFill>
                </a:rPr>
                <a:t>Federal Deposit Insurance Corporation</a:t>
              </a:r>
            </a:p>
            <a:p>
              <a:pPr marL="628650" lvl="1" indent="-171450">
                <a:buFont typeface="Arial" panose="020B0604020202020204" pitchFamily="34" charset="0"/>
                <a:buChar char="•"/>
              </a:pPr>
              <a:r>
                <a:rPr lang="en-US" sz="1400" dirty="0">
                  <a:solidFill>
                    <a:schemeClr val="bg1"/>
                  </a:solidFill>
                </a:rPr>
                <a:t>Office of Thrift Supervision</a:t>
              </a:r>
            </a:p>
            <a:p>
              <a:pPr marL="628650" lvl="1" indent="-171450">
                <a:buFont typeface="Arial" panose="020B0604020202020204" pitchFamily="34" charset="0"/>
                <a:buChar char="•"/>
              </a:pPr>
              <a:r>
                <a:rPr lang="en-US" sz="1400" dirty="0">
                  <a:solidFill>
                    <a:schemeClr val="bg1"/>
                  </a:solidFill>
                </a:rPr>
                <a:t>National Credit Union Administration</a:t>
              </a:r>
            </a:p>
            <a:p>
              <a:pPr marL="628650" lvl="1" indent="-171450">
                <a:buFont typeface="Arial" panose="020B0604020202020204" pitchFamily="34" charset="0"/>
                <a:buChar char="•"/>
              </a:pPr>
              <a:endParaRPr lang="en-US" altLang="ko-KR" sz="1400" dirty="0">
                <a:solidFill>
                  <a:schemeClr val="bg1"/>
                </a:solidFill>
                <a:cs typeface="Arial" pitchFamily="34" charset="0"/>
              </a:endParaRPr>
            </a:p>
            <a:p>
              <a:pPr lvl="1"/>
              <a:endParaRPr lang="en-US" altLang="ko-KR" sz="1200" dirty="0">
                <a:solidFill>
                  <a:schemeClr val="bg1"/>
                </a:solidFill>
                <a:cs typeface="Arial" pitchFamily="34" charset="0"/>
              </a:endParaRPr>
            </a:p>
            <a:p>
              <a:pPr lvl="1"/>
              <a:endParaRPr lang="en-US" altLang="ko-KR" sz="1200" dirty="0">
                <a:solidFill>
                  <a:schemeClr val="bg1"/>
                </a:solidFill>
                <a:cs typeface="Arial" pitchFamily="34" charset="0"/>
              </a:endParaRPr>
            </a:p>
          </p:txBody>
        </p:sp>
      </p:grpSp>
      <p:sp>
        <p:nvSpPr>
          <p:cNvPr id="3" name="TextBox 2">
            <a:extLst>
              <a:ext uri="{FF2B5EF4-FFF2-40B4-BE49-F238E27FC236}">
                <a16:creationId xmlns:a16="http://schemas.microsoft.com/office/drawing/2014/main" id="{B6883C76-E2AA-9808-8000-4926EEEB1D0F}"/>
              </a:ext>
            </a:extLst>
          </p:cNvPr>
          <p:cNvSpPr txBox="1"/>
          <p:nvPr/>
        </p:nvSpPr>
        <p:spPr>
          <a:xfrm>
            <a:off x="9316735" y="6252887"/>
            <a:ext cx="2912666" cy="246221"/>
          </a:xfrm>
          <a:prstGeom prst="rect">
            <a:avLst/>
          </a:prstGeom>
          <a:noFill/>
        </p:spPr>
        <p:txBody>
          <a:bodyPr wrap="square">
            <a:spAutoFit/>
          </a:bodyPr>
          <a:lstStyle/>
          <a:p>
            <a:r>
              <a:rPr lang="en-US" sz="1000" b="1" dirty="0">
                <a:solidFill>
                  <a:schemeClr val="bg1"/>
                </a:solidFill>
              </a:rPr>
              <a:t>Reference: https://www.fincen.gov</a:t>
            </a:r>
          </a:p>
        </p:txBody>
      </p:sp>
    </p:spTree>
    <p:extLst>
      <p:ext uri="{BB962C8B-B14F-4D97-AF65-F5344CB8AC3E}">
        <p14:creationId xmlns:p14="http://schemas.microsoft.com/office/powerpoint/2010/main" val="378498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3F123-0275-8547-9836-6BB6682E7F5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D064335B-59CE-A2B3-E1AA-2FDF8F29FB45}"/>
              </a:ext>
            </a:extLst>
          </p:cNvPr>
          <p:cNvGrpSpPr/>
          <p:nvPr/>
        </p:nvGrpSpPr>
        <p:grpSpPr>
          <a:xfrm>
            <a:off x="739778" y="689594"/>
            <a:ext cx="10032914" cy="4870499"/>
            <a:chOff x="-5426420" y="-104202"/>
            <a:chExt cx="10032914" cy="4870499"/>
          </a:xfrm>
        </p:grpSpPr>
        <p:sp>
          <p:nvSpPr>
            <p:cNvPr id="8" name="TextBox 7">
              <a:extLst>
                <a:ext uri="{FF2B5EF4-FFF2-40B4-BE49-F238E27FC236}">
                  <a16:creationId xmlns:a16="http://schemas.microsoft.com/office/drawing/2014/main" id="{7F3A1F9B-7F45-BE5E-837D-4A99C1C307A6}"/>
                </a:ext>
              </a:extLst>
            </p:cNvPr>
            <p:cNvSpPr txBox="1"/>
            <p:nvPr/>
          </p:nvSpPr>
          <p:spPr>
            <a:xfrm>
              <a:off x="-5426420" y="-104202"/>
              <a:ext cx="5422865" cy="553998"/>
            </a:xfrm>
            <a:prstGeom prst="rect">
              <a:avLst/>
            </a:prstGeom>
            <a:noFill/>
          </p:spPr>
          <p:txBody>
            <a:bodyPr wrap="square" lIns="108000" rIns="108000" rtlCol="0">
              <a:spAutoFit/>
            </a:bodyPr>
            <a:lstStyle/>
            <a:p>
              <a:r>
                <a:rPr lang="en-GB" altLang="ko-KR" sz="3000" dirty="0">
                  <a:solidFill>
                    <a:schemeClr val="bg1"/>
                  </a:solidFill>
                  <a:cs typeface="Arial" pitchFamily="34" charset="0"/>
                </a:rPr>
                <a:t>Data Source (cont.)  </a:t>
              </a:r>
              <a:endParaRPr lang="ko-KR" altLang="en-US" sz="3000" b="1" dirty="0">
                <a:solidFill>
                  <a:schemeClr val="bg1"/>
                </a:solidFill>
                <a:cs typeface="Arial" pitchFamily="34" charset="0"/>
              </a:endParaRPr>
            </a:p>
          </p:txBody>
        </p:sp>
        <p:sp>
          <p:nvSpPr>
            <p:cNvPr id="9" name="TextBox 8">
              <a:extLst>
                <a:ext uri="{FF2B5EF4-FFF2-40B4-BE49-F238E27FC236}">
                  <a16:creationId xmlns:a16="http://schemas.microsoft.com/office/drawing/2014/main" id="{9E614F45-8915-A49B-B9DD-01F86E18F097}"/>
                </a:ext>
              </a:extLst>
            </p:cNvPr>
            <p:cNvSpPr txBox="1"/>
            <p:nvPr/>
          </p:nvSpPr>
          <p:spPr>
            <a:xfrm>
              <a:off x="958654" y="1411532"/>
              <a:ext cx="3647840" cy="3354765"/>
            </a:xfrm>
            <a:prstGeom prst="rect">
              <a:avLst/>
            </a:prstGeom>
            <a:noFill/>
          </p:spPr>
          <p:txBody>
            <a:bodyPr wrap="square" rtlCol="0" anchor="ctr">
              <a:spAutoFit/>
            </a:bodyPr>
            <a:lstStyle/>
            <a:p>
              <a:pPr marL="171459" indent="-171459">
                <a:buFont typeface="Wingdings" panose="05000000000000000000" pitchFamily="2" charset="2"/>
                <a:buChar char="Ø"/>
              </a:pPr>
              <a:r>
                <a:rPr lang="en-US" sz="1400" dirty="0">
                  <a:solidFill>
                    <a:schemeClr val="bg1"/>
                  </a:solidFill>
                </a:rPr>
                <a:t>Financial institutions are required to file suspicious activity reports by the authority of the Secretary of the Treasury</a:t>
              </a:r>
            </a:p>
            <a:p>
              <a:endParaRPr lang="en-US" altLang="ko-KR" sz="1400" dirty="0">
                <a:solidFill>
                  <a:schemeClr val="bg1"/>
                </a:solidFill>
                <a:cs typeface="Arial" pitchFamily="34" charset="0"/>
              </a:endParaRPr>
            </a:p>
            <a:p>
              <a:pPr marL="171459" indent="-171459">
                <a:buFont typeface="Wingdings" panose="05000000000000000000" pitchFamily="2" charset="2"/>
                <a:buChar char="Ø"/>
              </a:pPr>
              <a:r>
                <a:rPr lang="en-US" sz="1400" dirty="0">
                  <a:solidFill>
                    <a:schemeClr val="bg1"/>
                  </a:solidFill>
                </a:rPr>
                <a:t>Industry Type: Depository Institutions  </a:t>
              </a:r>
            </a:p>
            <a:p>
              <a:pPr marL="628659" lvl="1" indent="-171459">
                <a:buFont typeface="Wingdings" panose="05000000000000000000" pitchFamily="2" charset="2"/>
                <a:buChar char="Ø"/>
              </a:pPr>
              <a:r>
                <a:rPr lang="en-US" sz="1400" dirty="0">
                  <a:solidFill>
                    <a:schemeClr val="bg1"/>
                  </a:solidFill>
                </a:rPr>
                <a:t>The largest filer group and has the most varied activity in the following: </a:t>
              </a:r>
            </a:p>
            <a:p>
              <a:pPr marL="1085859" lvl="2" indent="-171459">
                <a:buFont typeface="Wingdings" panose="05000000000000000000" pitchFamily="2" charset="2"/>
                <a:buChar char="Ø"/>
              </a:pPr>
              <a:r>
                <a:rPr lang="en-US" sz="1400" dirty="0">
                  <a:solidFill>
                    <a:schemeClr val="bg1"/>
                  </a:solidFill>
                </a:rPr>
                <a:t>Check Fraud</a:t>
              </a:r>
            </a:p>
            <a:p>
              <a:pPr marL="1085859" lvl="2" indent="-171459">
                <a:buFont typeface="Wingdings" panose="05000000000000000000" pitchFamily="2" charset="2"/>
                <a:buChar char="Ø"/>
              </a:pPr>
              <a:r>
                <a:rPr lang="en-US" sz="1400" dirty="0">
                  <a:solidFill>
                    <a:schemeClr val="bg1"/>
                  </a:solidFill>
                </a:rPr>
                <a:t>Wire Fraud </a:t>
              </a:r>
            </a:p>
            <a:p>
              <a:pPr marL="1085859" lvl="2" indent="-171459">
                <a:buFont typeface="Wingdings" panose="05000000000000000000" pitchFamily="2" charset="2"/>
                <a:buChar char="Ø"/>
              </a:pPr>
              <a:r>
                <a:rPr lang="en-US" sz="1400" dirty="0">
                  <a:solidFill>
                    <a:schemeClr val="bg1"/>
                  </a:solidFill>
                </a:rPr>
                <a:t>Credit/Debit Card Fraud </a:t>
              </a:r>
            </a:p>
            <a:p>
              <a:pPr marL="1085859" lvl="2" indent="-171459">
                <a:buFont typeface="Wingdings" panose="05000000000000000000" pitchFamily="2" charset="2"/>
                <a:buChar char="Ø"/>
              </a:pPr>
              <a:r>
                <a:rPr lang="en-US" sz="1400" dirty="0">
                  <a:solidFill>
                    <a:schemeClr val="bg1"/>
                  </a:solidFill>
                </a:rPr>
                <a:t>Mortgage Fraud</a:t>
              </a:r>
            </a:p>
            <a:p>
              <a:pPr marL="1085859" lvl="2" indent="-171459">
                <a:buFont typeface="Wingdings" panose="05000000000000000000" pitchFamily="2" charset="2"/>
                <a:buChar char="Ø"/>
              </a:pPr>
              <a:r>
                <a:rPr lang="en-US" sz="1400" dirty="0">
                  <a:solidFill>
                    <a:schemeClr val="bg1"/>
                  </a:solidFill>
                </a:rPr>
                <a:t>Insider Abuse</a:t>
              </a:r>
              <a:endParaRPr lang="en-US" altLang="ko-KR" sz="1400" dirty="0">
                <a:solidFill>
                  <a:schemeClr val="bg1"/>
                </a:solidFill>
                <a:cs typeface="Arial" pitchFamily="34" charset="0"/>
              </a:endParaRPr>
            </a:p>
            <a:p>
              <a:pPr marL="171459" indent="-171459">
                <a:buFont typeface="Wingdings" panose="05000000000000000000" pitchFamily="2" charset="2"/>
                <a:buChar char="Ø"/>
              </a:pPr>
              <a:endParaRPr lang="en-US" altLang="ko-KR" sz="1100" dirty="0">
                <a:solidFill>
                  <a:schemeClr val="bg1"/>
                </a:solidFill>
                <a:cs typeface="Arial" pitchFamily="34" charset="0"/>
              </a:endParaRPr>
            </a:p>
            <a:p>
              <a:pPr lvl="2"/>
              <a:endParaRPr lang="en-US" altLang="ko-KR" sz="1100" dirty="0">
                <a:solidFill>
                  <a:schemeClr val="bg1"/>
                </a:solidFill>
                <a:cs typeface="Arial" pitchFamily="34" charset="0"/>
              </a:endParaRPr>
            </a:p>
            <a:p>
              <a:pPr lvl="1"/>
              <a:endParaRPr lang="en-US" altLang="ko-KR" sz="1100" dirty="0">
                <a:solidFill>
                  <a:schemeClr val="bg1"/>
                </a:solidFill>
                <a:cs typeface="Arial" pitchFamily="34" charset="0"/>
              </a:endParaRPr>
            </a:p>
            <a:p>
              <a:pPr lvl="1"/>
              <a:endParaRPr lang="en-US" altLang="ko-KR" sz="1100" dirty="0">
                <a:solidFill>
                  <a:schemeClr val="bg1"/>
                </a:solidFill>
                <a:cs typeface="Arial" pitchFamily="34" charset="0"/>
              </a:endParaRPr>
            </a:p>
          </p:txBody>
        </p:sp>
      </p:grpSp>
    </p:spTree>
    <p:extLst>
      <p:ext uri="{BB962C8B-B14F-4D97-AF65-F5344CB8AC3E}">
        <p14:creationId xmlns:p14="http://schemas.microsoft.com/office/powerpoint/2010/main" val="168890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Microsoft Power BI">
                <a:extLst>
                  <a:ext uri="{FF2B5EF4-FFF2-40B4-BE49-F238E27FC236}">
                    <a16:creationId xmlns:a16="http://schemas.microsoft.com/office/drawing/2014/main" id="{76398620-11AC-4537-955F-EF7F6AF5271E}"/>
                  </a:ext>
                </a:extLst>
              </p:cNvPr>
              <p:cNvGraphicFramePr>
                <a:graphicFrameLocks noGrp="1"/>
              </p:cNvGraphicFramePr>
              <p:nvPr>
                <p:extLst>
                  <p:ext uri="{D42A27DB-BD31-4B8C-83A1-F6EECF244321}">
                    <p14:modId xmlns:p14="http://schemas.microsoft.com/office/powerpoint/2010/main" val="481708817"/>
                  </p:ext>
                </p:extLst>
              </p:nvPr>
            </p:nvGraphicFramePr>
            <p:xfrm>
              <a:off x="174504" y="181484"/>
              <a:ext cx="11887200" cy="658228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title="Microsoft Power BI">
                <a:extLst>
                  <a:ext uri="{FF2B5EF4-FFF2-40B4-BE49-F238E27FC236}">
                    <a16:creationId xmlns:a16="http://schemas.microsoft.com/office/drawing/2014/main" id="{76398620-11AC-4537-955F-EF7F6AF5271E}"/>
                  </a:ext>
                </a:extLst>
              </p:cNvPr>
              <p:cNvPicPr>
                <a:picLocks noGrp="1" noRot="1" noChangeAspect="1" noMove="1" noResize="1" noEditPoints="1" noAdjustHandles="1" noChangeArrowheads="1" noChangeShapeType="1"/>
              </p:cNvPicPr>
              <p:nvPr/>
            </p:nvPicPr>
            <p:blipFill>
              <a:blip r:embed="rId4"/>
              <a:stretch>
                <a:fillRect/>
              </a:stretch>
            </p:blipFill>
            <p:spPr>
              <a:xfrm>
                <a:off x="174504" y="181484"/>
                <a:ext cx="11887200" cy="6582284"/>
              </a:xfrm>
              <a:prstGeom prst="rect">
                <a:avLst/>
              </a:prstGeom>
            </p:spPr>
          </p:pic>
        </mc:Fallback>
      </mc:AlternateContent>
    </p:spTree>
    <p:extLst>
      <p:ext uri="{BB962C8B-B14F-4D97-AF65-F5344CB8AC3E}">
        <p14:creationId xmlns:p14="http://schemas.microsoft.com/office/powerpoint/2010/main" val="401828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5" name="Add-in 4" title="Microsoft Power BI">
                <a:extLst>
                  <a:ext uri="{FF2B5EF4-FFF2-40B4-BE49-F238E27FC236}">
                    <a16:creationId xmlns:a16="http://schemas.microsoft.com/office/drawing/2014/main" id="{E4FE2236-D144-FE16-28F6-CD9F1A0FF81A}"/>
                  </a:ext>
                </a:extLst>
              </p:cNvPr>
              <p:cNvGraphicFramePr>
                <a:graphicFrameLocks noGrp="1"/>
              </p:cNvGraphicFramePr>
              <p:nvPr>
                <p:extLst>
                  <p:ext uri="{D42A27DB-BD31-4B8C-83A1-F6EECF244321}">
                    <p14:modId xmlns:p14="http://schemas.microsoft.com/office/powerpoint/2010/main" val="3134223494"/>
                  </p:ext>
                </p:extLst>
              </p:nvPr>
            </p:nvGraphicFramePr>
            <p:xfrm>
              <a:off x="181484" y="132623"/>
              <a:ext cx="11817398" cy="660322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5" name="Add-in 4" title="Microsoft Power BI">
                <a:extLst>
                  <a:ext uri="{FF2B5EF4-FFF2-40B4-BE49-F238E27FC236}">
                    <a16:creationId xmlns:a16="http://schemas.microsoft.com/office/drawing/2014/main" id="{E4FE2236-D144-FE16-28F6-CD9F1A0FF81A}"/>
                  </a:ext>
                </a:extLst>
              </p:cNvPr>
              <p:cNvPicPr>
                <a:picLocks noGrp="1" noRot="1" noChangeAspect="1" noMove="1" noResize="1" noEditPoints="1" noAdjustHandles="1" noChangeArrowheads="1" noChangeShapeType="1"/>
              </p:cNvPicPr>
              <p:nvPr/>
            </p:nvPicPr>
            <p:blipFill>
              <a:blip r:embed="rId4"/>
              <a:stretch>
                <a:fillRect/>
              </a:stretch>
            </p:blipFill>
            <p:spPr>
              <a:xfrm>
                <a:off x="181484" y="132623"/>
                <a:ext cx="11817398" cy="6603224"/>
              </a:xfrm>
              <a:prstGeom prst="rect">
                <a:avLst/>
              </a:prstGeom>
            </p:spPr>
          </p:pic>
        </mc:Fallback>
      </mc:AlternateContent>
    </p:spTree>
    <p:extLst>
      <p:ext uri="{BB962C8B-B14F-4D97-AF65-F5344CB8AC3E}">
        <p14:creationId xmlns:p14="http://schemas.microsoft.com/office/powerpoint/2010/main" val="273794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C8035-18B3-DC1D-D536-C3025D1272D0}"/>
            </a:ext>
          </a:extLst>
        </p:cNvPr>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3" name="Add-in 2" title="Microsoft Power BI">
                <a:extLst>
                  <a:ext uri="{FF2B5EF4-FFF2-40B4-BE49-F238E27FC236}">
                    <a16:creationId xmlns:a16="http://schemas.microsoft.com/office/drawing/2014/main" id="{7C99AEBC-EC4F-1DD2-5B0A-2A6F2AF049BE}"/>
                  </a:ext>
                </a:extLst>
              </p:cNvPr>
              <p:cNvGraphicFramePr>
                <a:graphicFrameLocks noGrp="1"/>
              </p:cNvGraphicFramePr>
              <p:nvPr>
                <p:extLst>
                  <p:ext uri="{D42A27DB-BD31-4B8C-83A1-F6EECF244321}">
                    <p14:modId xmlns:p14="http://schemas.microsoft.com/office/powerpoint/2010/main" val="1920268827"/>
                  </p:ext>
                </p:extLst>
              </p:nvPr>
            </p:nvGraphicFramePr>
            <p:xfrm>
              <a:off x="153563" y="160544"/>
              <a:ext cx="11887200" cy="658926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3" name="Add-in 2" title="Microsoft Power BI">
                <a:extLst>
                  <a:ext uri="{FF2B5EF4-FFF2-40B4-BE49-F238E27FC236}">
                    <a16:creationId xmlns:a16="http://schemas.microsoft.com/office/drawing/2014/main" id="{7C99AEBC-EC4F-1DD2-5B0A-2A6F2AF049BE}"/>
                  </a:ext>
                </a:extLst>
              </p:cNvPr>
              <p:cNvPicPr>
                <a:picLocks noGrp="1" noRot="1" noChangeAspect="1" noMove="1" noResize="1" noEditPoints="1" noAdjustHandles="1" noChangeArrowheads="1" noChangeShapeType="1"/>
              </p:cNvPicPr>
              <p:nvPr/>
            </p:nvPicPr>
            <p:blipFill>
              <a:blip r:embed="rId3"/>
              <a:stretch>
                <a:fillRect/>
              </a:stretch>
            </p:blipFill>
            <p:spPr>
              <a:xfrm>
                <a:off x="153563" y="160544"/>
                <a:ext cx="11887200" cy="6589264"/>
              </a:xfrm>
              <a:prstGeom prst="rect">
                <a:avLst/>
              </a:prstGeom>
            </p:spPr>
          </p:pic>
        </mc:Fallback>
      </mc:AlternateContent>
    </p:spTree>
    <p:extLst>
      <p:ext uri="{BB962C8B-B14F-4D97-AF65-F5344CB8AC3E}">
        <p14:creationId xmlns:p14="http://schemas.microsoft.com/office/powerpoint/2010/main" val="75740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graph with a line and a line with a point and a red star&#10;&#10;AI-generated content may be incorrect.">
            <a:extLst>
              <a:ext uri="{FF2B5EF4-FFF2-40B4-BE49-F238E27FC236}">
                <a16:creationId xmlns:a16="http://schemas.microsoft.com/office/drawing/2014/main" id="{9B73E12E-F9BC-F1F7-0023-0E7787178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11" y="391765"/>
            <a:ext cx="10969701" cy="6239840"/>
          </a:xfrm>
          <a:prstGeom prst="rect">
            <a:avLst/>
          </a:prstGeom>
        </p:spPr>
      </p:pic>
      <p:sp>
        <p:nvSpPr>
          <p:cNvPr id="2" name="Oval 1">
            <a:extLst>
              <a:ext uri="{FF2B5EF4-FFF2-40B4-BE49-F238E27FC236}">
                <a16:creationId xmlns:a16="http://schemas.microsoft.com/office/drawing/2014/main" id="{781CE89B-DF22-DE1A-2D46-72883AC80046}"/>
              </a:ext>
            </a:extLst>
          </p:cNvPr>
          <p:cNvSpPr/>
          <p:nvPr/>
        </p:nvSpPr>
        <p:spPr>
          <a:xfrm>
            <a:off x="1614166" y="1323087"/>
            <a:ext cx="1828800" cy="258737"/>
          </a:xfrm>
          <a:prstGeom prst="ellipse">
            <a:avLst/>
          </a:prstGeom>
          <a:solidFill>
            <a:srgbClr val="FFFF99">
              <a:alpha val="34902"/>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7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8000" tmFilter="0, 0; .2, .5; .8, .5; 1, 0"/>
                                        <p:tgtEl>
                                          <p:spTgt spid="2"/>
                                        </p:tgtEl>
                                      </p:cBhvr>
                                    </p:animEffect>
                                    <p:animScale>
                                      <p:cBhvr>
                                        <p:cTn id="7" dur="4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different colored rectangular objects&#10;&#10;AI-generated content may be incorrect.">
            <a:extLst>
              <a:ext uri="{FF2B5EF4-FFF2-40B4-BE49-F238E27FC236}">
                <a16:creationId xmlns:a16="http://schemas.microsoft.com/office/drawing/2014/main" id="{65E080D2-3369-ED7A-9B36-EBAF1CDBE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727" y="822854"/>
            <a:ext cx="9807113" cy="5668837"/>
          </a:xfrm>
          <a:prstGeom prst="rect">
            <a:avLst/>
          </a:prstGeom>
        </p:spPr>
      </p:pic>
      <p:sp>
        <p:nvSpPr>
          <p:cNvPr id="4" name="TextBox 3">
            <a:extLst>
              <a:ext uri="{FF2B5EF4-FFF2-40B4-BE49-F238E27FC236}">
                <a16:creationId xmlns:a16="http://schemas.microsoft.com/office/drawing/2014/main" id="{FCEF7667-2BAB-1801-8AD3-34182E0B6CBB}"/>
              </a:ext>
            </a:extLst>
          </p:cNvPr>
          <p:cNvSpPr txBox="1"/>
          <p:nvPr/>
        </p:nvSpPr>
        <p:spPr>
          <a:xfrm>
            <a:off x="1151727" y="237324"/>
            <a:ext cx="10013030" cy="384721"/>
          </a:xfrm>
          <a:prstGeom prst="rect">
            <a:avLst/>
          </a:prstGeom>
          <a:noFill/>
        </p:spPr>
        <p:txBody>
          <a:bodyPr wrap="square" rtlCol="0">
            <a:spAutoFit/>
          </a:bodyPr>
          <a:lstStyle/>
          <a:p>
            <a:r>
              <a:rPr lang="en-US" sz="1900" b="1" dirty="0">
                <a:latin typeface="+mj-lt"/>
              </a:rPr>
              <a:t>Which payment instruments show the highest growth rate in suspicious activity?</a:t>
            </a:r>
          </a:p>
        </p:txBody>
      </p:sp>
    </p:spTree>
    <p:extLst>
      <p:ext uri="{BB962C8B-B14F-4D97-AF65-F5344CB8AC3E}">
        <p14:creationId xmlns:p14="http://schemas.microsoft.com/office/powerpoint/2010/main" val="3698857760"/>
      </p:ext>
    </p:extLst>
  </p:cSld>
  <p:clrMapOvr>
    <a:masterClrMapping/>
  </p:clrMapOvr>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4.png"/></Relationships>
</file>

<file path=ppt/webextensions/webextension1.xml><?xml version="1.0" encoding="utf-8"?>
<we:webextension xmlns:we="http://schemas.microsoft.com/office/webextensions/webextension/2010/11" id="{FB8DA864-443A-4CCD-B033-6DEF60255482}">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1F2F7&quot;"/>
    <we:property name="bookmark" value="&quot;H4sIAAAAAAAAA+1Y32/bNhD+Vwq99MXYKFKypLwlXgYMWLM0CToURWAcyZOjRpZcikrjBv7fd6TsJHNiu26SLgPsJ4pH3t13Pz7SvAl00UxKmB7BGIO94KCuL8dgLt+EQS+ourkEdKgxZ30BCWY810oBSeuJLeqqCfZuAgtmhPZD0bRQOkU0+em8F0BZHsPIfeVQNtgLJmiauoKy+IbdYhJZ0+KsF+D1pKwNOJWnFiw6tVe0nL7JhfAXQRZB2eIKT1HZbjZFGSV5HjOVMB5nfRAypWV5UVra6TTI6eH1xJA3NwswDLKU0RYZ9rNQaZawVNEeO5046YAsj2pTKCgD75PBpnPhJhjUZTv2o8N/zZ/WrVF4grkXVbawU9L0Phy+qyt7UU6HZwYr3QQzQnlsaoqBX+ClfvKi/jowSJZ1sBfOzmmm6SB6CI+CpPm1KAWmYcg0k1KoLE5kGjHx6lBe+RIY0AooqjmUUKiECxA65oxLARIT3IgWZAQy6SvB05QnKklSDa8ILZv1bl2NudJaoYIojSMGfRYn/L9zdXjUjiWaR/Jz57HIhGKoIkylG7E0Stidx/v6CipFe5bd3R+NDI7Azj8PXxLL6f7Jm0HdVtYLfm+rOUGwh5nw3VVUo3JOQJ5m/OisA1RSKQ4uwFjHcPIzNaIrutmCfMjq53vNOU/Y1FfjCxXT+cwJFDCuEXXKsM8yCDOI9OrG2JSdZ3b1I8LDIvqOYDdloaj87kc6GCOdJW6gwYIHM+kMFdjJa+3F6LHeBH8WhL/T/QHK1ql9e4D2K2L1lnya+QCuSJ/f0LxE8uYR6XLHqckBQtFXmcYMmaRTdCOp5bwfc+6SHgsu0n7K45/dd3zoj+LhCVSXlMYHIM9qS4Hf2HN3XJJlAiHhOmExsiiTGKf3MJ3Vk6Pb49unZ3H+c7Jg6rEPz/yi0rTyS4vUeb1lLAsBjd8vBus0fXEqVmPuBV2xUjn3glMsqXy+v2C6D29kmbOclV/P0JjCOgIh6dyfvMBSB87aX0ajOejI5bfCLO49fBny03O+2s8VOXbuUb6CvdhXeBci7lL9A1H9+wINzoNa6WKB448lr7do1C3i7pGALHG1kttam9PJE9l0U1s9dHFrYlVl21AToT4A8+hpVv+00noynbgEPfvhu30OOirPmYhywWUkeZ9nqAFDsfEY3hHbjth2xPYsxAbfWoPvYPLit/MfJQimUtA8VXGMQohIRlqu+QO7I4gdQewIYguC6G3+b/sKrixb05p1aTi8/l/f0txUSheiNEWd0B/XSMUhg+6xcj14vLayXgLvf48/DNStbSag8BgqfOSBgKoBKo06WP9I4J+kbx8IZrN/AL209CwKFwAA&quot;"/>
    <we:property name="creatorSessionId" value="&quot;df982d36-637d-4dad-9b86-6038ac771235&quot;"/>
    <we:property name="creatorTenantId" value="&quot;101da587-1843-4f52-8b8a-17b069c66d33&quot;"/>
    <we:property name="creatorUserId" value="&quot;1003200493593742&quot;"/>
    <we:property name="datasetId" value="&quot;75adb1ec-730a-4efe-b1b4-ba66dbc85d22&quot;"/>
    <we:property name="embedUrl" value="&quot;/reportEmbed?reportId=dea50084-54bd-4ec1-8d28-22f2c1d817bb&amp;config=eyJjbHVzdGVyVXJsIjoiaHR0cHM6Ly9XQUJJLVVTLUVBU1QtQS1QUklNQVJZLXJlZGlyZWN0LmFuYWx5c2lzLndpbmRvd3MubmV0IiwiZW1iZWRGZWF0dXJlcyI6eyJ1c2FnZU1ldHJpY3NWTmV4dCI6dHJ1ZX19&amp;disableSensitivityBanner=true&amp;storytellingChangeViewModeShortcutKeys=true&quot;"/>
    <we:property name="initialStateBookmark" value="&quot;H4sIAAAAAAAAA+1Y227bOBD9lYIvfTF2KVKypLw53iyw6ObSxOhiUQTGkBw7amTJpag0buB/L0nJSerEdt0k3SxgP1EccmbOXA5p3hCVVdMcZkcwQbJH9svycgL68k1AOqRo546P3x32Tt8Nj3qHB3a6nJqsLCqyd0MM6DGaD1lVQ+402MmP5x0CeX4CY/c1grzCDpmirsoC8uwrNoutyOga5x2C19O81OBUnhkw6NRe2eX229oOfuPWIkiTXeEZStPMJijCeDSKqIwpi9IucJHYZaMsN3an0yBmB9dTbb25WaCgkCbUbhFBNw2kojFNpN1jZlMn7VvL41JnEnLifdJYNS7ckH6Z1xM/Ovhu/qystcRTHHlRYTIzs5reB8PDsjAX+Ww40FioiswtyhNd2hj4BV7qJy/KL32N1rIie8H83M5UDUQP4VGQdn4tSo5JEFBFheAyjWKRhJS/OpRXvgT6dgVkRQsl4DJmHLiKGGWCg8AYN6IFEYKIu5KzJGGxjONEwStCS+edW1cjJpWSKCFMopBCl0Yx++9cHR7VE4H6kfzcecxTLinKEBPhRjQJY3rncU9dQSHtnmV3e+OxxjGY9vPgJbGc9U7f9Mu6MF7wZ120BEEfZsJ3V1aM85aAPM340aABlNtS7F+ANo7hxCfbiK7o5gvysVY/3WvONmEzX40vVEzncyeQQJlCVAnFLk0hSCFUqxtjU3ae2dV/ER4W0Q8Eu8ozacvvfqTJBO1Z4gYKDHgw08ZQho28VF6MHusN+Tuz+BvdHyCvndq3+2i+IBZvrU9zH8AV6fMbqpdIXhuRJnfMNjlAwLsyVZgiFZiyjaQ2Yt2IMZf0iDOedBMW/eq+Y0N/FA9Pobi0aXwAclAaG/iNPXfHJWnKEWKmYhohDVOBUXIP06CcHt0e3z49i/OfWQu6nPjwtDeUqhafa7Sd11nGshDY8fvFYJ2mz07Faswd0hSrLecOOcPcls+PF0zz4Y0sc5az8vsAtc6MIxArbf0ZZZgr4qwda4V6vyGXPzK9uPewZchPz/lqP1fk2Lln80X2Il/hTYiYS/VPRPWfC9TYBrVQ2QLHX0teb9GoW8TdIwGR42olt7XW0skT2XRTWz10cWtilXld2SZCtQ/60dOs/GWl9WQ6cQl69sN3+xw0VD6iPBxxJkLBuixFBRjwjcfwjth2xLYjtmchNvhaazyE6Yvfzn+WIKhMQLFERhFyzkMRKrHmD+yOIHYEsSOILQiis/m/7Su4smxNa8al4eD6f31Lc1OJvRAlCarY/nENZRRQaB4r14PHayPKJfD+9/jDQFmbagoST6DARx4IbDVAoVCR9Y8E/kmaeCPWm6xtgzUb3EP17YPCfP4NUQCnVzMXAAA=&quot;"/>
    <we:property name="isFiltersActionButtonVisible" value="true"/>
    <we:property name="isFooterCollapsed" value="true"/>
    <we:property name="isVisualContainerHeaderHidden" value="false"/>
    <we:property name="pageDisplayName" value="&quot;Top 5 States/Seasonal Patterns&quot;"/>
    <we:property name="pptInsertionSessionID" value="&quot;5D5FCC20-72D2-4F4B-81B2-1D754B2336F1&quot;"/>
    <we:property name="reportEmbeddedTime" value="&quot;2025-10-23T21:52:07.483Z&quot;"/>
    <we:property name="reportName" value="&quot;Top 5 States and Patterns&quot;"/>
    <we:property name="reportState" value="&quot;CONNECTED&quot;"/>
    <we:property name="reportUrl" value="&quot;/links/lJcuGUkcrg?ctid=101da587-1843-4f52-8b8a-17b069c66d33&amp;pbi_source=linkShare&quot;"/>
    <we:property name="pageName" value=""/>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E546FD7A-B914-43BE-8005-0206C7865F82}">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1F2F7&quot;"/>
    <we:property name="bookmark" value="&quot;H4sIAAAAAAAAA+1ZbU/jOBD+Kyhf9kvFpXkP36BXdOgWjgXE6nRCaGJP2ixp0nMcaBflv+/YSVsooeWlLBKCT7FnPJ7n8Xg8U24NnhTjFKZHMEJjx9jL86sRiKutrtExsnrOik0nMC0MwGfd2DN9sBlJ87FM8qwwdm4NCWKA8jwpSkiVIZr876JjQJoew0CNYkgL7BhjFEWeQZr8xFqZRFKUWHUMnIzTXIAyeSpBojJ7Teo0Jhe62zbtCEwm13iKTNaz3ATP6dqRH9iBC8xy3NAhtThJJa1UFqJpfzIW5M3tDIwJYWDGrhl1vbDLuOmbgQIjp2Ml7dHOg1wkDFJD+ySwqF24NXp5Wo70V//e/GleCoYnGGtRJhM5JUvfupeHeSaH6fTyTGDGC6MilMciJw60gpbqyWF+0xNIO3Njp1td0ExRQ9QQWkEqcjSBPbICSdbAtZCjH7qR40KIkeV6sc/VfDsjDeazfHw0Z02pnM9otzrGvshHWrmJj6KM/i9RTGnBEgszAX1/m32ssqRYn7PF8pI+sbi8SeTwsgBBwjPtnllRIJ1iSozo1U86hXqgN1livac2mm5pH0jS+BInmHJD7fSP4Cj2pnqrPxMxCzVrGe7uYCBwALIZ9p8fKY/7eLp7sqX91IL9MmucMKtKuUjnZey4lZLVFFlV50Wsfh+iwIbUjCczLAdLnhcb512jgCjFxw3M46xSfxfV6y7jQyJWurd8JTvzu7LLryFjNLvsz+vj4enOPhYfzrLn5h3PN5fZ1voX0/Ylmdke13Oku10TfLlfpukDgnUwRtM6MheZOg4YeJYdh7YTxbHnug6LF5m6P2FpyfHJiWsDF+Molw85epPbsp5B8vIc0lK/tLTf14QooJNVJKhpsvEl+wO+aM1H5H9RJOfsqg6laWfrsL9SvV8UOFko765U/g7FMMkGMs+WzV/ML/TdEHBmx7ig6xAlcJCg7OJL6N1kwBLdDNgQuUZ4IHFUO5JwVLskWA8LRusPeH2nRmMQSTG7YbPR30mmQr5jfMVYvtPlO0kGQ733s46ufn2uld4hjNUak/Rb1dUuH5KctkvQzsuy5oelpD2NtJPyUPfD0tJk33YeSKiSSp0HC7o+adMPLQr7+jky6JEryDjyPRC9IQipGq/oB9Wlqpqn1flvK1g3UqAoNuo2jvR/3Glzmvpk+k75XZfTVuCFDoY8BB6Zpgu25eHa9undW0bzN9ena91c0b88KPzWxX9KvW1r3G86iJ5Mfh0qJkLgxZHnoB14AcbMsnxlbyUYiRMZ5ZP7UJS1yPEDMhZZNkQhMhtDxj779o/Stzuffft79O1Pyotv+vI9M9dJRW1/8tIX/g2hqKTXMWzTg64T2NyyQx8DK4xi+zNLfWapzyz1qiy1Ni/ATypeVffwxiXQM3HUhZCLEPse933WDVybd5kdmmuTwobS8dqa7V9sQDyT8SJNGIp7fBsjFAMdUvWPUgRm0U1oec61GDXW9qZwD+UNYjZrDKvHDnH+095bMVL/Cle1A8xLWYyB4TFk2AKUAELGka8Bq//lNwdaVb8A4ITGaWocAAA=&quot;"/>
    <we:property name="creatorSessionId" value="&quot;600ad601-c78a-4705-b2b9-5e6ad6dedf6b&quot;"/>
    <we:property name="creatorTenantId" value="&quot;101da587-1843-4f52-8b8a-17b069c66d33&quot;"/>
    <we:property name="creatorUserId" value="&quot;1003200493593742&quot;"/>
    <we:property name="datasetId" value="&quot;f1652be3-929a-4fa2-857a-e4b15936fe07&quot;"/>
    <we:property name="embedUrl" value="&quot;/reportEmbed?reportId=17d454a9-24a3-4972-9e42-7bb3102c1a2d&amp;config=eyJjbHVzdGVyVXJsIjoiaHR0cHM6Ly9XQUJJLVVTLUVBU1QtQS1QUklNQVJZLXJlZGlyZWN0LmFuYWx5c2lzLndpbmRvd3MubmV0IiwiZW1iZWRGZWF0dXJlcyI6eyJ1c2FnZU1ldHJpY3NWTmV4dCI6dHJ1ZX19&amp;disableSensitivityBanner=true&amp;storytellingChangeViewModeShortcutKeys=true&quot;"/>
    <we:property name="initialStateBookmark" value="&quot;H4sIAAAAAAAAA+1ZW0/jOhD+K8gv+1Jx0tya8FZ6ig5iC7uAWB0docqxJ22WNOlxHGgW5b/v2ElbKKHlUhYJ0afEM57L55nxTHpLeJRNY1oc0wmQPbKfplcTKq522qRFknrt5ORo0D09Gh53B31cTqcySpOM7N0SScUI5EWU5TRWEnDxv8sWoXH8jY7UW0jjDFpkCiJLExpHv6BiRpIUOZQtArNpnAqqRJ5JKkGJvUZ2fEfd7V0LNVImo2s4AyarVW5Q125bQcezPIcy03Z8G9nCKJa4U0kIiv5sKtCa27kXBvU9I3SMoO36bcaNjuEx3COLqaL2UPMoFRGjMdE2CcgqE25JL43ziX7q31s/S3PB4BRCTUpkJAuU9L09HKSJHMfF8FxAwjNSopffRIoYaAZN1Yvj9KYnADVzstcuL3Elq1zULjQ6qcDRAPZQCo2S2l0TOHR8J7Ad6kNgOm7Y4Wq9GZHa5/N0erxATbFczGE3W+RApBPNXAdGlgf/5yAK3LCCwpyAz9/nD+skKdQXaLE0x0fIhjeRHA8zKpB4rs0zSgykM4gREb37SadQvWglK6j3lKJiR9uAlNqWMIKYE6XpRHAQ+4VW9Xck5qFmrrrbHY0EjKisX/vPj5THbTzrnu5oOzXhIE9qI4yyVCbieZE9p1S0CiKzbL0I1R9jEFCDmvBo7svhiuXZ1nHXXtAghscFLOKsVL/L8nXJ+BCIteatpmRrkStdfk0Thqur9rw+Hp5u7GPxYa9abtyxfHuVbaN9IarPUczutFpD3t0K4OFBHscPANbBGBRVZC4rdegx6ppW6Ft2EIau49gsXFbq/ozFOYcnF64tJMZxKh9i9CbZshlBtPKCxrm+aVHf1wghwJNVIKhllPEl+Yt+0ZyP0P/BSE7ZVRVKRWtn0F/L3s8ymC2Zu2uZf9BsHCUjmSar4i8XCX03BOz5MS7hGoCknEqq5MJL4N1mwCLcjLIxcO3hoYRJZUjEQWmJoHrNGO4/5FVOTaZURNk8w+ZvR1GiQr5FvkIo3yn5TqPRWOt+1tFVt8+14hvQqdpjIH8ju9LyIcFpSoJmXFY5PywkzWWkGZSHvB8Wlrr6NuOARFVUqjqYYfrE9Ty0bOyr64jgJZehcOD7VPTGVEg1eAU/sS9V3TzuTv9Yw7qVBkWhUY1xyP/zzphT9yfFO9V33U6bnuvb4HOf8sAwHGqZLmwcn959ZDT+cH+60cw188uDxm9T/Mc42zbG/baD6MngV6FiAPXcMHBtsDzXg5CZZkfJW+uMhJkM0tl9V5S0wO54KCwwLRr4wCzwGfuc2z/K3G5/zu3vMbc/qS6+6c33zFonFbT92Utv+Dd0RRW9FrEMl7Ztz+Km5XfAM/0gtD6r1GeV+qxSr6pSG+sC/YXNq5oe3rgFeqYfVSPkAA07Lu90WNtzLN5mlm9sLApbKscbe7Z/oXbimYhnccRA3MObTECMdEhVH6XQmeU0oekp12TQvjYPhfsgbwCS+WBYPnaIi097b4VI9RWubHYwzWU2pQy+0QQaHEUHacKBb3BW/+VHtBLENqrzcc0G9UfgApiy/A0DtB0+kxwAAA==&quot;"/>
    <we:property name="isFiltersActionButtonVisible" value="true"/>
    <we:property name="isFooterCollapsed" value="true"/>
    <we:property name="isVisualContainerHeaderHidden" value="false"/>
    <we:property name="pageDisplayName" value="&quot;Top 5 Counties &quot;"/>
    <we:property name="pptInsertionSessionID" value="&quot;5D5FCC20-72D2-4F4B-81B2-1D754B2336F1&quot;"/>
    <we:property name="reportEmbeddedTime" value="&quot;2025-10-23T21:53:06.603Z&quot;"/>
    <we:property name="reportName" value="&quot;Top 5 Counties&quot;"/>
    <we:property name="reportState" value="&quot;CONNECTED&quot;"/>
    <we:property name="reportUrl" value="&quot;/links/2PxDX_Ck0_?ctid=101da587-1843-4f52-8b8a-17b069c66d33&amp;pbi_source=linkShare&quot;"/>
    <we:property name="pageName" value=""/>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F20AD663-1E0B-4968-A3C9-7AD47ABF5AE0}">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1F2F7&quot;"/>
    <we:property name="bookmark" value="&quot;H4sIAAAAAAAAA+1XUW/aMBD+K8jPaEqAJKRvLeukSWvXFsQeJoSc+AJuTZw6TkeG+O87O4EW1Fa0tNJawVNyd7n77vP5s1kQxvNM0PKczoAckRMpb2ZU3TRc0iRpZUvCGIJ24vos8lrQYUBbbfTKTHOZ5uRoQTRVE9BDnhdUmERo/D1qEirEBZ2Yt4SKHJokA5XLlAr+F6pgdGlVwLJJYJ4JqahJ2ddUg0l7h+H4jhDcL66HJWms+R30IdaVOWp14jZE1PED6niez0IHMCzhQuOnJkVUns4zhXAWq24cGnadxHMi1w/dmDmB043xG11mxtvD0hOpeEwFsaAU5BWGBelJUczs0+mGvS8LFcMVJNaVaq5LzHTpjs9kqqeiHA8UpCwnS2zzQkkkwQZYrzVO5Z+eAqzMyJG7HKElr1qsWnisScOOZbCHWShP63bDsOu7ocM6HvO7nYh2QuoZ++OM1D0PZHa+Zs2EDFe8t5rkm5IzG1wPSF5EtwWoEj/YYmHlwOfL1cNzmW5NijVb3rhf5BmPuSzy8bFZZ645jk6TDCxKZ4kD1QeBxNgkOy1G9WJrbZF/X6xRFysb9dqXBENrjAkHwYgp/VMxUCelrf2Vq9UItrZpOAOaFwpeDWwgNRWN/vGVmRdTGFeHHHlLE1Yx0Vo29+Hw1xQMPEthyriu4X3f4jJ/f5ZtdzQS8HTG9bQtzW+03HNLPkXQy2BvbljHLMfbq8ceUO1iPwfzmN3RNEbrNsbdhvfFIDdmehuWlTueTkR9JNxLWzW0JKKqN6VKG/0vtKw0YPggoj5cZHSNDqNxmFG+6Xbdr2Mz59XJhRHXD5R9PVM7b7W3HuWR1RU3jBK/nfhh4MSOF7WhFUeHU2NHPat22+HEeL8To9azj3RafDIJ1gpgRjOyIbImT8ACj4HntZ2O06V+0Am8+KAch/vmf6Qen/m++bFURODf1NVN7nBZe+1lDe9nCWuHndiJYtYNA7/tdU215wUc5jqS820BtwnvLWQGamLplYXOMxrDBU2rvZtVKA1odOOw0ZSZZbfPVsR/cFTzqvSQisKqmbmYr7YS/v4BnnGCbm0SAAA=&quot;"/>
    <we:property name="creatorSessionId" value="&quot;e6629faa-d7ef-481c-bb46-59da5ff720c6&quot;"/>
    <we:property name="creatorTenantId" value="&quot;101da587-1843-4f52-8b8a-17b069c66d33&quot;"/>
    <we:property name="creatorUserId" value="&quot;1003200493593742&quot;"/>
    <we:property name="datasetId" value="&quot;960dc9b6-ca9b-4985-8bc4-b4b73a2feb78&quot;"/>
    <we:property name="embedUrl" value="&quot;/reportEmbed?reportId=16b884df-49c8-4e05-a943-60beaac5ef64&amp;config=eyJjbHVzdGVyVXJsIjoiaHR0cHM6Ly9XQUJJLVVTLUVBU1QtQS1QUklNQVJZLXJlZGlyZWN0LmFuYWx5c2lzLndpbmRvd3MubmV0IiwiZW1iZWRGZWF0dXJlcyI6eyJ1c2FnZU1ldHJpY3NWTmV4dCI6dHJ1ZX19&amp;disableSensitivityBanner=true&amp;storytellingChangeViewModeShortcutKeys=true&quot;"/>
    <we:property name="initialStateBookmark" value="&quot;H4sIAAAAAAAAA+1YUW/aMBD+K8jPaHKABNI3yjpp6mi7gtjDhJATO+DWxKnjdGQo/31nJ9CCWkRLK60VeXLOl7vvPp8/G5aI8jQRJL8gc4ZO0KmUt3OibmsOqqO4sl1enve71+eTi27/DMwy0VzGKTpZIk3UlOkRTzMiTAQw/h7XERHiikzNW0REyuooYSqVMRH8LyudYUqrjBV1xBaJkIqYkANNNDNh78Ed3iG388VxISUJNb9nAxbq0hw0WmGTBQR7bYJd16M+ZuAWcaHhUxMiyM8WiQI4y1UZmPgdHLk4cDzfCSlu404I3+g8MbM9SD2ViodEIAtKsbTEsEQ9KbK5HZ1t2AcyUyG7ZpGdijXXOUT66Uz6MtYzkU+GisU0RQWUeaUkkGAd7Kw1zuSfnmKQmaITpxiDJS1LLEt4qkjDjmWwB1EIj6tyfb/jOT6mLZd6nVZAWj5xjf1pRqqahzK5WLNmXEYr3ht19E3JuXWuOiPNgruMqRw+2GJhNQHjn6vBrkh3JsSaLXcyyNKEh1xm6aRr1plrDq1TR0OLEhfQUAMmgBgbZK/FKF9sri3yH5LVqmR5rVr7HIFrhTHiTFBkUl8qytRpbnN/5WrVgo1tGvqMpJlirwY2lJqI2qB7bfrFJIbVQSduYdxKJhpF/RAOf82YgWcpjCnXFbzvW1ym78+yrY4Egj0fcd1thXnGxYFb8jmCXgZ7c8Nisxxvrx4HQLWLvQtml96TOATrNsb9mvfFIDd6ehuWlTseT0V1JDxIW9m0KCCqNyNKG/3PtCw1YPTIozpcZHADE0bjIKJ80+16WMWmz8uTCzxuHin7uqf23mpv3cpjqyuOH0ReM/L8Ng6xGzRZIwyOp8aeelbutuOJ8X4nRqVnH+m0+GQSrBVjc5KgDZE1cdq07VLmuk3cwh3itVttNzwqx/G++R+px2e+b34sFRHwM3V1kzte1l57WYP7WUSbfivEQUg7fttruh2TbbeAs4UO5GJbwG3ABwuaMzW19MpMpwkJ2RWJy72blCgNaJiGZiMxNctux1bEf3BQ8zL1iIjMqpm5mCObBNDwauft+MD8F7TaevD8A0Ns0IeWEgAA&quot;"/>
    <we:property name="isFiltersActionButtonVisible" value="true"/>
    <we:property name="isFooterCollapsed" value="true"/>
    <we:property name="isVisualContainerHeaderHidden" value="false"/>
    <we:property name="pageDisplayName" value="&quot;Activity Analysis&quot;"/>
    <we:property name="pptInsertionSessionID" value="&quot;5D5FCC20-72D2-4F4B-81B2-1D754B2336F1&quot;"/>
    <we:property name="reportEmbeddedTime" value="&quot;2025-10-23T21:56:32.229Z&quot;"/>
    <we:property name="reportName" value="&quot;Analysis Dashboard&quot;"/>
    <we:property name="reportState" value="&quot;CONNECTED&quot;"/>
    <we:property name="reportUrl" value="&quot;/links/VF-xsFFdOb?ctid=101da587-1843-4f52-8b8a-17b069c66d33&amp;pbi_source=linkShare&quot;"/>
  </we:properties>
  <we:bindings/>
  <we:snapshot xmlns:r="http://schemas.openxmlformats.org/officeDocument/2006/relationships"/>
</we:webextension>
</file>

<file path=ppt/webextensions/webextension4.xml><?xml version="1.0" encoding="utf-8"?>
<we:webextension xmlns:we="http://schemas.microsoft.com/office/webextensions/webextension/2010/11" id="{BB0C0359-9029-42F3-A7C5-4D069D18620F}">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1F2F7&quot;"/>
    <we:property name="bookmark" value="&quot;H4sIAAAAAAAAA+1YbW/aMBD+K8if0eQAeaHfKGulSlvXlqrTNCHk2A64NXHqOB0M5b/v7ISuMPpeWk0in+w7++65x3dnKwvERJ5JMj8mU4720L5SV1OirxoeaqK0kiXtbhLQqM2iOMKh1+l4nRC0KjNCpTnaWyBD9JibC5EXRFpDIPw5bCIi5QkZ21lCZM6bKOM6VymR4jevFoPK6IKXTcRnmVSaWJMDQwy3Zm9gOcwBgvepDR4JNeKGDzg1ldSnnTjgfoC92Ge0zTD1fViWCGlgp7UQzw9mmQY0i2UwmHQjnPg49oKuRxkOcURhj5lnVtsHz2OlBSUSOUya5xWEBeorWUzd6GBFPlCFpvyMJ06VGmHmYOnUG31VqZnI+ehc85TlqIQoT7QCDtwCp3XCifrV1xw8M7TnlUOQ5FWILoSNQVpyHIF9sEJEWofrExz7CQnCwMdhAOMYd618MyN1zOcqO75lzS65WNLeaqJDraZucZ0feRFfF1zPYcMaC0sFjE+Xg4csXVsTt2xFoxOSMj4VdHQ0zeCgQXvu8OESMmnAJVDitj/pGKqJ87JG+6DIM0GFKvJGz6YT+G84R7CsRpYILhmybr9pxvX+3Pn9LPQy8VrrwffGY83HxNTTg+fnzQOAe2eNvipS4xSHRVqDwGVpIcLpoT2/tLqKr1bZfBnH3ydc85rilIllMEdr0PPtnoKLicSS32/tNgdL+w3LVxbqv7Q8Hexq8WJLfV1VPXZDUgrSdXSvz5XnQL8/eV4A/a3R/eBEbyDRdUCRjmV9SfztdlW2IiqLHHoVZxWg/oRom8sqvoQKtV0ODKjNpeutl+47Joul+D2h1PTaiqpuTtBd3rlZ6stu/vSCfqOi2VqoQ9cHQ9KKuh4O2h6LW+2Wj7tB/Ogt+NFJ/x93jkfrVcID5TlFuoX79W0i/5hSWklulrTiiMadts8pbUVhwAjePfF2T7zdE2/3xHt1o2YqLcyuU28jjaru7UWU+SE8SDALcZtFHRYH1seDp2L4zMRqtnok7rsrQVOux66kVGFyQMcBbFXsWYVQcLcOctVGweqxuw++CLgYKtcXRBauRdpfNsv6g+8PjlRivCoSAAA=&quot;"/>
    <we:property name="creatorSessionId" value="&quot;e0a97725-fb30-4ee4-9a46-e172a167936d&quot;"/>
    <we:property name="creatorTenantId" value="&quot;101da587-1843-4f52-8b8a-17b069c66d33&quot;"/>
    <we:property name="creatorUserId" value="&quot;1003200493593742&quot;"/>
    <we:property name="datasetId" value="&quot;9f269b22-43d4-49e3-be92-cbded5552895&quot;"/>
    <we:property name="embedUrl" value="&quot;/reportEmbed?reportId=bb46ecbb-5bd6-4cde-8d70-7ea5360e99c5&amp;config=eyJjbHVzdGVyVXJsIjoiaHR0cHM6Ly9XQUJJLVVTLUVBU1QtQS1QUklNQVJZLXJlZGlyZWN0LmFuYWx5c2lzLndpbmRvd3MubmV0IiwiZW1iZWRGZWF0dXJlcyI6eyJ1c2FnZU1ldHJpY3NWTmV4dCI6dHJ1ZX19&amp;disableSensitivityBanner=true&amp;storytellingChangeViewModeShortcutKeys=true&quot;"/>
    <we:property name="initialStateBookmark" value="&quot;H4sIAAAAAAAAA+1YbW/aMBD+K8if0eRAEwLfKKNS1fWVqtM0IeTYBtyaOHWcDoby33d2QlcYpa+0mkQ+2Xf23XOP785W5oiJNJFkdkImHLXQvlI3E6JvKh6qoriUnZ4eHbcvjgYn7eMuiFVihIpT1JojQ/SImyuRZkRaCyD82a8iIuUZGdnZkMiUV1HCdapiIsVvXiwGldEZz6uITxOpNLEme4YYbs3ewXKYg2/vSx08EmrEHe9xagqpT/eigPsB9iKf0TrD1Pdh2VBIAzuthWjWnSYa0MwXUWDSDPHQx5EXND3KcAOHFPaYWWK1HfA8UlpQIpHDpHlaQJijjpLZxI26S/KeyjTlF3zoVLERZgaWzr3BsYrNWM4Gl5rHLEU5RHmmFXDgFjitE47Vr47m4Jmhlpf3QZIWIboQ1gZpyXEEdsAKEXEZrk9w5A9J0Ah83AhgHOGmla9npIz5UiUn96zZJVcL2mtVdKDVxC0uEyPNotuM6xlsWGFhoYDx+WKwydKtNXHPVjg4IzHjE0EHh5MEDhq0lw4fziGTelwCJW77s46hmDgvK7T3sjQRVKgsrbRtOoH/inMEy0pkQ8ElQ9btqWZc78+c369CLxKvthp8ezTSfERMOe2+PG82AG5fVDoqi41THGRxCQLnuYUIp4dafm51BV+1vPo6jr+PueYlxTETi2AOV6Cn2z0FFxOJJH/c2n0O5vbr528s1H9peT7Y5eLFlvqyqtrsjsQUpKvo3p4rL4H+ePK8Avp7o/vBiV5DouuAIh7J8pL42+2KbEVUZin0Ks4KQJ0x0TaXVXQNFWq7HBhQ60vXWy3dD0wWS/FHQinptRVV3Jygu35ws5SX3ez5Bf1ORbO1UPuuDzZILWx6OKh7LKrVaz5uBtGTt+BnJ/1/3DmerFcJD5SXFOkW7tf3ifxzSmkpudmwFoU02qv7nNJa2AgYwbsn3u6Jt3vi7Z54b27UTMWZ2XXqbaRR0b29kDK/AQ8SzBq4zsI9FgXWx8ZTMXxqIjVdPhL3PZSgCdcjV1IqMymg4wC2KPakQCi4Wwe5aqNg5djdB98EXAyF6ysiM9ci7S8b92q1aERZrhs22B85i3qF7w8b09lyUxIAAA==&quot;"/>
    <we:property name="isFiltersActionButtonVisible" value="true"/>
    <we:property name="isFooterCollapsed" value="true"/>
    <we:property name="isVisualContainerHeaderHidden" value="false"/>
    <we:property name="pageDisplayName" value="&quot;Pandemic Impact&quot;"/>
    <we:property name="pptInsertionSessionID" value="&quot;5D5FCC20-72D2-4F4B-81B2-1D754B2336F1&quot;"/>
    <we:property name="reportEmbeddedTime" value="&quot;2025-10-23T22:01:18.547Z&quot;"/>
    <we:property name="reportName" value="&quot;Pandemic Dashboard&quot;"/>
    <we:property name="reportState" value="&quot;CONNECTED&quot;"/>
    <we:property name="reportUrl" value="&quot;/links/V9Ka1QU6u-?ctid=101da587-1843-4f52-8b8a-17b069c66d33&amp;pbi_source=linkShar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13024</TotalTime>
  <Words>664</Words>
  <Application>Microsoft Office PowerPoint</Application>
  <PresentationFormat>Widescreen</PresentationFormat>
  <Paragraphs>75</Paragraphs>
  <Slides>12</Slides>
  <Notes>7</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Jennifer Williams</cp:lastModifiedBy>
  <cp:revision>138</cp:revision>
  <dcterms:created xsi:type="dcterms:W3CDTF">2020-01-20T05:08:25Z</dcterms:created>
  <dcterms:modified xsi:type="dcterms:W3CDTF">2025-10-23T22:45:36Z</dcterms:modified>
</cp:coreProperties>
</file>