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be923a6e5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be923a6e5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be923a6e5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be923a6e5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be923a6e5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be923a6e5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be923a6e5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be923a6e5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be923a6e5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be923a6e5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be923a6e5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be923a6e5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be923a6e5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be923a6e5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50ce42ed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50ce42ed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501790ab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501790ab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be923a6e5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be923a6e5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be923a6e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be923a6e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be923a6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be923a6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be923a6e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be923a6e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501790ab4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501790ab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be923a6e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be923a6e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be923a6e5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be923a6e5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01790ab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01790ab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be923a6e5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be923a6e5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be923a6e5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be923a6e5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Putt Putt Golf Site Development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Eighth Wonder</a:t>
            </a:r>
            <a:endParaRPr/>
          </a:p>
        </p:txBody>
      </p:sp>
      <p:sp>
        <p:nvSpPr>
          <p:cNvPr id="56" name="Google Shape;56;p13"/>
          <p:cNvSpPr txBox="1"/>
          <p:nvPr/>
        </p:nvSpPr>
        <p:spPr>
          <a:xfrm>
            <a:off x="479675" y="3896375"/>
            <a:ext cx="5410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Lane Barnes - Authentication and Testing</a:t>
            </a:r>
            <a:endParaRPr/>
          </a:p>
          <a:p>
            <a:pPr indent="0" lvl="0" marL="0" rtl="0" algn="l">
              <a:spcBef>
                <a:spcPts val="0"/>
              </a:spcBef>
              <a:spcAft>
                <a:spcPts val="0"/>
              </a:spcAft>
              <a:buNone/>
            </a:pPr>
            <a:r>
              <a:rPr lang="en"/>
              <a:t>Evelyn Teeples - Scrum Master</a:t>
            </a:r>
            <a:endParaRPr/>
          </a:p>
          <a:p>
            <a:pPr indent="0" lvl="0" marL="0" rtl="0" algn="l">
              <a:spcBef>
                <a:spcPts val="0"/>
              </a:spcBef>
              <a:spcAft>
                <a:spcPts val="0"/>
              </a:spcAft>
              <a:buNone/>
            </a:pPr>
            <a:r>
              <a:rPr lang="en"/>
              <a:t>Josh Williams - Site Design and Documentation</a:t>
            </a:r>
            <a:endParaRPr/>
          </a:p>
          <a:p>
            <a:pPr indent="0" lvl="0" marL="0" rtl="0" algn="l">
              <a:spcBef>
                <a:spcPts val="0"/>
              </a:spcBef>
              <a:spcAft>
                <a:spcPts val="0"/>
              </a:spcAft>
              <a:buNone/>
            </a:pPr>
            <a:r>
              <a:rPr lang="en"/>
              <a:t>Eathan Hodgkinson - Site Design and Database Models</a:t>
            </a:r>
            <a:endParaRPr/>
          </a:p>
          <a:p>
            <a:pPr indent="0" lvl="0" marL="0" rtl="0" algn="l">
              <a:spcBef>
                <a:spcPts val="0"/>
              </a:spcBef>
              <a:spcAft>
                <a:spcPts val="0"/>
              </a:spcAft>
              <a:buNone/>
            </a:pPr>
            <a:r>
              <a:rPr lang="en"/>
              <a:t>Carter Parks - Database Modeling and Developer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a:t>
            </a:r>
            <a:r>
              <a:rPr lang="en"/>
              <a:t>- User Authentication </a:t>
            </a:r>
            <a:endParaRPr/>
          </a:p>
        </p:txBody>
      </p:sp>
      <p:sp>
        <p:nvSpPr>
          <p:cNvPr id="109" name="Google Shape;109;p22"/>
          <p:cNvSpPr txBox="1"/>
          <p:nvPr>
            <p:ph idx="1" type="body"/>
          </p:nvPr>
        </p:nvSpPr>
        <p:spPr>
          <a:xfrm>
            <a:off x="311700" y="1152475"/>
            <a:ext cx="28188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800"/>
              <a:t>FURPS</a:t>
            </a:r>
            <a:endParaRPr sz="800"/>
          </a:p>
          <a:p>
            <a:pPr indent="-279400" lvl="0" marL="457200" rtl="0" algn="l">
              <a:lnSpc>
                <a:spcPct val="100000"/>
              </a:lnSpc>
              <a:spcBef>
                <a:spcPts val="1200"/>
              </a:spcBef>
              <a:spcAft>
                <a:spcPts val="0"/>
              </a:spcAft>
              <a:buSzPts val="800"/>
              <a:buChar char="●"/>
            </a:pPr>
            <a:r>
              <a:rPr lang="en" sz="800"/>
              <a:t>Functionality</a:t>
            </a:r>
            <a:endParaRPr sz="800"/>
          </a:p>
          <a:p>
            <a:pPr indent="-279400" lvl="1" marL="914400" rtl="0" algn="l">
              <a:lnSpc>
                <a:spcPct val="100000"/>
              </a:lnSpc>
              <a:spcBef>
                <a:spcPts val="0"/>
              </a:spcBef>
              <a:spcAft>
                <a:spcPts val="0"/>
              </a:spcAft>
              <a:buSzPts val="800"/>
              <a:buChar char="○"/>
            </a:pPr>
            <a:r>
              <a:rPr lang="en" sz="800"/>
              <a:t>Each user must have a unique username; although, duplicate emails are allowed</a:t>
            </a:r>
            <a:endParaRPr sz="800"/>
          </a:p>
          <a:p>
            <a:pPr indent="-279400" lvl="1" marL="914400" rtl="0" algn="l">
              <a:lnSpc>
                <a:spcPct val="100000"/>
              </a:lnSpc>
              <a:spcBef>
                <a:spcPts val="0"/>
              </a:spcBef>
              <a:spcAft>
                <a:spcPts val="0"/>
              </a:spcAft>
              <a:buSzPts val="800"/>
              <a:buChar char="○"/>
            </a:pPr>
            <a:r>
              <a:rPr lang="en" sz="800"/>
              <a:t>The user must be able to select their own user type while creating an account</a:t>
            </a:r>
            <a:endParaRPr sz="800"/>
          </a:p>
          <a:p>
            <a:pPr indent="-279400" lvl="1" marL="914400" rtl="0" algn="l">
              <a:lnSpc>
                <a:spcPct val="100000"/>
              </a:lnSpc>
              <a:spcBef>
                <a:spcPts val="0"/>
              </a:spcBef>
              <a:spcAft>
                <a:spcPts val="0"/>
              </a:spcAft>
              <a:buSzPts val="800"/>
              <a:buChar char="○"/>
            </a:pPr>
            <a:r>
              <a:rPr lang="en" sz="800"/>
              <a:t>When a user logs in they will be able to see information relevant to their user type. </a:t>
            </a:r>
            <a:endParaRPr sz="800"/>
          </a:p>
          <a:p>
            <a:pPr indent="-279400" lvl="0" marL="457200" rtl="0" algn="l">
              <a:lnSpc>
                <a:spcPct val="100000"/>
              </a:lnSpc>
              <a:spcBef>
                <a:spcPts val="0"/>
              </a:spcBef>
              <a:spcAft>
                <a:spcPts val="0"/>
              </a:spcAft>
              <a:buSzPts val="800"/>
              <a:buChar char="●"/>
            </a:pPr>
            <a:r>
              <a:rPr lang="en" sz="800"/>
              <a:t>Usability</a:t>
            </a:r>
            <a:endParaRPr sz="800"/>
          </a:p>
          <a:p>
            <a:pPr indent="-279400" lvl="1" marL="914400" rtl="0" algn="l">
              <a:lnSpc>
                <a:spcPct val="100000"/>
              </a:lnSpc>
              <a:spcBef>
                <a:spcPts val="0"/>
              </a:spcBef>
              <a:spcAft>
                <a:spcPts val="0"/>
              </a:spcAft>
              <a:buSzPts val="800"/>
              <a:buChar char="○"/>
            </a:pPr>
            <a:r>
              <a:rPr lang="en" sz="800"/>
              <a:t>Anyone visiting the application is able to make an account.</a:t>
            </a:r>
            <a:endParaRPr sz="800"/>
          </a:p>
          <a:p>
            <a:pPr indent="-279400" lvl="1" marL="914400" rtl="0" algn="l">
              <a:lnSpc>
                <a:spcPct val="100000"/>
              </a:lnSpc>
              <a:spcBef>
                <a:spcPts val="0"/>
              </a:spcBef>
              <a:spcAft>
                <a:spcPts val="0"/>
              </a:spcAft>
              <a:buSzPts val="800"/>
              <a:buChar char="○"/>
            </a:pPr>
            <a:r>
              <a:rPr lang="en" sz="800"/>
              <a:t>Anyone can log in to an existing account if they have the correct information</a:t>
            </a:r>
            <a:endParaRPr sz="800"/>
          </a:p>
          <a:p>
            <a:pPr indent="-279400" lvl="0" marL="457200" rtl="0" algn="l">
              <a:lnSpc>
                <a:spcPct val="100000"/>
              </a:lnSpc>
              <a:spcBef>
                <a:spcPts val="0"/>
              </a:spcBef>
              <a:spcAft>
                <a:spcPts val="0"/>
              </a:spcAft>
              <a:buSzPts val="800"/>
              <a:buChar char="●"/>
            </a:pPr>
            <a:r>
              <a:rPr lang="en" sz="800"/>
              <a:t>Performance</a:t>
            </a:r>
            <a:endParaRPr sz="800"/>
          </a:p>
          <a:p>
            <a:pPr indent="-279400" lvl="1" marL="914400" rtl="0" algn="l">
              <a:lnSpc>
                <a:spcPct val="100000"/>
              </a:lnSpc>
              <a:spcBef>
                <a:spcPts val="0"/>
              </a:spcBef>
              <a:spcAft>
                <a:spcPts val="0"/>
              </a:spcAft>
              <a:buSzPts val="800"/>
              <a:buChar char="○"/>
            </a:pPr>
            <a:r>
              <a:rPr lang="en" sz="800"/>
              <a:t>Creating or Logging in to an account should not affect the overall performance of our application</a:t>
            </a:r>
            <a:endParaRPr sz="800"/>
          </a:p>
          <a:p>
            <a:pPr indent="-279400" lvl="0" marL="457200" rtl="0" algn="l">
              <a:lnSpc>
                <a:spcPct val="100000"/>
              </a:lnSpc>
              <a:spcBef>
                <a:spcPts val="0"/>
              </a:spcBef>
              <a:spcAft>
                <a:spcPts val="0"/>
              </a:spcAft>
              <a:buSzPts val="800"/>
              <a:buChar char="●"/>
            </a:pPr>
            <a:r>
              <a:rPr lang="en" sz="800"/>
              <a:t>Supportability</a:t>
            </a:r>
            <a:endParaRPr sz="800"/>
          </a:p>
          <a:p>
            <a:pPr indent="-279400" lvl="1" marL="914400" rtl="0" algn="l">
              <a:lnSpc>
                <a:spcPct val="100000"/>
              </a:lnSpc>
              <a:spcBef>
                <a:spcPts val="0"/>
              </a:spcBef>
              <a:spcAft>
                <a:spcPts val="0"/>
              </a:spcAft>
              <a:buSzPts val="800"/>
              <a:buChar char="○"/>
            </a:pPr>
            <a:r>
              <a:rPr lang="en" sz="800"/>
              <a:t>A user should be able to create or log in to an account on virtually any device that can access our application </a:t>
            </a:r>
            <a:endParaRPr sz="800"/>
          </a:p>
        </p:txBody>
      </p:sp>
      <p:sp>
        <p:nvSpPr>
          <p:cNvPr id="110" name="Google Shape;110;p22"/>
          <p:cNvSpPr txBox="1"/>
          <p:nvPr>
            <p:ph idx="1" type="body"/>
          </p:nvPr>
        </p:nvSpPr>
        <p:spPr>
          <a:xfrm>
            <a:off x="3276375" y="1152475"/>
            <a:ext cx="2818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770"/>
              <a:buFont typeface="Arial"/>
              <a:buNone/>
            </a:pPr>
            <a:r>
              <a:rPr lang="en" sz="839"/>
              <a:t>Audience-oriented</a:t>
            </a:r>
            <a:endParaRPr sz="839"/>
          </a:p>
          <a:p>
            <a:pPr indent="-281940" lvl="0" marL="457200" rtl="0" algn="l">
              <a:spcBef>
                <a:spcPts val="1200"/>
              </a:spcBef>
              <a:spcAft>
                <a:spcPts val="0"/>
              </a:spcAft>
              <a:buSzPts val="840"/>
              <a:buChar char="●"/>
            </a:pPr>
            <a:r>
              <a:rPr lang="en" sz="839"/>
              <a:t>Business Requirements</a:t>
            </a:r>
            <a:endParaRPr sz="839"/>
          </a:p>
          <a:p>
            <a:pPr indent="-281940" lvl="1" marL="914400" rtl="0" algn="l">
              <a:spcBef>
                <a:spcPts val="0"/>
              </a:spcBef>
              <a:spcAft>
                <a:spcPts val="0"/>
              </a:spcAft>
              <a:buSzPts val="840"/>
              <a:buChar char="○"/>
            </a:pPr>
            <a:r>
              <a:rPr lang="en" sz="839"/>
              <a:t>A user has to be authenticated to buy anything. </a:t>
            </a:r>
            <a:endParaRPr sz="839"/>
          </a:p>
          <a:p>
            <a:pPr indent="-281940" lvl="0" marL="457200" rtl="0" algn="l">
              <a:spcBef>
                <a:spcPts val="0"/>
              </a:spcBef>
              <a:spcAft>
                <a:spcPts val="0"/>
              </a:spcAft>
              <a:buSzPts val="840"/>
              <a:buChar char="●"/>
            </a:pPr>
            <a:r>
              <a:rPr lang="en" sz="839"/>
              <a:t>User Requirements</a:t>
            </a:r>
            <a:endParaRPr sz="839"/>
          </a:p>
          <a:p>
            <a:pPr indent="-281940" lvl="1" marL="914400" rtl="0" algn="l">
              <a:spcBef>
                <a:spcPts val="0"/>
              </a:spcBef>
              <a:spcAft>
                <a:spcPts val="0"/>
              </a:spcAft>
              <a:buSzPts val="840"/>
              <a:buChar char="○"/>
            </a:pPr>
            <a:r>
              <a:rPr lang="en" sz="839"/>
              <a:t>Logging in and creating an account are simple straightforward processes</a:t>
            </a:r>
            <a:endParaRPr sz="839"/>
          </a:p>
          <a:p>
            <a:pPr indent="-281940" lvl="0" marL="457200" rtl="0" algn="l">
              <a:spcBef>
                <a:spcPts val="0"/>
              </a:spcBef>
              <a:spcAft>
                <a:spcPts val="0"/>
              </a:spcAft>
              <a:buSzPts val="840"/>
              <a:buChar char="●"/>
            </a:pPr>
            <a:r>
              <a:rPr lang="en" sz="839"/>
              <a:t>Non-functional Requirements</a:t>
            </a:r>
            <a:endParaRPr sz="839"/>
          </a:p>
          <a:p>
            <a:pPr indent="-281940" lvl="1" marL="914400" rtl="0" algn="l">
              <a:spcBef>
                <a:spcPts val="0"/>
              </a:spcBef>
              <a:spcAft>
                <a:spcPts val="0"/>
              </a:spcAft>
              <a:buSzPts val="840"/>
              <a:buChar char="○"/>
            </a:pPr>
            <a:r>
              <a:rPr lang="en" sz="839"/>
              <a:t>The account creation page will tell the user when they are missing required information.</a:t>
            </a:r>
            <a:endParaRPr sz="839"/>
          </a:p>
          <a:p>
            <a:pPr indent="-281940" lvl="1" marL="914400" rtl="0" algn="l">
              <a:spcBef>
                <a:spcPts val="0"/>
              </a:spcBef>
              <a:spcAft>
                <a:spcPts val="0"/>
              </a:spcAft>
              <a:buSzPts val="840"/>
              <a:buChar char="○"/>
            </a:pPr>
            <a:r>
              <a:rPr lang="en" sz="839"/>
              <a:t>The login page will tell the user if the information they input is incorrect. </a:t>
            </a:r>
            <a:endParaRPr sz="839"/>
          </a:p>
          <a:p>
            <a:pPr indent="-281940" lvl="0" marL="457200" rtl="0" algn="l">
              <a:spcBef>
                <a:spcPts val="0"/>
              </a:spcBef>
              <a:spcAft>
                <a:spcPts val="0"/>
              </a:spcAft>
              <a:buSzPts val="840"/>
              <a:buChar char="●"/>
            </a:pPr>
            <a:r>
              <a:rPr lang="en" sz="839"/>
              <a:t>Functional Requirements</a:t>
            </a:r>
            <a:endParaRPr sz="839"/>
          </a:p>
          <a:p>
            <a:pPr indent="-273050" lvl="1" marL="914400" rtl="0" algn="l">
              <a:lnSpc>
                <a:spcPct val="100000"/>
              </a:lnSpc>
              <a:spcBef>
                <a:spcPts val="0"/>
              </a:spcBef>
              <a:spcAft>
                <a:spcPts val="0"/>
              </a:spcAft>
              <a:buSzPts val="700"/>
              <a:buChar char="○"/>
            </a:pPr>
            <a:r>
              <a:rPr lang="en" sz="839"/>
              <a:t>A user must be added to the database when an account is created</a:t>
            </a:r>
            <a:endParaRPr sz="839"/>
          </a:p>
          <a:p>
            <a:pPr indent="-281940" lvl="0" marL="457200" rtl="0" algn="l">
              <a:spcBef>
                <a:spcPts val="0"/>
              </a:spcBef>
              <a:spcAft>
                <a:spcPts val="0"/>
              </a:spcAft>
              <a:buSzPts val="840"/>
              <a:buChar char="●"/>
            </a:pPr>
            <a:r>
              <a:rPr lang="en" sz="839"/>
              <a:t>Implementation Requirements</a:t>
            </a:r>
            <a:endParaRPr sz="839"/>
          </a:p>
          <a:p>
            <a:pPr indent="-281940" lvl="1" marL="914400" rtl="0" algn="l">
              <a:spcBef>
                <a:spcPts val="0"/>
              </a:spcBef>
              <a:spcAft>
                <a:spcPts val="0"/>
              </a:spcAft>
              <a:buSzPts val="840"/>
              <a:buChar char="○"/>
            </a:pPr>
            <a:r>
              <a:rPr lang="en" sz="839"/>
              <a:t>The application must be connected to the database for any authentication to occur</a:t>
            </a:r>
            <a:endParaRPr sz="839"/>
          </a:p>
        </p:txBody>
      </p:sp>
      <p:sp>
        <p:nvSpPr>
          <p:cNvPr id="111" name="Google Shape;111;p22"/>
          <p:cNvSpPr txBox="1"/>
          <p:nvPr>
            <p:ph idx="1" type="body"/>
          </p:nvPr>
        </p:nvSpPr>
        <p:spPr>
          <a:xfrm>
            <a:off x="6241050" y="1152475"/>
            <a:ext cx="28188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800"/>
              <a:t>MOSCOW</a:t>
            </a:r>
            <a:endParaRPr sz="800"/>
          </a:p>
          <a:p>
            <a:pPr indent="-279400" lvl="0" marL="457200" rtl="0" algn="l">
              <a:lnSpc>
                <a:spcPct val="100000"/>
              </a:lnSpc>
              <a:spcBef>
                <a:spcPts val="1200"/>
              </a:spcBef>
              <a:spcAft>
                <a:spcPts val="0"/>
              </a:spcAft>
              <a:buSzPts val="800"/>
              <a:buChar char="●"/>
            </a:pPr>
            <a:r>
              <a:rPr lang="en" sz="800"/>
              <a:t>Must</a:t>
            </a:r>
            <a:endParaRPr sz="800"/>
          </a:p>
          <a:p>
            <a:pPr indent="-279400" lvl="1" marL="914400" rtl="0" algn="l">
              <a:lnSpc>
                <a:spcPct val="100000"/>
              </a:lnSpc>
              <a:spcBef>
                <a:spcPts val="0"/>
              </a:spcBef>
              <a:spcAft>
                <a:spcPts val="0"/>
              </a:spcAft>
              <a:buSzPts val="800"/>
              <a:buChar char="○"/>
            </a:pPr>
            <a:r>
              <a:rPr lang="en" sz="800"/>
              <a:t>A user must be able to log in to an existing account</a:t>
            </a:r>
            <a:endParaRPr sz="800"/>
          </a:p>
          <a:p>
            <a:pPr indent="-279400" lvl="1" marL="914400" rtl="0" algn="l">
              <a:lnSpc>
                <a:spcPct val="100000"/>
              </a:lnSpc>
              <a:spcBef>
                <a:spcPts val="0"/>
              </a:spcBef>
              <a:spcAft>
                <a:spcPts val="0"/>
              </a:spcAft>
              <a:buSzPts val="800"/>
              <a:buChar char="○"/>
            </a:pPr>
            <a:r>
              <a:rPr lang="en" sz="800"/>
              <a:t>A user must be able to create an account.</a:t>
            </a:r>
            <a:endParaRPr sz="800"/>
          </a:p>
          <a:p>
            <a:pPr indent="-279400" lvl="1" marL="914400" rtl="0" algn="l">
              <a:lnSpc>
                <a:spcPct val="100000"/>
              </a:lnSpc>
              <a:spcBef>
                <a:spcPts val="0"/>
              </a:spcBef>
              <a:spcAft>
                <a:spcPts val="0"/>
              </a:spcAft>
              <a:buSzPts val="800"/>
              <a:buChar char="○"/>
            </a:pPr>
            <a:r>
              <a:rPr lang="en" sz="800"/>
              <a:t>Each account must have a user type </a:t>
            </a:r>
            <a:endParaRPr sz="800"/>
          </a:p>
          <a:p>
            <a:pPr indent="-279400" lvl="0" marL="457200" rtl="0" algn="l">
              <a:lnSpc>
                <a:spcPct val="100000"/>
              </a:lnSpc>
              <a:spcBef>
                <a:spcPts val="0"/>
              </a:spcBef>
              <a:spcAft>
                <a:spcPts val="0"/>
              </a:spcAft>
              <a:buSzPts val="800"/>
              <a:buChar char="●"/>
            </a:pPr>
            <a:r>
              <a:rPr lang="en" sz="800"/>
              <a:t>Should</a:t>
            </a:r>
            <a:endParaRPr sz="800"/>
          </a:p>
          <a:p>
            <a:pPr indent="-279400" lvl="1" marL="914400" rtl="0" algn="l">
              <a:lnSpc>
                <a:spcPct val="100000"/>
              </a:lnSpc>
              <a:spcBef>
                <a:spcPts val="0"/>
              </a:spcBef>
              <a:spcAft>
                <a:spcPts val="0"/>
              </a:spcAft>
              <a:buSzPts val="800"/>
              <a:buChar char="○"/>
            </a:pPr>
            <a:r>
              <a:rPr lang="en" sz="800"/>
              <a:t>A user should be able to view pieces of the website without being authenticated</a:t>
            </a:r>
            <a:endParaRPr sz="800"/>
          </a:p>
          <a:p>
            <a:pPr indent="-279400" lvl="0" marL="457200" rtl="0" algn="l">
              <a:lnSpc>
                <a:spcPct val="100000"/>
              </a:lnSpc>
              <a:spcBef>
                <a:spcPts val="0"/>
              </a:spcBef>
              <a:spcAft>
                <a:spcPts val="0"/>
              </a:spcAft>
              <a:buSzPts val="800"/>
              <a:buChar char="●"/>
            </a:pPr>
            <a:r>
              <a:rPr lang="en" sz="800"/>
              <a:t>Could</a:t>
            </a:r>
            <a:endParaRPr sz="800"/>
          </a:p>
          <a:p>
            <a:pPr indent="-279400" lvl="1" marL="914400" rtl="0" algn="l">
              <a:lnSpc>
                <a:spcPct val="100000"/>
              </a:lnSpc>
              <a:spcBef>
                <a:spcPts val="0"/>
              </a:spcBef>
              <a:spcAft>
                <a:spcPts val="0"/>
              </a:spcAft>
              <a:buSzPts val="800"/>
              <a:buChar char="○"/>
            </a:pPr>
            <a:r>
              <a:rPr lang="en" sz="800"/>
              <a:t>A user could have a different account creation process based on the user type they selected. </a:t>
            </a:r>
            <a:endParaRPr sz="800"/>
          </a:p>
          <a:p>
            <a:pPr indent="-279400" lvl="0" marL="457200" rtl="0" algn="l">
              <a:lnSpc>
                <a:spcPct val="100000"/>
              </a:lnSpc>
              <a:spcBef>
                <a:spcPts val="0"/>
              </a:spcBef>
              <a:spcAft>
                <a:spcPts val="0"/>
              </a:spcAft>
              <a:buSzPts val="800"/>
              <a:buChar char="●"/>
            </a:pPr>
            <a:r>
              <a:rPr lang="en" sz="800"/>
              <a:t>Won’t</a:t>
            </a:r>
            <a:endParaRPr sz="800"/>
          </a:p>
          <a:p>
            <a:pPr indent="-279400" lvl="1" marL="914400" rtl="0" algn="l">
              <a:lnSpc>
                <a:spcPct val="100000"/>
              </a:lnSpc>
              <a:spcBef>
                <a:spcPts val="0"/>
              </a:spcBef>
              <a:spcAft>
                <a:spcPts val="0"/>
              </a:spcAft>
              <a:buSzPts val="800"/>
              <a:buChar char="○"/>
            </a:pPr>
            <a:r>
              <a:rPr lang="en" sz="800"/>
              <a:t>A user won’t be able to make an account if their username is already taken</a:t>
            </a:r>
            <a:endParaRPr sz="800"/>
          </a:p>
          <a:p>
            <a:pPr indent="-279400" lvl="1" marL="914400" rtl="0" algn="l">
              <a:lnSpc>
                <a:spcPct val="100000"/>
              </a:lnSpc>
              <a:spcBef>
                <a:spcPts val="0"/>
              </a:spcBef>
              <a:spcAft>
                <a:spcPts val="0"/>
              </a:spcAft>
              <a:buSzPts val="800"/>
              <a:buChar char="○"/>
            </a:pPr>
            <a:r>
              <a:rPr lang="en" sz="800"/>
              <a:t>A user won’t be able to retrieve their password if they forget it. </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a:t>
            </a:r>
            <a:r>
              <a:rPr lang="en"/>
              <a:t>- User Authentication </a:t>
            </a:r>
            <a:endParaRPr/>
          </a:p>
        </p:txBody>
      </p:sp>
      <p:sp>
        <p:nvSpPr>
          <p:cNvPr id="117" name="Google Shape;117;p23"/>
          <p:cNvSpPr txBox="1"/>
          <p:nvPr>
            <p:ph idx="1" type="body"/>
          </p:nvPr>
        </p:nvSpPr>
        <p:spPr>
          <a:xfrm>
            <a:off x="311700" y="1152475"/>
            <a:ext cx="25671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To create an account the user needs to input all of their relevant information and </a:t>
            </a:r>
            <a:r>
              <a:rPr lang="en"/>
              <a:t>click</a:t>
            </a:r>
            <a:r>
              <a:rPr lang="en"/>
              <a:t> create account. </a:t>
            </a:r>
            <a:endParaRPr/>
          </a:p>
          <a:p>
            <a:pPr indent="0" lvl="0" marL="0" rtl="0" algn="l">
              <a:spcBef>
                <a:spcPts val="1200"/>
              </a:spcBef>
              <a:spcAft>
                <a:spcPts val="0"/>
              </a:spcAft>
              <a:buNone/>
            </a:pPr>
            <a:r>
              <a:rPr lang="en"/>
              <a:t>If any needed information was left blank then the application will tell the user what needs to be filled in. </a:t>
            </a:r>
            <a:endParaRPr/>
          </a:p>
          <a:p>
            <a:pPr indent="0" lvl="0" marL="0" rtl="0" algn="l">
              <a:spcBef>
                <a:spcPts val="1200"/>
              </a:spcBef>
              <a:spcAft>
                <a:spcPts val="0"/>
              </a:spcAft>
              <a:buNone/>
            </a:pPr>
            <a:r>
              <a:rPr lang="en"/>
              <a:t>If account creation was successful then the user can login with their username and password. The user’s account is now stored in the database</a:t>
            </a:r>
            <a:endParaRPr/>
          </a:p>
          <a:p>
            <a:pPr indent="0" lvl="0" marL="0" rtl="0" algn="l">
              <a:spcBef>
                <a:spcPts val="1200"/>
              </a:spcBef>
              <a:spcAft>
                <a:spcPts val="1200"/>
              </a:spcAft>
              <a:buNone/>
            </a:pPr>
            <a:r>
              <a:rPr lang="en"/>
              <a:t>Any managers will now be able to verify the user’s new account if the account type was a drinkmeister or sponsor. </a:t>
            </a:r>
            <a:endParaRPr/>
          </a:p>
        </p:txBody>
      </p:sp>
      <p:pic>
        <p:nvPicPr>
          <p:cNvPr id="118" name="Google Shape;118;p23"/>
          <p:cNvPicPr preferRelativeResize="0"/>
          <p:nvPr/>
        </p:nvPicPr>
        <p:blipFill>
          <a:blip r:embed="rId3">
            <a:alphaModFix/>
          </a:blip>
          <a:stretch>
            <a:fillRect/>
          </a:stretch>
        </p:blipFill>
        <p:spPr>
          <a:xfrm>
            <a:off x="2848975" y="1552675"/>
            <a:ext cx="3516766" cy="2704974"/>
          </a:xfrm>
          <a:prstGeom prst="rect">
            <a:avLst/>
          </a:prstGeom>
          <a:noFill/>
          <a:ln>
            <a:noFill/>
          </a:ln>
        </p:spPr>
      </p:pic>
      <p:pic>
        <p:nvPicPr>
          <p:cNvPr id="119" name="Google Shape;119;p23"/>
          <p:cNvPicPr preferRelativeResize="0"/>
          <p:nvPr/>
        </p:nvPicPr>
        <p:blipFill rotWithShape="1">
          <a:blip r:embed="rId4">
            <a:alphaModFix/>
          </a:blip>
          <a:srcRect b="3250" l="0" r="0" t="-3250"/>
          <a:stretch/>
        </p:blipFill>
        <p:spPr>
          <a:xfrm>
            <a:off x="6365750" y="1552675"/>
            <a:ext cx="2739450" cy="2506010"/>
          </a:xfrm>
          <a:prstGeom prst="rect">
            <a:avLst/>
          </a:prstGeom>
          <a:noFill/>
          <a:ln>
            <a:noFill/>
          </a:ln>
        </p:spPr>
      </p:pic>
      <p:sp>
        <p:nvSpPr>
          <p:cNvPr id="120" name="Google Shape;120;p23"/>
          <p:cNvSpPr txBox="1"/>
          <p:nvPr/>
        </p:nvSpPr>
        <p:spPr>
          <a:xfrm>
            <a:off x="3741400" y="1152475"/>
            <a:ext cx="173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Prototype Design</a:t>
            </a:r>
            <a:endParaRPr/>
          </a:p>
        </p:txBody>
      </p:sp>
      <p:sp>
        <p:nvSpPr>
          <p:cNvPr id="121" name="Google Shape;121;p23"/>
          <p:cNvSpPr txBox="1"/>
          <p:nvPr/>
        </p:nvSpPr>
        <p:spPr>
          <a:xfrm>
            <a:off x="6810425" y="1152475"/>
            <a:ext cx="18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Use Case Diagram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a:t>
            </a:r>
            <a:r>
              <a:rPr lang="en"/>
              <a:t>- User Authentication</a:t>
            </a:r>
            <a:endParaRPr/>
          </a:p>
        </p:txBody>
      </p:sp>
      <p:sp>
        <p:nvSpPr>
          <p:cNvPr id="127" name="Google Shape;127;p24"/>
          <p:cNvSpPr txBox="1"/>
          <p:nvPr>
            <p:ph idx="1" type="body"/>
          </p:nvPr>
        </p:nvSpPr>
        <p:spPr>
          <a:xfrm>
            <a:off x="311700" y="1152475"/>
            <a:ext cx="47799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The main tasks associated with developing this feature were creating an account and being able to log in to an account. </a:t>
            </a:r>
            <a:endParaRPr/>
          </a:p>
          <a:p>
            <a:pPr indent="0" lvl="0" marL="0" rtl="0" algn="l">
              <a:spcBef>
                <a:spcPts val="1200"/>
              </a:spcBef>
              <a:spcAft>
                <a:spcPts val="0"/>
              </a:spcAft>
              <a:buNone/>
            </a:pPr>
            <a:r>
              <a:rPr lang="en"/>
              <a:t>These two tasks were completed by Lane and testing for this feature was done with unit testing and manual testing. </a:t>
            </a:r>
            <a:endParaRPr/>
          </a:p>
          <a:p>
            <a:pPr indent="0" lvl="0" marL="0" rtl="0" algn="l">
              <a:spcBef>
                <a:spcPts val="1200"/>
              </a:spcBef>
              <a:spcAft>
                <a:spcPts val="0"/>
              </a:spcAft>
              <a:buNone/>
            </a:pPr>
            <a:r>
              <a:rPr lang="en"/>
              <a:t>The unit tests created models with known information and then </a:t>
            </a:r>
            <a:r>
              <a:rPr lang="en"/>
              <a:t>queried the database to ensure those values were correct. </a:t>
            </a:r>
            <a:endParaRPr/>
          </a:p>
          <a:p>
            <a:pPr indent="0" lvl="0" marL="0" rtl="0" algn="l">
              <a:spcBef>
                <a:spcPts val="1200"/>
              </a:spcBef>
              <a:spcAft>
                <a:spcPts val="1200"/>
              </a:spcAft>
              <a:buNone/>
            </a:pPr>
            <a:r>
              <a:rPr lang="en"/>
              <a:t>The manual tests involved creating users with varying information on the application and then logging in to the database to ensure that everything was saving correctly.</a:t>
            </a:r>
            <a:endParaRPr/>
          </a:p>
        </p:txBody>
      </p:sp>
      <p:pic>
        <p:nvPicPr>
          <p:cNvPr id="128" name="Google Shape;128;p24"/>
          <p:cNvPicPr preferRelativeResize="0"/>
          <p:nvPr/>
        </p:nvPicPr>
        <p:blipFill>
          <a:blip r:embed="rId3">
            <a:alphaModFix/>
          </a:blip>
          <a:stretch>
            <a:fillRect/>
          </a:stretch>
        </p:blipFill>
        <p:spPr>
          <a:xfrm>
            <a:off x="5125600" y="1017725"/>
            <a:ext cx="3706700" cy="39521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a:t>
            </a:r>
            <a:r>
              <a:rPr lang="en"/>
              <a:t>- Drink Meister </a:t>
            </a:r>
            <a:endParaRPr/>
          </a:p>
        </p:txBody>
      </p:sp>
      <p:sp>
        <p:nvSpPr>
          <p:cNvPr id="134" name="Google Shape;134;p25"/>
          <p:cNvSpPr txBox="1"/>
          <p:nvPr>
            <p:ph idx="1" type="body"/>
          </p:nvPr>
        </p:nvSpPr>
        <p:spPr>
          <a:xfrm>
            <a:off x="2336925" y="1173500"/>
            <a:ext cx="2281500" cy="37383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91666"/>
              <a:buNone/>
            </a:pPr>
            <a:r>
              <a:rPr lang="en" sz="839"/>
              <a:t>Audience-oriented</a:t>
            </a:r>
            <a:endParaRPr sz="839"/>
          </a:p>
          <a:p>
            <a:pPr indent="-269938" lvl="0" marL="457200" rtl="0" algn="l">
              <a:lnSpc>
                <a:spcPct val="115000"/>
              </a:lnSpc>
              <a:spcBef>
                <a:spcPts val="1200"/>
              </a:spcBef>
              <a:spcAft>
                <a:spcPts val="0"/>
              </a:spcAft>
              <a:buSzPct val="100000"/>
              <a:buChar char="●"/>
            </a:pPr>
            <a:r>
              <a:rPr lang="en" sz="839"/>
              <a:t>Business Requirements</a:t>
            </a:r>
            <a:endParaRPr sz="839"/>
          </a:p>
          <a:p>
            <a:pPr indent="-269938" lvl="1" marL="914400" rtl="0" algn="l">
              <a:lnSpc>
                <a:spcPct val="115000"/>
              </a:lnSpc>
              <a:spcBef>
                <a:spcPts val="0"/>
              </a:spcBef>
              <a:spcAft>
                <a:spcPts val="0"/>
              </a:spcAft>
              <a:buSzPct val="100000"/>
              <a:buChar char="○"/>
            </a:pPr>
            <a:r>
              <a:rPr lang="en" sz="839"/>
              <a:t>The Manager can control the drinks and orders.</a:t>
            </a:r>
            <a:endParaRPr sz="839"/>
          </a:p>
          <a:p>
            <a:pPr indent="-269938" lvl="1" marL="914400" rtl="0" algn="l">
              <a:lnSpc>
                <a:spcPct val="115000"/>
              </a:lnSpc>
              <a:spcBef>
                <a:spcPts val="0"/>
              </a:spcBef>
              <a:spcAft>
                <a:spcPts val="0"/>
              </a:spcAft>
              <a:buSzPct val="100000"/>
              <a:buChar char="○"/>
            </a:pPr>
            <a:r>
              <a:rPr lang="en" sz="839"/>
              <a:t>Drink Meisters have their own employee profiles and privileges.</a:t>
            </a:r>
            <a:endParaRPr sz="839"/>
          </a:p>
          <a:p>
            <a:pPr indent="-269938" lvl="0" marL="457200" rtl="0" algn="l">
              <a:lnSpc>
                <a:spcPct val="115000"/>
              </a:lnSpc>
              <a:spcBef>
                <a:spcPts val="0"/>
              </a:spcBef>
              <a:spcAft>
                <a:spcPts val="0"/>
              </a:spcAft>
              <a:buSzPct val="100000"/>
              <a:buChar char="●"/>
            </a:pPr>
            <a:r>
              <a:rPr lang="en" sz="839"/>
              <a:t>User Requirements</a:t>
            </a:r>
            <a:endParaRPr sz="839"/>
          </a:p>
          <a:p>
            <a:pPr indent="-269938" lvl="1" marL="914400" rtl="0" algn="l">
              <a:lnSpc>
                <a:spcPct val="115000"/>
              </a:lnSpc>
              <a:spcBef>
                <a:spcPts val="0"/>
              </a:spcBef>
              <a:spcAft>
                <a:spcPts val="0"/>
              </a:spcAft>
              <a:buSzPct val="100000"/>
              <a:buChar char="○"/>
            </a:pPr>
            <a:r>
              <a:rPr lang="en" sz="839"/>
              <a:t>The app is simple and user friendly for users to order drinks.</a:t>
            </a:r>
            <a:endParaRPr sz="839"/>
          </a:p>
          <a:p>
            <a:pPr indent="-269938" lvl="1" marL="914400" rtl="0" algn="l">
              <a:lnSpc>
                <a:spcPct val="115000"/>
              </a:lnSpc>
              <a:spcBef>
                <a:spcPts val="0"/>
              </a:spcBef>
              <a:spcAft>
                <a:spcPts val="0"/>
              </a:spcAft>
              <a:buSzPct val="100000"/>
              <a:buChar char="○"/>
            </a:pPr>
            <a:r>
              <a:rPr lang="en" sz="839"/>
              <a:t>Managers and Drink Meisters are also easily able to accomplish their tasks.</a:t>
            </a:r>
            <a:endParaRPr sz="839"/>
          </a:p>
          <a:p>
            <a:pPr indent="-269938" lvl="0" marL="457200" rtl="0" algn="l">
              <a:lnSpc>
                <a:spcPct val="115000"/>
              </a:lnSpc>
              <a:spcBef>
                <a:spcPts val="0"/>
              </a:spcBef>
              <a:spcAft>
                <a:spcPts val="0"/>
              </a:spcAft>
              <a:buSzPct val="100000"/>
              <a:buChar char="●"/>
            </a:pPr>
            <a:r>
              <a:rPr lang="en" sz="839"/>
              <a:t>Non-functional Requirements</a:t>
            </a:r>
            <a:endParaRPr sz="839"/>
          </a:p>
          <a:p>
            <a:pPr indent="-269938" lvl="1" marL="914400" rtl="0" algn="l">
              <a:lnSpc>
                <a:spcPct val="115000"/>
              </a:lnSpc>
              <a:spcBef>
                <a:spcPts val="0"/>
              </a:spcBef>
              <a:spcAft>
                <a:spcPts val="0"/>
              </a:spcAft>
              <a:buSzPct val="100000"/>
              <a:buChar char="○"/>
            </a:pPr>
            <a:r>
              <a:rPr lang="en" sz="839"/>
              <a:t>The interface for the drinks and Drink Meister is simple and easy to use.</a:t>
            </a:r>
            <a:endParaRPr sz="839"/>
          </a:p>
          <a:p>
            <a:pPr indent="-269938" lvl="0" marL="457200" rtl="0" algn="l">
              <a:lnSpc>
                <a:spcPct val="115000"/>
              </a:lnSpc>
              <a:spcBef>
                <a:spcPts val="0"/>
              </a:spcBef>
              <a:spcAft>
                <a:spcPts val="0"/>
              </a:spcAft>
              <a:buSzPct val="100000"/>
              <a:buChar char="●"/>
            </a:pPr>
            <a:r>
              <a:rPr lang="en" sz="839"/>
              <a:t>Functional Requirements</a:t>
            </a:r>
            <a:endParaRPr sz="839"/>
          </a:p>
          <a:p>
            <a:pPr indent="-263048" lvl="1" marL="914400" rtl="0" algn="l">
              <a:lnSpc>
                <a:spcPct val="100000"/>
              </a:lnSpc>
              <a:spcBef>
                <a:spcPts val="0"/>
              </a:spcBef>
              <a:spcAft>
                <a:spcPts val="0"/>
              </a:spcAft>
              <a:buSzPct val="100000"/>
              <a:buChar char="○"/>
            </a:pPr>
            <a:r>
              <a:rPr lang="en" sz="700"/>
              <a:t>There may be multiple Drink Meisters, Drinks, and Orders.</a:t>
            </a:r>
            <a:endParaRPr sz="700"/>
          </a:p>
          <a:p>
            <a:pPr indent="-263048" lvl="1" marL="914400" rtl="0" algn="l">
              <a:lnSpc>
                <a:spcPct val="100000"/>
              </a:lnSpc>
              <a:spcBef>
                <a:spcPts val="0"/>
              </a:spcBef>
              <a:spcAft>
                <a:spcPts val="0"/>
              </a:spcAft>
              <a:buSzPct val="100000"/>
              <a:buChar char="○"/>
            </a:pPr>
            <a:r>
              <a:rPr lang="en" sz="700"/>
              <a:t>The manager must be able to add, edit, or delete drinks from their account.</a:t>
            </a:r>
            <a:endParaRPr sz="700"/>
          </a:p>
          <a:p>
            <a:pPr indent="-263048" lvl="1" marL="914400" rtl="0" algn="l">
              <a:lnSpc>
                <a:spcPct val="100000"/>
              </a:lnSpc>
              <a:spcBef>
                <a:spcPts val="0"/>
              </a:spcBef>
              <a:spcAft>
                <a:spcPts val="0"/>
              </a:spcAft>
              <a:buSzPct val="100000"/>
              <a:buChar char="○"/>
            </a:pPr>
            <a:r>
              <a:rPr lang="en" sz="700"/>
              <a:t>Any user may order a drink if they have enough money in their account.</a:t>
            </a:r>
            <a:endParaRPr sz="700"/>
          </a:p>
          <a:p>
            <a:pPr indent="-263048" lvl="1" marL="914400" rtl="0" algn="l">
              <a:lnSpc>
                <a:spcPct val="100000"/>
              </a:lnSpc>
              <a:spcBef>
                <a:spcPts val="0"/>
              </a:spcBef>
              <a:spcAft>
                <a:spcPts val="0"/>
              </a:spcAft>
              <a:buSzPct val="100000"/>
              <a:buChar char="○"/>
            </a:pPr>
            <a:r>
              <a:rPr lang="en" sz="700"/>
              <a:t>The  Drink Meister must be able to see all the orders from their account and be able to deliver and finish the orders.</a:t>
            </a:r>
            <a:endParaRPr sz="839"/>
          </a:p>
          <a:p>
            <a:pPr indent="-269938" lvl="0" marL="457200" rtl="0" algn="l">
              <a:lnSpc>
                <a:spcPct val="115000"/>
              </a:lnSpc>
              <a:spcBef>
                <a:spcPts val="0"/>
              </a:spcBef>
              <a:spcAft>
                <a:spcPts val="0"/>
              </a:spcAft>
              <a:buSzPct val="100000"/>
              <a:buChar char="●"/>
            </a:pPr>
            <a:r>
              <a:rPr lang="en" sz="839"/>
              <a:t>Implementation Requirements</a:t>
            </a:r>
            <a:endParaRPr sz="839"/>
          </a:p>
          <a:p>
            <a:pPr indent="-269938" lvl="1" marL="914400" rtl="0" algn="l">
              <a:lnSpc>
                <a:spcPct val="115000"/>
              </a:lnSpc>
              <a:spcBef>
                <a:spcPts val="0"/>
              </a:spcBef>
              <a:spcAft>
                <a:spcPts val="0"/>
              </a:spcAft>
              <a:buSzPct val="100000"/>
              <a:buChar char="○"/>
            </a:pPr>
            <a:r>
              <a:rPr lang="en" sz="839"/>
              <a:t>Drinks and locations must be created before drinks may be ordered.</a:t>
            </a:r>
            <a:endParaRPr sz="839"/>
          </a:p>
          <a:p>
            <a:pPr indent="0" lvl="0" marL="0" rtl="0" algn="l">
              <a:lnSpc>
                <a:spcPct val="115000"/>
              </a:lnSpc>
              <a:spcBef>
                <a:spcPts val="1200"/>
              </a:spcBef>
              <a:spcAft>
                <a:spcPts val="1200"/>
              </a:spcAft>
              <a:buSzPct val="61111"/>
              <a:buNone/>
            </a:pPr>
            <a:r>
              <a:t/>
            </a:r>
            <a:endParaRPr sz="1260"/>
          </a:p>
        </p:txBody>
      </p:sp>
      <p:pic>
        <p:nvPicPr>
          <p:cNvPr id="135" name="Google Shape;135;p25"/>
          <p:cNvPicPr preferRelativeResize="0"/>
          <p:nvPr/>
        </p:nvPicPr>
        <p:blipFill>
          <a:blip r:embed="rId3">
            <a:alphaModFix/>
          </a:blip>
          <a:stretch>
            <a:fillRect/>
          </a:stretch>
        </p:blipFill>
        <p:spPr>
          <a:xfrm>
            <a:off x="6482750" y="1712925"/>
            <a:ext cx="2661249" cy="2745400"/>
          </a:xfrm>
          <a:prstGeom prst="rect">
            <a:avLst/>
          </a:prstGeom>
          <a:noFill/>
          <a:ln>
            <a:noFill/>
          </a:ln>
        </p:spPr>
      </p:pic>
      <p:sp>
        <p:nvSpPr>
          <p:cNvPr id="136" name="Google Shape;136;p25"/>
          <p:cNvSpPr txBox="1"/>
          <p:nvPr/>
        </p:nvSpPr>
        <p:spPr>
          <a:xfrm>
            <a:off x="7088325" y="1173500"/>
            <a:ext cx="2725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Use Case Diagram</a:t>
            </a:r>
            <a:endParaRPr sz="700"/>
          </a:p>
        </p:txBody>
      </p:sp>
      <p:sp>
        <p:nvSpPr>
          <p:cNvPr id="137" name="Google Shape;137;p25"/>
          <p:cNvSpPr txBox="1"/>
          <p:nvPr/>
        </p:nvSpPr>
        <p:spPr>
          <a:xfrm>
            <a:off x="212900" y="1173500"/>
            <a:ext cx="2313900" cy="346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solidFill>
                  <a:schemeClr val="dk2"/>
                </a:solidFill>
              </a:rPr>
              <a:t>FURPS</a:t>
            </a:r>
            <a:endParaRPr sz="700">
              <a:solidFill>
                <a:schemeClr val="dk2"/>
              </a:solidFill>
            </a:endParaRPr>
          </a:p>
          <a:p>
            <a:pPr indent="-273050" lvl="0" marL="457200" rtl="0" algn="l">
              <a:spcBef>
                <a:spcPts val="1200"/>
              </a:spcBef>
              <a:spcAft>
                <a:spcPts val="0"/>
              </a:spcAft>
              <a:buClr>
                <a:schemeClr val="dk2"/>
              </a:buClr>
              <a:buSzPts val="700"/>
              <a:buChar char="●"/>
            </a:pPr>
            <a:r>
              <a:rPr lang="en" sz="700">
                <a:solidFill>
                  <a:schemeClr val="dk2"/>
                </a:solidFill>
              </a:rPr>
              <a:t>Functionality</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There may be multiple Drink Meisters, Drinks, and Orders.</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The manager must be able to add, edit, or delete drinks from their account.</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Any user may order a drink if they have enough money in their account.</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The Drink Meister must be able to see all the orders from all users and be able to deliver and finish the orders.</a:t>
            </a:r>
            <a:endParaRPr sz="700">
              <a:solidFill>
                <a:schemeClr val="dk2"/>
              </a:solidFill>
            </a:endParaRPr>
          </a:p>
          <a:p>
            <a:pPr indent="-273050" lvl="0" marL="457200" rtl="0" algn="l">
              <a:spcBef>
                <a:spcPts val="0"/>
              </a:spcBef>
              <a:spcAft>
                <a:spcPts val="0"/>
              </a:spcAft>
              <a:buClr>
                <a:schemeClr val="dk2"/>
              </a:buClr>
              <a:buSzPts val="700"/>
              <a:buChar char="●"/>
            </a:pPr>
            <a:r>
              <a:rPr lang="en" sz="700">
                <a:solidFill>
                  <a:schemeClr val="dk2"/>
                </a:solidFill>
              </a:rPr>
              <a:t>Usability</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The drinks may be able be ordered by any user.</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The Drink Meister can deliver the orders.</a:t>
            </a:r>
            <a:endParaRPr sz="700">
              <a:solidFill>
                <a:schemeClr val="dk2"/>
              </a:solidFill>
            </a:endParaRPr>
          </a:p>
          <a:p>
            <a:pPr indent="-273050" lvl="0" marL="457200" rtl="0" algn="l">
              <a:spcBef>
                <a:spcPts val="0"/>
              </a:spcBef>
              <a:spcAft>
                <a:spcPts val="0"/>
              </a:spcAft>
              <a:buClr>
                <a:schemeClr val="dk2"/>
              </a:buClr>
              <a:buSzPts val="700"/>
              <a:buChar char="●"/>
            </a:pPr>
            <a:r>
              <a:rPr lang="en" sz="700">
                <a:solidFill>
                  <a:schemeClr val="dk2"/>
                </a:solidFill>
              </a:rPr>
              <a:t>Performance</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The site is hosted on AWS and there isn’t likely any performance issues affecting the Drink Meister.</a:t>
            </a:r>
            <a:endParaRPr sz="700">
              <a:solidFill>
                <a:schemeClr val="dk2"/>
              </a:solidFill>
            </a:endParaRPr>
          </a:p>
          <a:p>
            <a:pPr indent="-273050" lvl="0" marL="457200" rtl="0" algn="l">
              <a:spcBef>
                <a:spcPts val="0"/>
              </a:spcBef>
              <a:spcAft>
                <a:spcPts val="0"/>
              </a:spcAft>
              <a:buClr>
                <a:schemeClr val="dk2"/>
              </a:buClr>
              <a:buSzPts val="700"/>
              <a:buChar char="●"/>
            </a:pPr>
            <a:r>
              <a:rPr lang="en" sz="700">
                <a:solidFill>
                  <a:schemeClr val="dk2"/>
                </a:solidFill>
              </a:rPr>
              <a:t>Supportability</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This app should be accessible to virtually any device that has internet and browsing capabilities.</a:t>
            </a:r>
            <a:endParaRPr sz="900"/>
          </a:p>
        </p:txBody>
      </p:sp>
      <p:sp>
        <p:nvSpPr>
          <p:cNvPr id="138" name="Google Shape;138;p25"/>
          <p:cNvSpPr txBox="1"/>
          <p:nvPr/>
        </p:nvSpPr>
        <p:spPr>
          <a:xfrm>
            <a:off x="4424250" y="1173500"/>
            <a:ext cx="21069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solidFill>
                  <a:schemeClr val="dk2"/>
                </a:solidFill>
              </a:rPr>
              <a:t>MOSCOW</a:t>
            </a:r>
            <a:endParaRPr sz="700">
              <a:solidFill>
                <a:schemeClr val="dk2"/>
              </a:solidFill>
            </a:endParaRPr>
          </a:p>
          <a:p>
            <a:pPr indent="-273050" lvl="0" marL="457200" rtl="0" algn="l">
              <a:spcBef>
                <a:spcPts val="1200"/>
              </a:spcBef>
              <a:spcAft>
                <a:spcPts val="0"/>
              </a:spcAft>
              <a:buClr>
                <a:schemeClr val="dk2"/>
              </a:buClr>
              <a:buSzPts val="700"/>
              <a:buChar char="●"/>
            </a:pPr>
            <a:r>
              <a:rPr lang="en" sz="700">
                <a:solidFill>
                  <a:schemeClr val="dk2"/>
                </a:solidFill>
              </a:rPr>
              <a:t>Must</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The manager must be able to add, edit, or delete drinks from their account.</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The  Drink Meister must be able to see all the orders from all accounts and be able to deliver and finish the orders.</a:t>
            </a:r>
            <a:endParaRPr sz="700">
              <a:solidFill>
                <a:schemeClr val="dk2"/>
              </a:solidFill>
            </a:endParaRPr>
          </a:p>
          <a:p>
            <a:pPr indent="-273050" lvl="0" marL="457200" rtl="0" algn="l">
              <a:spcBef>
                <a:spcPts val="0"/>
              </a:spcBef>
              <a:spcAft>
                <a:spcPts val="0"/>
              </a:spcAft>
              <a:buClr>
                <a:schemeClr val="dk2"/>
              </a:buClr>
              <a:buSzPts val="700"/>
              <a:buChar char="●"/>
            </a:pPr>
            <a:r>
              <a:rPr lang="en" sz="700">
                <a:solidFill>
                  <a:schemeClr val="dk2"/>
                </a:solidFill>
              </a:rPr>
              <a:t>Should</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The users should be able to order any of the drinks in any quantity that they want given that they have the funds.</a:t>
            </a:r>
            <a:endParaRPr sz="700">
              <a:solidFill>
                <a:schemeClr val="dk2"/>
              </a:solidFill>
            </a:endParaRPr>
          </a:p>
          <a:p>
            <a:pPr indent="-273050" lvl="1" marL="914400" rtl="0" algn="l">
              <a:spcBef>
                <a:spcPts val="0"/>
              </a:spcBef>
              <a:spcAft>
                <a:spcPts val="0"/>
              </a:spcAft>
              <a:buClr>
                <a:schemeClr val="dk2"/>
              </a:buClr>
              <a:buSzPts val="700"/>
              <a:buChar char="○"/>
            </a:pPr>
            <a:r>
              <a:rPr lang="en" sz="700">
                <a:solidFill>
                  <a:schemeClr val="dk2"/>
                </a:solidFill>
              </a:rPr>
              <a:t>The orders should include a delivery location and personalized instructions.</a:t>
            </a:r>
            <a:endParaRPr sz="700">
              <a:solidFill>
                <a:schemeClr val="dk2"/>
              </a:solidFill>
            </a:endParaRPr>
          </a:p>
          <a:p>
            <a:pPr indent="-273050" lvl="0" marL="457200" rtl="0" algn="l">
              <a:spcBef>
                <a:spcPts val="0"/>
              </a:spcBef>
              <a:spcAft>
                <a:spcPts val="0"/>
              </a:spcAft>
              <a:buClr>
                <a:schemeClr val="dk2"/>
              </a:buClr>
              <a:buSzPts val="700"/>
              <a:buChar char="●"/>
            </a:pPr>
            <a:r>
              <a:rPr lang="en" sz="700">
                <a:solidFill>
                  <a:schemeClr val="dk2"/>
                </a:solidFill>
              </a:rPr>
              <a:t>Could</a:t>
            </a:r>
            <a:endParaRPr sz="700">
              <a:solidFill>
                <a:schemeClr val="dk2"/>
              </a:solidFill>
            </a:endParaRPr>
          </a:p>
          <a:p>
            <a:pPr indent="-273050" lvl="1" marL="914400" rtl="0" algn="l">
              <a:spcBef>
                <a:spcPts val="0"/>
              </a:spcBef>
              <a:spcAft>
                <a:spcPts val="0"/>
              </a:spcAft>
              <a:buClr>
                <a:schemeClr val="dk2"/>
              </a:buClr>
              <a:buSzPts val="700"/>
              <a:buChar char="○"/>
            </a:pPr>
            <a:r>
              <a:t/>
            </a:r>
            <a:endParaRPr sz="700">
              <a:solidFill>
                <a:schemeClr val="dk2"/>
              </a:solidFill>
            </a:endParaRPr>
          </a:p>
          <a:p>
            <a:pPr indent="-273050" lvl="0" marL="457200" rtl="0" algn="l">
              <a:spcBef>
                <a:spcPts val="0"/>
              </a:spcBef>
              <a:spcAft>
                <a:spcPts val="0"/>
              </a:spcAft>
              <a:buClr>
                <a:schemeClr val="dk2"/>
              </a:buClr>
              <a:buSzPts val="700"/>
              <a:buChar char="●"/>
            </a:pPr>
            <a:r>
              <a:rPr lang="en" sz="700">
                <a:solidFill>
                  <a:schemeClr val="dk2"/>
                </a:solidFill>
              </a:rPr>
              <a:t>Won’t</a:t>
            </a:r>
            <a:endParaRPr sz="700">
              <a:solidFill>
                <a:schemeClr val="dk2"/>
              </a:solidFill>
            </a:endParaRPr>
          </a:p>
          <a:p>
            <a:pPr indent="-273050" lvl="1" marL="914400" rtl="0" algn="l">
              <a:spcBef>
                <a:spcPts val="0"/>
              </a:spcBef>
              <a:spcAft>
                <a:spcPts val="0"/>
              </a:spcAft>
              <a:buClr>
                <a:schemeClr val="dk2"/>
              </a:buClr>
              <a:buSzPts val="700"/>
              <a:buChar char="○"/>
            </a:pPr>
            <a:r>
              <a:t/>
            </a:r>
            <a:endParaRPr sz="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a:t>
            </a:r>
            <a:r>
              <a:rPr lang="en"/>
              <a:t> - Drink Meister</a:t>
            </a:r>
            <a:endParaRPr/>
          </a:p>
        </p:txBody>
      </p:sp>
      <p:sp>
        <p:nvSpPr>
          <p:cNvPr id="144" name="Google Shape;144;p26"/>
          <p:cNvSpPr txBox="1"/>
          <p:nvPr>
            <p:ph idx="1" type="body"/>
          </p:nvPr>
        </p:nvSpPr>
        <p:spPr>
          <a:xfrm>
            <a:off x="311700" y="1152475"/>
            <a:ext cx="4901700" cy="3416400"/>
          </a:xfrm>
          <a:prstGeom prst="rect">
            <a:avLst/>
          </a:prstGeom>
        </p:spPr>
        <p:txBody>
          <a:bodyPr anchorCtr="0" anchor="t" bIns="0" lIns="0" spcFirstLastPara="1" rIns="91425" wrap="square" tIns="0">
            <a:normAutofit fontScale="47500"/>
          </a:bodyPr>
          <a:lstStyle/>
          <a:p>
            <a:pPr indent="457200" lvl="0" marL="0" rtl="0" algn="l">
              <a:spcBef>
                <a:spcPts val="0"/>
              </a:spcBef>
              <a:spcAft>
                <a:spcPts val="0"/>
              </a:spcAft>
              <a:buNone/>
            </a:pPr>
            <a:r>
              <a:rPr lang="en"/>
              <a:t>The drink system implements multiple features and classes. And so the design was broken up into many different parts. The designs related to the Drink Meister were discussed and planned out to fit with rest of the requirements. Assignments were broken up into the following:</a:t>
            </a:r>
            <a:endParaRPr/>
          </a:p>
          <a:p>
            <a:pPr indent="0" lvl="0" marL="0" rtl="0" algn="l">
              <a:spcBef>
                <a:spcPts val="1200"/>
              </a:spcBef>
              <a:spcAft>
                <a:spcPts val="0"/>
              </a:spcAft>
              <a:buNone/>
            </a:pPr>
            <a:r>
              <a:rPr lang="en" sz="1407"/>
              <a:t>Class Diagrams:</a:t>
            </a:r>
            <a:endParaRPr sz="1407"/>
          </a:p>
          <a:p>
            <a:pPr indent="-271058" lvl="0" marL="457200" rtl="0" algn="l">
              <a:spcBef>
                <a:spcPts val="1200"/>
              </a:spcBef>
              <a:spcAft>
                <a:spcPts val="0"/>
              </a:spcAft>
              <a:buSzPct val="100000"/>
              <a:buChar char="-"/>
            </a:pPr>
            <a:r>
              <a:rPr lang="en" sz="1407"/>
              <a:t>Evelyn: Drinks Class, Drink Menu Class, Bank Account Class</a:t>
            </a:r>
            <a:endParaRPr sz="1407"/>
          </a:p>
          <a:p>
            <a:pPr indent="-271058" lvl="0" marL="457200" rtl="0" algn="l">
              <a:spcBef>
                <a:spcPts val="0"/>
              </a:spcBef>
              <a:spcAft>
                <a:spcPts val="0"/>
              </a:spcAft>
              <a:buSzPct val="100000"/>
              <a:buChar char="-"/>
            </a:pPr>
            <a:r>
              <a:rPr lang="en" sz="1407"/>
              <a:t>Carter: Drink Meister Class</a:t>
            </a:r>
            <a:endParaRPr sz="1407"/>
          </a:p>
          <a:p>
            <a:pPr indent="-271058" lvl="0" marL="457200" rtl="0" algn="l">
              <a:spcBef>
                <a:spcPts val="0"/>
              </a:spcBef>
              <a:spcAft>
                <a:spcPts val="0"/>
              </a:spcAft>
              <a:buSzPct val="100000"/>
              <a:buChar char="-"/>
            </a:pPr>
            <a:r>
              <a:rPr lang="en" sz="1407"/>
              <a:t>Eathan: Manager Class(Create and edit Drinks)</a:t>
            </a:r>
            <a:endParaRPr sz="1407"/>
          </a:p>
          <a:p>
            <a:pPr indent="0" lvl="0" marL="0" rtl="0" algn="l">
              <a:spcBef>
                <a:spcPts val="1200"/>
              </a:spcBef>
              <a:spcAft>
                <a:spcPts val="0"/>
              </a:spcAft>
              <a:buNone/>
            </a:pPr>
            <a:r>
              <a:rPr lang="en" sz="1407"/>
              <a:t>Activity Diagram:</a:t>
            </a:r>
            <a:endParaRPr sz="1407"/>
          </a:p>
          <a:p>
            <a:pPr indent="-271058" lvl="0" marL="457200" rtl="0" algn="l">
              <a:spcBef>
                <a:spcPts val="1200"/>
              </a:spcBef>
              <a:spcAft>
                <a:spcPts val="0"/>
              </a:spcAft>
              <a:buSzPct val="100000"/>
              <a:buChar char="-"/>
            </a:pPr>
            <a:r>
              <a:rPr lang="en" sz="1407"/>
              <a:t>Evelyn: User Orders a Drink</a:t>
            </a:r>
            <a:endParaRPr sz="1407"/>
          </a:p>
          <a:p>
            <a:pPr indent="0" lvl="0" marL="0" rtl="0" algn="l">
              <a:spcBef>
                <a:spcPts val="1200"/>
              </a:spcBef>
              <a:spcAft>
                <a:spcPts val="0"/>
              </a:spcAft>
              <a:buNone/>
            </a:pPr>
            <a:r>
              <a:rPr lang="en" sz="1407"/>
              <a:t>Prototype Wireframe:</a:t>
            </a:r>
            <a:endParaRPr sz="1407"/>
          </a:p>
          <a:p>
            <a:pPr indent="-271058" lvl="0" marL="457200" rtl="0" algn="l">
              <a:spcBef>
                <a:spcPts val="1200"/>
              </a:spcBef>
              <a:spcAft>
                <a:spcPts val="0"/>
              </a:spcAft>
              <a:buSzPct val="100000"/>
              <a:buChar char="-"/>
            </a:pPr>
            <a:r>
              <a:rPr lang="en" sz="1407"/>
              <a:t>Josh: Drink Edit Page, Drink Meister Page</a:t>
            </a:r>
            <a:endParaRPr sz="1407"/>
          </a:p>
          <a:p>
            <a:pPr indent="-271058" lvl="0" marL="457200" rtl="0" algn="l">
              <a:spcBef>
                <a:spcPts val="0"/>
              </a:spcBef>
              <a:spcAft>
                <a:spcPts val="0"/>
              </a:spcAft>
              <a:buSzPct val="100000"/>
              <a:buChar char="-"/>
            </a:pPr>
            <a:r>
              <a:rPr lang="en" sz="1407"/>
              <a:t>Lane: </a:t>
            </a:r>
            <a:r>
              <a:rPr lang="en" sz="1407"/>
              <a:t>Drinks Page, </a:t>
            </a:r>
            <a:r>
              <a:rPr lang="en" sz="1407"/>
              <a:t>Order Confirmation Page</a:t>
            </a:r>
            <a:endParaRPr sz="1407"/>
          </a:p>
          <a:p>
            <a:pPr indent="0" lvl="0" marL="0" rtl="0" algn="l">
              <a:spcBef>
                <a:spcPts val="1200"/>
              </a:spcBef>
              <a:spcAft>
                <a:spcPts val="1200"/>
              </a:spcAft>
              <a:buNone/>
            </a:pPr>
            <a:r>
              <a:rPr lang="en"/>
              <a:t>	The prototypes of the drink pages were made to be user friendly. The user can have a reference of the available drinks and then choose among them. The pages were also designed so that the Drink Meister can easily access their employee pages from their account and deliver orders. Once the designs were completed in diagrams and prototypes, they were used and </a:t>
            </a:r>
            <a:r>
              <a:rPr lang="en"/>
              <a:t>generally followed in the implementation of the Drinks and Drink Meister pages.</a:t>
            </a:r>
            <a:endParaRPr/>
          </a:p>
        </p:txBody>
      </p:sp>
      <p:pic>
        <p:nvPicPr>
          <p:cNvPr id="145" name="Google Shape;145;p26"/>
          <p:cNvPicPr preferRelativeResize="0"/>
          <p:nvPr/>
        </p:nvPicPr>
        <p:blipFill>
          <a:blip r:embed="rId3">
            <a:alphaModFix/>
          </a:blip>
          <a:stretch>
            <a:fillRect/>
          </a:stretch>
        </p:blipFill>
        <p:spPr>
          <a:xfrm>
            <a:off x="5571650" y="3158200"/>
            <a:ext cx="1085025" cy="774600"/>
          </a:xfrm>
          <a:prstGeom prst="rect">
            <a:avLst/>
          </a:prstGeom>
          <a:noFill/>
          <a:ln>
            <a:noFill/>
          </a:ln>
        </p:spPr>
      </p:pic>
      <p:pic>
        <p:nvPicPr>
          <p:cNvPr id="146" name="Google Shape;146;p26"/>
          <p:cNvPicPr preferRelativeResize="0"/>
          <p:nvPr/>
        </p:nvPicPr>
        <p:blipFill>
          <a:blip r:embed="rId4">
            <a:alphaModFix/>
          </a:blip>
          <a:stretch>
            <a:fillRect/>
          </a:stretch>
        </p:blipFill>
        <p:spPr>
          <a:xfrm>
            <a:off x="5310100" y="1439425"/>
            <a:ext cx="1371525" cy="1657276"/>
          </a:xfrm>
          <a:prstGeom prst="rect">
            <a:avLst/>
          </a:prstGeom>
          <a:noFill/>
          <a:ln>
            <a:noFill/>
          </a:ln>
        </p:spPr>
      </p:pic>
      <p:cxnSp>
        <p:nvCxnSpPr>
          <p:cNvPr id="147" name="Google Shape;147;p26"/>
          <p:cNvCxnSpPr/>
          <p:nvPr/>
        </p:nvCxnSpPr>
        <p:spPr>
          <a:xfrm>
            <a:off x="6656675" y="3120350"/>
            <a:ext cx="0" cy="62940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26"/>
          <p:cNvSpPr txBox="1"/>
          <p:nvPr/>
        </p:nvSpPr>
        <p:spPr>
          <a:xfrm>
            <a:off x="7014788" y="1017725"/>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Prototype Designs</a:t>
            </a:r>
            <a:endParaRPr/>
          </a:p>
        </p:txBody>
      </p:sp>
      <p:pic>
        <p:nvPicPr>
          <p:cNvPr id="149" name="Google Shape;149;p26"/>
          <p:cNvPicPr preferRelativeResize="0"/>
          <p:nvPr/>
        </p:nvPicPr>
        <p:blipFill>
          <a:blip r:embed="rId5">
            <a:alphaModFix/>
          </a:blip>
          <a:stretch>
            <a:fillRect/>
          </a:stretch>
        </p:blipFill>
        <p:spPr>
          <a:xfrm>
            <a:off x="7014800" y="3081376"/>
            <a:ext cx="2048315" cy="1487501"/>
          </a:xfrm>
          <a:prstGeom prst="rect">
            <a:avLst/>
          </a:prstGeom>
          <a:noFill/>
          <a:ln>
            <a:noFill/>
          </a:ln>
        </p:spPr>
      </p:pic>
      <p:pic>
        <p:nvPicPr>
          <p:cNvPr id="150" name="Google Shape;150;p26"/>
          <p:cNvPicPr preferRelativeResize="0"/>
          <p:nvPr/>
        </p:nvPicPr>
        <p:blipFill>
          <a:blip r:embed="rId6">
            <a:alphaModFix/>
          </a:blip>
          <a:stretch>
            <a:fillRect/>
          </a:stretch>
        </p:blipFill>
        <p:spPr>
          <a:xfrm>
            <a:off x="7014800" y="1439425"/>
            <a:ext cx="2048325" cy="1454599"/>
          </a:xfrm>
          <a:prstGeom prst="rect">
            <a:avLst/>
          </a:prstGeom>
          <a:noFill/>
          <a:ln>
            <a:noFill/>
          </a:ln>
        </p:spPr>
      </p:pic>
      <p:sp>
        <p:nvSpPr>
          <p:cNvPr id="151" name="Google Shape;151;p26"/>
          <p:cNvSpPr txBox="1"/>
          <p:nvPr/>
        </p:nvSpPr>
        <p:spPr>
          <a:xfrm>
            <a:off x="5356425" y="986975"/>
            <a:ext cx="2725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300">
                <a:solidFill>
                  <a:schemeClr val="dk2"/>
                </a:solidFill>
              </a:rPr>
              <a:t>Class Diagrams</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a:t>
            </a:r>
            <a:r>
              <a:rPr lang="en"/>
              <a:t> - Drink Meister</a:t>
            </a:r>
            <a:endParaRPr/>
          </a:p>
        </p:txBody>
      </p:sp>
      <p:sp>
        <p:nvSpPr>
          <p:cNvPr id="157" name="Google Shape;157;p27"/>
          <p:cNvSpPr txBox="1"/>
          <p:nvPr>
            <p:ph idx="1" type="body"/>
          </p:nvPr>
        </p:nvSpPr>
        <p:spPr>
          <a:xfrm>
            <a:off x="311700" y="1152475"/>
            <a:ext cx="5667900" cy="36171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a:t>	The basic templates for the Drink pages and the django models that they would use, were broken up into </a:t>
            </a:r>
            <a:r>
              <a:rPr lang="en"/>
              <a:t>assignments</a:t>
            </a:r>
            <a:r>
              <a:rPr lang="en"/>
              <a:t> for the group. The templates were designed to have some basic functionality first, and then the models were connected when they were completed. The models created a user child class for the Drink Meister. They also had to create drink and order objects that can be created and deleted. These objects had to be able to be used, modified, and stored in the database. </a:t>
            </a:r>
            <a:endParaRPr/>
          </a:p>
          <a:p>
            <a:pPr indent="0" lvl="0" marL="0" rtl="0" algn="l">
              <a:spcBef>
                <a:spcPts val="1200"/>
              </a:spcBef>
              <a:spcAft>
                <a:spcPts val="0"/>
              </a:spcAft>
              <a:buClr>
                <a:schemeClr val="dk1"/>
              </a:buClr>
              <a:buSzPct val="88544"/>
              <a:buFont typeface="Arial"/>
              <a:buNone/>
            </a:pPr>
            <a:r>
              <a:rPr lang="en" sz="1242"/>
              <a:t>Functional Templates:</a:t>
            </a:r>
            <a:endParaRPr sz="1242"/>
          </a:p>
          <a:p>
            <a:pPr indent="-260154" lvl="0" marL="457200" rtl="0" algn="l">
              <a:spcBef>
                <a:spcPts val="1200"/>
              </a:spcBef>
              <a:spcAft>
                <a:spcPts val="0"/>
              </a:spcAft>
              <a:buSzPct val="100000"/>
              <a:buChar char="-"/>
            </a:pPr>
            <a:r>
              <a:rPr lang="en" sz="1242"/>
              <a:t>Evelyn: Drink Meister Page</a:t>
            </a:r>
            <a:endParaRPr sz="1242"/>
          </a:p>
          <a:p>
            <a:pPr indent="-260154" lvl="0" marL="457200" rtl="0" algn="l">
              <a:spcBef>
                <a:spcPts val="0"/>
              </a:spcBef>
              <a:spcAft>
                <a:spcPts val="0"/>
              </a:spcAft>
              <a:buSzPct val="100000"/>
              <a:buChar char="-"/>
            </a:pPr>
            <a:r>
              <a:rPr lang="en" sz="1242"/>
              <a:t>Lane: Drinks </a:t>
            </a:r>
            <a:r>
              <a:rPr lang="en" sz="1242"/>
              <a:t>Page</a:t>
            </a:r>
            <a:endParaRPr sz="1242"/>
          </a:p>
          <a:p>
            <a:pPr indent="-260154" lvl="0" marL="457200" rtl="0" algn="l">
              <a:spcBef>
                <a:spcPts val="0"/>
              </a:spcBef>
              <a:spcAft>
                <a:spcPts val="0"/>
              </a:spcAft>
              <a:buSzPct val="100000"/>
              <a:buChar char="-"/>
            </a:pPr>
            <a:r>
              <a:rPr lang="en" sz="1242"/>
              <a:t>Josh: Drinks Edit Page, Order Confirmation Page</a:t>
            </a:r>
            <a:endParaRPr sz="1242"/>
          </a:p>
          <a:p>
            <a:pPr indent="0" lvl="0" marL="0" rtl="0" algn="l">
              <a:spcBef>
                <a:spcPts val="1200"/>
              </a:spcBef>
              <a:spcAft>
                <a:spcPts val="0"/>
              </a:spcAft>
              <a:buClr>
                <a:schemeClr val="dk1"/>
              </a:buClr>
              <a:buSzPct val="88544"/>
              <a:buFont typeface="Arial"/>
              <a:buNone/>
            </a:pPr>
            <a:r>
              <a:rPr lang="en" sz="1242"/>
              <a:t>Model Implementation:</a:t>
            </a:r>
            <a:endParaRPr sz="1242"/>
          </a:p>
          <a:p>
            <a:pPr indent="-260154" lvl="0" marL="457200" rtl="0" algn="l">
              <a:spcBef>
                <a:spcPts val="1200"/>
              </a:spcBef>
              <a:spcAft>
                <a:spcPts val="0"/>
              </a:spcAft>
              <a:buSzPct val="100000"/>
              <a:buChar char="-"/>
            </a:pPr>
            <a:r>
              <a:rPr lang="en" sz="1242"/>
              <a:t>Eathan: Drink Menu Class, Drinks Class, Drink Meister Class, User Class</a:t>
            </a:r>
            <a:endParaRPr sz="1242"/>
          </a:p>
          <a:p>
            <a:pPr indent="-260154" lvl="0" marL="457200" rtl="0" algn="l">
              <a:spcBef>
                <a:spcPts val="0"/>
              </a:spcBef>
              <a:spcAft>
                <a:spcPts val="0"/>
              </a:spcAft>
              <a:buSzPct val="100000"/>
              <a:buChar char="-"/>
            </a:pPr>
            <a:r>
              <a:rPr lang="en" sz="1242"/>
              <a:t>Carter Manager Class, Bank Account Class</a:t>
            </a:r>
            <a:endParaRPr sz="1242"/>
          </a:p>
          <a:p>
            <a:pPr indent="0" lvl="0" marL="0" rtl="0" algn="l">
              <a:spcBef>
                <a:spcPts val="1200"/>
              </a:spcBef>
              <a:spcAft>
                <a:spcPts val="0"/>
              </a:spcAft>
              <a:buClr>
                <a:schemeClr val="dk1"/>
              </a:buClr>
              <a:buSzPct val="88544"/>
              <a:buFont typeface="Arial"/>
              <a:buNone/>
            </a:pPr>
            <a:r>
              <a:rPr lang="en" sz="1242"/>
              <a:t>Connecting to Models:</a:t>
            </a:r>
            <a:endParaRPr sz="1242"/>
          </a:p>
          <a:p>
            <a:pPr indent="-260154" lvl="0" marL="457200" rtl="0" algn="l">
              <a:spcBef>
                <a:spcPts val="1200"/>
              </a:spcBef>
              <a:spcAft>
                <a:spcPts val="0"/>
              </a:spcAft>
              <a:buSzPct val="100000"/>
              <a:buChar char="-"/>
            </a:pPr>
            <a:r>
              <a:rPr lang="en" sz="1242"/>
              <a:t>Josh: Drinks Page, Drinks Edit Page, Drink Meister Page</a:t>
            </a:r>
            <a:endParaRPr sz="1242"/>
          </a:p>
          <a:p>
            <a:pPr indent="0" lvl="0" marL="0" rtl="0" algn="l">
              <a:spcBef>
                <a:spcPts val="1200"/>
              </a:spcBef>
              <a:spcAft>
                <a:spcPts val="0"/>
              </a:spcAft>
              <a:buClr>
                <a:schemeClr val="dk1"/>
              </a:buClr>
              <a:buSzPct val="88544"/>
              <a:buFont typeface="Arial"/>
              <a:buNone/>
            </a:pPr>
            <a:r>
              <a:rPr lang="en" sz="1242"/>
              <a:t>Unit Tests: </a:t>
            </a:r>
            <a:endParaRPr sz="1242"/>
          </a:p>
          <a:p>
            <a:pPr indent="-260154" lvl="0" marL="457200" rtl="0" algn="l">
              <a:spcBef>
                <a:spcPts val="1200"/>
              </a:spcBef>
              <a:spcAft>
                <a:spcPts val="0"/>
              </a:spcAft>
              <a:buSzPct val="100000"/>
              <a:buChar char="-"/>
            </a:pPr>
            <a:r>
              <a:rPr lang="en" sz="1242"/>
              <a:t>Lane: Drink, Order, Drink Meister</a:t>
            </a:r>
            <a:endParaRPr sz="1242"/>
          </a:p>
          <a:p>
            <a:pPr indent="457200" lvl="0" marL="0" rtl="0" algn="l">
              <a:spcBef>
                <a:spcPts val="1200"/>
              </a:spcBef>
              <a:spcAft>
                <a:spcPts val="1200"/>
              </a:spcAft>
              <a:buNone/>
            </a:pPr>
            <a:r>
              <a:rPr lang="en"/>
              <a:t>The pages were then extensively tested to make sure all the requirement were met. Unit tests were created to test the models and objects. The pages were also tested functionally as part of the development. The Manager has to be able to create and edit drinks. The users have to be able to order drinks if they have the money. The Drink Meister has to be able to see and deliver the orders that were sent. Bug fixes were also part of the development. Examples include fixing when the site couldn’t handle orders from many people or when there were no orders. </a:t>
            </a:r>
            <a:endParaRPr/>
          </a:p>
        </p:txBody>
      </p:sp>
      <p:pic>
        <p:nvPicPr>
          <p:cNvPr id="158" name="Google Shape;158;p27"/>
          <p:cNvPicPr preferRelativeResize="0"/>
          <p:nvPr/>
        </p:nvPicPr>
        <p:blipFill>
          <a:blip r:embed="rId3">
            <a:alphaModFix/>
          </a:blip>
          <a:stretch>
            <a:fillRect/>
          </a:stretch>
        </p:blipFill>
        <p:spPr>
          <a:xfrm>
            <a:off x="5979600" y="1592550"/>
            <a:ext cx="3006149" cy="2827475"/>
          </a:xfrm>
          <a:prstGeom prst="rect">
            <a:avLst/>
          </a:prstGeom>
          <a:noFill/>
          <a:ln>
            <a:noFill/>
          </a:ln>
        </p:spPr>
      </p:pic>
      <p:sp>
        <p:nvSpPr>
          <p:cNvPr id="159" name="Google Shape;159;p27"/>
          <p:cNvSpPr txBox="1"/>
          <p:nvPr/>
        </p:nvSpPr>
        <p:spPr>
          <a:xfrm>
            <a:off x="6686050" y="1105038"/>
            <a:ext cx="272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Unit Tests</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255350" y="44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 Manager Class</a:t>
            </a:r>
            <a:endParaRPr/>
          </a:p>
        </p:txBody>
      </p:sp>
      <p:sp>
        <p:nvSpPr>
          <p:cNvPr id="165" name="Google Shape;165;p28"/>
          <p:cNvSpPr txBox="1"/>
          <p:nvPr>
            <p:ph idx="1" type="body"/>
          </p:nvPr>
        </p:nvSpPr>
        <p:spPr>
          <a:xfrm>
            <a:off x="311700" y="1418175"/>
            <a:ext cx="2763600" cy="31506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rPr lang="en" sz="1200"/>
              <a:t>FURPS</a:t>
            </a:r>
            <a:endParaRPr sz="1200"/>
          </a:p>
          <a:p>
            <a:pPr indent="-276225" lvl="0" marL="457200" rtl="0" algn="l">
              <a:lnSpc>
                <a:spcPct val="100000"/>
              </a:lnSpc>
              <a:spcBef>
                <a:spcPts val="1200"/>
              </a:spcBef>
              <a:spcAft>
                <a:spcPts val="0"/>
              </a:spcAft>
              <a:buSzPct val="100000"/>
              <a:buChar char="●"/>
            </a:pPr>
            <a:r>
              <a:rPr lang="en" sz="1200"/>
              <a:t>Functionality</a:t>
            </a:r>
            <a:endParaRPr sz="1200"/>
          </a:p>
          <a:p>
            <a:pPr indent="-276225" lvl="1" marL="914400" rtl="0" algn="l">
              <a:lnSpc>
                <a:spcPct val="100000"/>
              </a:lnSpc>
              <a:spcBef>
                <a:spcPts val="0"/>
              </a:spcBef>
              <a:spcAft>
                <a:spcPts val="0"/>
              </a:spcAft>
              <a:buSzPct val="100000"/>
              <a:buChar char="○"/>
            </a:pPr>
            <a:r>
              <a:rPr lang="en" sz="1200"/>
              <a:t>There should only be one manager in the system</a:t>
            </a:r>
            <a:endParaRPr sz="1200"/>
          </a:p>
          <a:p>
            <a:pPr indent="-276225" lvl="1" marL="914400" rtl="0" algn="l">
              <a:lnSpc>
                <a:spcPct val="100000"/>
              </a:lnSpc>
              <a:spcBef>
                <a:spcPts val="0"/>
              </a:spcBef>
              <a:spcAft>
                <a:spcPts val="0"/>
              </a:spcAft>
              <a:buSzPct val="100000"/>
              <a:buChar char="○"/>
            </a:pPr>
            <a:r>
              <a:rPr lang="en" sz="1200"/>
              <a:t>The manager must be able to verify sponsors and drinkmeisters after their accounts have been created</a:t>
            </a:r>
            <a:endParaRPr sz="1200"/>
          </a:p>
          <a:p>
            <a:pPr indent="-276225" lvl="1" marL="914400" rtl="0" algn="l">
              <a:lnSpc>
                <a:spcPct val="100000"/>
              </a:lnSpc>
              <a:spcBef>
                <a:spcPts val="0"/>
              </a:spcBef>
              <a:spcAft>
                <a:spcPts val="0"/>
              </a:spcAft>
              <a:buSzPct val="100000"/>
              <a:buChar char="○"/>
            </a:pPr>
            <a:r>
              <a:rPr lang="en" sz="1200"/>
              <a:t>The manager must receive all the money from tournaments and drink purchases</a:t>
            </a:r>
            <a:endParaRPr sz="1200"/>
          </a:p>
          <a:p>
            <a:pPr indent="-276225" lvl="1" marL="914400" rtl="0" algn="l">
              <a:lnSpc>
                <a:spcPct val="100000"/>
              </a:lnSpc>
              <a:spcBef>
                <a:spcPts val="0"/>
              </a:spcBef>
              <a:spcAft>
                <a:spcPts val="0"/>
              </a:spcAft>
              <a:buSzPct val="100000"/>
              <a:buChar char="○"/>
            </a:pPr>
            <a:r>
              <a:rPr lang="en" sz="1200"/>
              <a:t>The manager must be able to edit drinks</a:t>
            </a:r>
            <a:endParaRPr sz="1200"/>
          </a:p>
          <a:p>
            <a:pPr indent="-276225" lvl="0" marL="457200" rtl="0" algn="l">
              <a:lnSpc>
                <a:spcPct val="100000"/>
              </a:lnSpc>
              <a:spcBef>
                <a:spcPts val="0"/>
              </a:spcBef>
              <a:spcAft>
                <a:spcPts val="0"/>
              </a:spcAft>
              <a:buSzPct val="100000"/>
              <a:buChar char="●"/>
            </a:pPr>
            <a:r>
              <a:rPr lang="en" sz="1200"/>
              <a:t>Usability</a:t>
            </a:r>
            <a:endParaRPr sz="1200"/>
          </a:p>
          <a:p>
            <a:pPr indent="-276225" lvl="1" marL="914400" rtl="0" algn="l">
              <a:lnSpc>
                <a:spcPct val="100000"/>
              </a:lnSpc>
              <a:spcBef>
                <a:spcPts val="0"/>
              </a:spcBef>
              <a:spcAft>
                <a:spcPts val="0"/>
              </a:spcAft>
              <a:buSzPct val="100000"/>
              <a:buChar char="○"/>
            </a:pPr>
            <a:r>
              <a:rPr lang="en" sz="1200"/>
              <a:t>This class will be used by the manager to run the golfing establishment</a:t>
            </a:r>
            <a:endParaRPr sz="1200"/>
          </a:p>
          <a:p>
            <a:pPr indent="-276225" lvl="0" marL="457200" rtl="0" algn="l">
              <a:lnSpc>
                <a:spcPct val="100000"/>
              </a:lnSpc>
              <a:spcBef>
                <a:spcPts val="0"/>
              </a:spcBef>
              <a:spcAft>
                <a:spcPts val="0"/>
              </a:spcAft>
              <a:buSzPct val="100000"/>
              <a:buChar char="●"/>
            </a:pPr>
            <a:r>
              <a:rPr lang="en" sz="1200"/>
              <a:t>Performance</a:t>
            </a:r>
            <a:endParaRPr sz="1200"/>
          </a:p>
          <a:p>
            <a:pPr indent="-276225" lvl="1" marL="914400" rtl="0" algn="l">
              <a:lnSpc>
                <a:spcPct val="100000"/>
              </a:lnSpc>
              <a:spcBef>
                <a:spcPts val="0"/>
              </a:spcBef>
              <a:spcAft>
                <a:spcPts val="0"/>
              </a:spcAft>
              <a:buSzPct val="100000"/>
              <a:buChar char="○"/>
            </a:pPr>
            <a:r>
              <a:rPr lang="en" sz="1200"/>
              <a:t>Barring poor internet connection, or issues with the AWS server, there should be no performance issues affecting the manager as they use the app</a:t>
            </a:r>
            <a:endParaRPr sz="1200"/>
          </a:p>
          <a:p>
            <a:pPr indent="-276225" lvl="0" marL="457200" rtl="0" algn="l">
              <a:lnSpc>
                <a:spcPct val="100000"/>
              </a:lnSpc>
              <a:spcBef>
                <a:spcPts val="0"/>
              </a:spcBef>
              <a:spcAft>
                <a:spcPts val="0"/>
              </a:spcAft>
              <a:buSzPct val="100000"/>
              <a:buChar char="●"/>
            </a:pPr>
            <a:r>
              <a:rPr lang="en" sz="1200"/>
              <a:t>Supportability</a:t>
            </a:r>
            <a:endParaRPr sz="1200"/>
          </a:p>
          <a:p>
            <a:pPr indent="-276225" lvl="1" marL="914400" rtl="0" algn="l">
              <a:lnSpc>
                <a:spcPct val="100000"/>
              </a:lnSpc>
              <a:spcBef>
                <a:spcPts val="0"/>
              </a:spcBef>
              <a:spcAft>
                <a:spcPts val="0"/>
              </a:spcAft>
              <a:buSzPct val="100000"/>
              <a:buChar char="○"/>
            </a:pPr>
            <a:r>
              <a:rPr lang="en" sz="1200"/>
              <a:t>This app should be accessible to virtually any device that can use the internet and can display HTML web pages</a:t>
            </a:r>
            <a:endParaRPr sz="1200"/>
          </a:p>
          <a:p>
            <a:pPr indent="0" lvl="0" marL="0" rtl="0" algn="l">
              <a:spcBef>
                <a:spcPts val="1200"/>
              </a:spcBef>
              <a:spcAft>
                <a:spcPts val="1200"/>
              </a:spcAft>
              <a:buNone/>
            </a:pPr>
            <a:r>
              <a:t/>
            </a:r>
            <a:endParaRPr sz="1200"/>
          </a:p>
        </p:txBody>
      </p:sp>
      <p:sp>
        <p:nvSpPr>
          <p:cNvPr id="166" name="Google Shape;166;p28"/>
          <p:cNvSpPr txBox="1"/>
          <p:nvPr/>
        </p:nvSpPr>
        <p:spPr>
          <a:xfrm>
            <a:off x="471500" y="1017975"/>
            <a:ext cx="831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Requirements Definition</a:t>
            </a:r>
            <a:endParaRPr/>
          </a:p>
        </p:txBody>
      </p:sp>
      <p:sp>
        <p:nvSpPr>
          <p:cNvPr id="167" name="Google Shape;167;p28"/>
          <p:cNvSpPr txBox="1"/>
          <p:nvPr>
            <p:ph idx="1" type="body"/>
          </p:nvPr>
        </p:nvSpPr>
        <p:spPr>
          <a:xfrm>
            <a:off x="3248750" y="1418175"/>
            <a:ext cx="2763600" cy="3150600"/>
          </a:xfrm>
          <a:prstGeom prst="rect">
            <a:avLst/>
          </a:prstGeom>
        </p:spPr>
        <p:txBody>
          <a:bodyPr anchorCtr="0" anchor="t" bIns="91425" lIns="91425" spcFirstLastPara="1" rIns="91425" wrap="square" tIns="91425">
            <a:normAutofit fontScale="70000" lnSpcReduction="10000"/>
          </a:bodyPr>
          <a:lstStyle/>
          <a:p>
            <a:pPr indent="0" lvl="0" marL="0" rtl="0" algn="l">
              <a:lnSpc>
                <a:spcPct val="100000"/>
              </a:lnSpc>
              <a:spcBef>
                <a:spcPts val="0"/>
              </a:spcBef>
              <a:spcAft>
                <a:spcPts val="0"/>
              </a:spcAft>
              <a:buNone/>
            </a:pPr>
            <a:r>
              <a:rPr lang="en" sz="1200"/>
              <a:t>Audience-oriented</a:t>
            </a:r>
            <a:endParaRPr sz="1200"/>
          </a:p>
          <a:p>
            <a:pPr indent="-281940" lvl="0" marL="457200" rtl="0" algn="l">
              <a:lnSpc>
                <a:spcPct val="100000"/>
              </a:lnSpc>
              <a:spcBef>
                <a:spcPts val="1200"/>
              </a:spcBef>
              <a:spcAft>
                <a:spcPts val="0"/>
              </a:spcAft>
              <a:buSzPct val="100000"/>
              <a:buChar char="●"/>
            </a:pPr>
            <a:r>
              <a:rPr lang="en" sz="1200"/>
              <a:t>Business Requirements</a:t>
            </a:r>
            <a:endParaRPr sz="1200"/>
          </a:p>
          <a:p>
            <a:pPr indent="-281940" lvl="1" marL="914400" rtl="0" algn="l">
              <a:lnSpc>
                <a:spcPct val="100000"/>
              </a:lnSpc>
              <a:spcBef>
                <a:spcPts val="0"/>
              </a:spcBef>
              <a:spcAft>
                <a:spcPts val="0"/>
              </a:spcAft>
              <a:buSzPct val="100000"/>
              <a:buChar char="○"/>
            </a:pPr>
            <a:r>
              <a:rPr lang="en" sz="1200"/>
              <a:t>The manager should be able to run the golfing establishment using this app</a:t>
            </a:r>
            <a:endParaRPr sz="1200"/>
          </a:p>
          <a:p>
            <a:pPr indent="-281940" lvl="0" marL="457200" rtl="0" algn="l">
              <a:lnSpc>
                <a:spcPct val="100000"/>
              </a:lnSpc>
              <a:spcBef>
                <a:spcPts val="0"/>
              </a:spcBef>
              <a:spcAft>
                <a:spcPts val="0"/>
              </a:spcAft>
              <a:buSzPct val="100000"/>
              <a:buChar char="●"/>
            </a:pPr>
            <a:r>
              <a:rPr lang="en" sz="1200"/>
              <a:t>User Requirements</a:t>
            </a:r>
            <a:endParaRPr sz="1200"/>
          </a:p>
          <a:p>
            <a:pPr indent="-281940" lvl="1" marL="914400" rtl="0" algn="l">
              <a:lnSpc>
                <a:spcPct val="100000"/>
              </a:lnSpc>
              <a:spcBef>
                <a:spcPts val="0"/>
              </a:spcBef>
              <a:spcAft>
                <a:spcPts val="0"/>
              </a:spcAft>
              <a:buSzPct val="100000"/>
              <a:buChar char="○"/>
            </a:pPr>
            <a:r>
              <a:rPr lang="en" sz="1200"/>
              <a:t>The app should be intuitive and require little to no training for new managers to use it</a:t>
            </a:r>
            <a:endParaRPr sz="1200"/>
          </a:p>
          <a:p>
            <a:pPr indent="-281940" lvl="0" marL="457200" rtl="0" algn="l">
              <a:lnSpc>
                <a:spcPct val="100000"/>
              </a:lnSpc>
              <a:spcBef>
                <a:spcPts val="0"/>
              </a:spcBef>
              <a:spcAft>
                <a:spcPts val="0"/>
              </a:spcAft>
              <a:buSzPct val="100000"/>
              <a:buChar char="●"/>
            </a:pPr>
            <a:r>
              <a:rPr lang="en" sz="1200"/>
              <a:t>Non-functional Requirements</a:t>
            </a:r>
            <a:endParaRPr sz="1200"/>
          </a:p>
          <a:p>
            <a:pPr indent="-281940" lvl="1" marL="914400" rtl="0" algn="l">
              <a:lnSpc>
                <a:spcPct val="100000"/>
              </a:lnSpc>
              <a:spcBef>
                <a:spcPts val="0"/>
              </a:spcBef>
              <a:spcAft>
                <a:spcPts val="0"/>
              </a:spcAft>
              <a:buSzPct val="100000"/>
              <a:buChar char="○"/>
            </a:pPr>
            <a:r>
              <a:rPr lang="en" sz="1200"/>
              <a:t>The interface for the manager should look neat and simple</a:t>
            </a:r>
            <a:endParaRPr sz="1200"/>
          </a:p>
          <a:p>
            <a:pPr indent="-281940" lvl="0" marL="457200" rtl="0" algn="l">
              <a:lnSpc>
                <a:spcPct val="100000"/>
              </a:lnSpc>
              <a:spcBef>
                <a:spcPts val="0"/>
              </a:spcBef>
              <a:spcAft>
                <a:spcPts val="0"/>
              </a:spcAft>
              <a:buSzPct val="100000"/>
              <a:buChar char="●"/>
            </a:pPr>
            <a:r>
              <a:rPr lang="en" sz="1200"/>
              <a:t>Functional Requirements</a:t>
            </a:r>
            <a:endParaRPr sz="1200"/>
          </a:p>
          <a:p>
            <a:pPr indent="-281940" lvl="1" marL="914400" rtl="0" algn="l">
              <a:lnSpc>
                <a:spcPct val="100000"/>
              </a:lnSpc>
              <a:spcBef>
                <a:spcPts val="0"/>
              </a:spcBef>
              <a:spcAft>
                <a:spcPts val="0"/>
              </a:spcAft>
              <a:buSzPct val="100000"/>
              <a:buChar char="○"/>
            </a:pPr>
            <a:r>
              <a:rPr lang="en" sz="1200"/>
              <a:t>The manager should be able to verify users, receive proceeds from all purchases and tournaments, and be able to modify the selection of drinks available</a:t>
            </a:r>
            <a:endParaRPr sz="1200"/>
          </a:p>
          <a:p>
            <a:pPr indent="-281940" lvl="0" marL="457200" rtl="0" algn="l">
              <a:lnSpc>
                <a:spcPct val="100000"/>
              </a:lnSpc>
              <a:spcBef>
                <a:spcPts val="0"/>
              </a:spcBef>
              <a:spcAft>
                <a:spcPts val="0"/>
              </a:spcAft>
              <a:buSzPct val="100000"/>
              <a:buChar char="●"/>
            </a:pPr>
            <a:r>
              <a:rPr lang="en" sz="1200"/>
              <a:t>Implementation Requirements</a:t>
            </a:r>
            <a:endParaRPr sz="1200"/>
          </a:p>
          <a:p>
            <a:pPr indent="-281940" lvl="1" marL="914400" rtl="0" algn="l">
              <a:lnSpc>
                <a:spcPct val="100000"/>
              </a:lnSpc>
              <a:spcBef>
                <a:spcPts val="0"/>
              </a:spcBef>
              <a:spcAft>
                <a:spcPts val="0"/>
              </a:spcAft>
              <a:buSzPct val="100000"/>
              <a:buChar char="○"/>
            </a:pPr>
            <a:r>
              <a:rPr lang="en" sz="1200"/>
              <a:t>App should be fully functional locally before it is ported to the AWS server</a:t>
            </a:r>
            <a:endParaRPr sz="1200"/>
          </a:p>
          <a:p>
            <a:pPr indent="0" lvl="0" marL="0" rtl="0" algn="l">
              <a:spcBef>
                <a:spcPts val="1200"/>
              </a:spcBef>
              <a:spcAft>
                <a:spcPts val="1200"/>
              </a:spcAft>
              <a:buNone/>
            </a:pPr>
            <a:r>
              <a:t/>
            </a:r>
            <a:endParaRPr sz="1200"/>
          </a:p>
        </p:txBody>
      </p:sp>
      <p:sp>
        <p:nvSpPr>
          <p:cNvPr id="168" name="Google Shape;168;p28"/>
          <p:cNvSpPr txBox="1"/>
          <p:nvPr>
            <p:ph idx="1" type="body"/>
          </p:nvPr>
        </p:nvSpPr>
        <p:spPr>
          <a:xfrm>
            <a:off x="6012350" y="1418175"/>
            <a:ext cx="2763600" cy="3150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1200"/>
              <a:t>MOSCOW</a:t>
            </a:r>
            <a:endParaRPr sz="1200"/>
          </a:p>
          <a:p>
            <a:pPr indent="-293370" lvl="0" marL="457200" rtl="0" algn="l">
              <a:lnSpc>
                <a:spcPct val="100000"/>
              </a:lnSpc>
              <a:spcBef>
                <a:spcPts val="1200"/>
              </a:spcBef>
              <a:spcAft>
                <a:spcPts val="0"/>
              </a:spcAft>
              <a:buSzPct val="100000"/>
              <a:buChar char="●"/>
            </a:pPr>
            <a:r>
              <a:rPr lang="en" sz="1200"/>
              <a:t>Must</a:t>
            </a:r>
            <a:endParaRPr sz="1200"/>
          </a:p>
          <a:p>
            <a:pPr indent="-293369" lvl="1" marL="914400" rtl="0" algn="l">
              <a:lnSpc>
                <a:spcPct val="100000"/>
              </a:lnSpc>
              <a:spcBef>
                <a:spcPts val="0"/>
              </a:spcBef>
              <a:spcAft>
                <a:spcPts val="0"/>
              </a:spcAft>
              <a:buSzPct val="100000"/>
              <a:buChar char="○"/>
            </a:pPr>
            <a:r>
              <a:rPr lang="en" sz="1200"/>
              <a:t>The manager must be able to receive money spent on tournaments and on drinks</a:t>
            </a:r>
            <a:endParaRPr sz="1200"/>
          </a:p>
          <a:p>
            <a:pPr indent="-293369" lvl="1" marL="914400" rtl="0" algn="l">
              <a:lnSpc>
                <a:spcPct val="100000"/>
              </a:lnSpc>
              <a:spcBef>
                <a:spcPts val="0"/>
              </a:spcBef>
              <a:spcAft>
                <a:spcPts val="0"/>
              </a:spcAft>
              <a:buSzPct val="100000"/>
              <a:buChar char="○"/>
            </a:pPr>
            <a:r>
              <a:rPr lang="en" sz="1200"/>
              <a:t>The manager must be able to edit the selection of drinks available to customers</a:t>
            </a:r>
            <a:endParaRPr sz="1200"/>
          </a:p>
          <a:p>
            <a:pPr indent="-293370" lvl="0" marL="457200" rtl="0" algn="l">
              <a:lnSpc>
                <a:spcPct val="100000"/>
              </a:lnSpc>
              <a:spcBef>
                <a:spcPts val="0"/>
              </a:spcBef>
              <a:spcAft>
                <a:spcPts val="0"/>
              </a:spcAft>
              <a:buSzPct val="100000"/>
              <a:buChar char="●"/>
            </a:pPr>
            <a:r>
              <a:rPr lang="en" sz="1200"/>
              <a:t>Should</a:t>
            </a:r>
            <a:endParaRPr sz="1200"/>
          </a:p>
          <a:p>
            <a:pPr indent="-293369" lvl="1" marL="914400" rtl="0" algn="l">
              <a:lnSpc>
                <a:spcPct val="100000"/>
              </a:lnSpc>
              <a:spcBef>
                <a:spcPts val="0"/>
              </a:spcBef>
              <a:spcAft>
                <a:spcPts val="0"/>
              </a:spcAft>
              <a:buSzPct val="100000"/>
              <a:buChar char="○"/>
            </a:pPr>
            <a:r>
              <a:rPr lang="en" sz="1200"/>
              <a:t>The manager should be able to verify the accounts of new sponsors and drinkmeisters</a:t>
            </a:r>
            <a:endParaRPr sz="1200"/>
          </a:p>
          <a:p>
            <a:pPr indent="-293370" lvl="0" marL="457200" rtl="0" algn="l">
              <a:lnSpc>
                <a:spcPct val="100000"/>
              </a:lnSpc>
              <a:spcBef>
                <a:spcPts val="0"/>
              </a:spcBef>
              <a:spcAft>
                <a:spcPts val="0"/>
              </a:spcAft>
              <a:buSzPct val="100000"/>
              <a:buChar char="●"/>
            </a:pPr>
            <a:r>
              <a:rPr lang="en" sz="1200"/>
              <a:t>Could</a:t>
            </a:r>
            <a:endParaRPr sz="1200"/>
          </a:p>
          <a:p>
            <a:pPr indent="-293369" lvl="1" marL="914400" rtl="0" algn="l">
              <a:lnSpc>
                <a:spcPct val="100000"/>
              </a:lnSpc>
              <a:spcBef>
                <a:spcPts val="0"/>
              </a:spcBef>
              <a:spcAft>
                <a:spcPts val="0"/>
              </a:spcAft>
              <a:buSzPct val="100000"/>
              <a:buChar char="○"/>
            </a:pPr>
            <a:r>
              <a:rPr lang="en" sz="1200"/>
              <a:t>The manager could have access to a private drinks menu</a:t>
            </a:r>
            <a:endParaRPr sz="1200"/>
          </a:p>
          <a:p>
            <a:pPr indent="-293370" lvl="0" marL="457200" rtl="0" algn="l">
              <a:lnSpc>
                <a:spcPct val="100000"/>
              </a:lnSpc>
              <a:spcBef>
                <a:spcPts val="0"/>
              </a:spcBef>
              <a:spcAft>
                <a:spcPts val="0"/>
              </a:spcAft>
              <a:buSzPct val="100000"/>
              <a:buChar char="●"/>
            </a:pPr>
            <a:r>
              <a:rPr lang="en" sz="1200"/>
              <a:t>Won’t</a:t>
            </a:r>
            <a:endParaRPr sz="1200"/>
          </a:p>
          <a:p>
            <a:pPr indent="-293369" lvl="1" marL="914400" rtl="0" algn="l">
              <a:lnSpc>
                <a:spcPct val="100000"/>
              </a:lnSpc>
              <a:spcBef>
                <a:spcPts val="0"/>
              </a:spcBef>
              <a:spcAft>
                <a:spcPts val="0"/>
              </a:spcAft>
              <a:buSzPct val="100000"/>
              <a:buChar char="○"/>
            </a:pPr>
            <a:r>
              <a:rPr lang="en" sz="1200"/>
              <a:t>There won’t be more than 1 manager for the establishment</a:t>
            </a:r>
            <a:endParaRPr sz="1200"/>
          </a:p>
          <a:p>
            <a:pPr indent="0" lvl="0" marL="0" rtl="0" algn="l">
              <a:spcBef>
                <a:spcPts val="1200"/>
              </a:spcBef>
              <a:spcAft>
                <a:spcPts val="120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269125" y="44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 Manager Class</a:t>
            </a:r>
            <a:endParaRPr/>
          </a:p>
        </p:txBody>
      </p:sp>
      <p:sp>
        <p:nvSpPr>
          <p:cNvPr id="174" name="Google Shape;174;p29"/>
          <p:cNvSpPr txBox="1"/>
          <p:nvPr/>
        </p:nvSpPr>
        <p:spPr>
          <a:xfrm>
            <a:off x="471500" y="1017975"/>
            <a:ext cx="831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Requirements Definition (Continued)</a:t>
            </a:r>
            <a:endParaRPr/>
          </a:p>
        </p:txBody>
      </p:sp>
      <p:sp>
        <p:nvSpPr>
          <p:cNvPr id="175" name="Google Shape;175;p29"/>
          <p:cNvSpPr txBox="1"/>
          <p:nvPr/>
        </p:nvSpPr>
        <p:spPr>
          <a:xfrm>
            <a:off x="84788" y="867250"/>
            <a:ext cx="2464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Class Diagram</a:t>
            </a:r>
            <a:endParaRPr/>
          </a:p>
        </p:txBody>
      </p:sp>
      <p:pic>
        <p:nvPicPr>
          <p:cNvPr id="176" name="Google Shape;176;p29"/>
          <p:cNvPicPr preferRelativeResize="0"/>
          <p:nvPr/>
        </p:nvPicPr>
        <p:blipFill>
          <a:blip r:embed="rId3">
            <a:alphaModFix/>
          </a:blip>
          <a:stretch>
            <a:fillRect/>
          </a:stretch>
        </p:blipFill>
        <p:spPr>
          <a:xfrm>
            <a:off x="611013" y="1205450"/>
            <a:ext cx="1412075" cy="1722350"/>
          </a:xfrm>
          <a:prstGeom prst="rect">
            <a:avLst/>
          </a:prstGeom>
          <a:noFill/>
          <a:ln>
            <a:noFill/>
          </a:ln>
        </p:spPr>
      </p:pic>
      <p:sp>
        <p:nvSpPr>
          <p:cNvPr id="177" name="Google Shape;177;p29"/>
          <p:cNvSpPr txBox="1"/>
          <p:nvPr/>
        </p:nvSpPr>
        <p:spPr>
          <a:xfrm>
            <a:off x="6761550" y="1746650"/>
            <a:ext cx="233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Design Choices</a:t>
            </a:r>
            <a:endParaRPr/>
          </a:p>
        </p:txBody>
      </p:sp>
      <p:sp>
        <p:nvSpPr>
          <p:cNvPr id="178" name="Google Shape;178;p29"/>
          <p:cNvSpPr txBox="1"/>
          <p:nvPr/>
        </p:nvSpPr>
        <p:spPr>
          <a:xfrm>
            <a:off x="6772275" y="2228850"/>
            <a:ext cx="2336100" cy="28938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Char char="●"/>
            </a:pPr>
            <a:r>
              <a:rPr lang="en" sz="800"/>
              <a:t>All actions specific to the manager can be found on the manager’s account page.</a:t>
            </a:r>
            <a:endParaRPr sz="800"/>
          </a:p>
          <a:p>
            <a:pPr indent="-279400" lvl="0" marL="457200" rtl="0" algn="l">
              <a:spcBef>
                <a:spcPts val="0"/>
              </a:spcBef>
              <a:spcAft>
                <a:spcPts val="0"/>
              </a:spcAft>
              <a:buSzPts val="800"/>
              <a:buChar char="●"/>
            </a:pPr>
            <a:r>
              <a:rPr lang="en" sz="800"/>
              <a:t>When the manager picks an action, such as verifying users or editing the drinks menu, the manager is taken to a different page with further options.  We did this to avoid having too much content displaying on the account page, making it look cluttered.</a:t>
            </a:r>
            <a:endParaRPr sz="800"/>
          </a:p>
          <a:p>
            <a:pPr indent="-279400" lvl="0" marL="457200" rtl="0" algn="l">
              <a:spcBef>
                <a:spcPts val="0"/>
              </a:spcBef>
              <a:spcAft>
                <a:spcPts val="0"/>
              </a:spcAft>
              <a:buSzPts val="800"/>
              <a:buChar char="●"/>
            </a:pPr>
            <a:r>
              <a:rPr lang="en" sz="800"/>
              <a:t>Confirmation of whether or not an action is </a:t>
            </a:r>
            <a:r>
              <a:rPr lang="en" sz="800"/>
              <a:t>successful</a:t>
            </a:r>
            <a:r>
              <a:rPr lang="en" sz="800"/>
              <a:t> is given to the manager for transparency.  For example, the manager is notified that they aren’t able to schedule </a:t>
            </a:r>
            <a:r>
              <a:rPr lang="en" sz="800"/>
              <a:t>multiple</a:t>
            </a:r>
            <a:r>
              <a:rPr lang="en" sz="800"/>
              <a:t> tournaments on the same day if they attempt to do so.</a:t>
            </a:r>
            <a:endParaRPr sz="800"/>
          </a:p>
          <a:p>
            <a:pPr indent="-279400" lvl="0" marL="457200" rtl="0" algn="l">
              <a:spcBef>
                <a:spcPts val="0"/>
              </a:spcBef>
              <a:spcAft>
                <a:spcPts val="0"/>
              </a:spcAft>
              <a:buSzPts val="800"/>
              <a:buChar char="●"/>
            </a:pPr>
            <a:r>
              <a:rPr lang="en" sz="800"/>
              <a:t>All the manager-specific pages have the same layout and appearance as the rest of the site, keeping the interface simple and intuitive for the manager.</a:t>
            </a:r>
            <a:endParaRPr sz="800"/>
          </a:p>
        </p:txBody>
      </p:sp>
      <p:pic>
        <p:nvPicPr>
          <p:cNvPr id="179" name="Google Shape;179;p29"/>
          <p:cNvPicPr preferRelativeResize="0"/>
          <p:nvPr/>
        </p:nvPicPr>
        <p:blipFill>
          <a:blip r:embed="rId4">
            <a:alphaModFix/>
          </a:blip>
          <a:stretch>
            <a:fillRect/>
          </a:stretch>
        </p:blipFill>
        <p:spPr>
          <a:xfrm>
            <a:off x="84800" y="3180916"/>
            <a:ext cx="2753074" cy="1889959"/>
          </a:xfrm>
          <a:prstGeom prst="rect">
            <a:avLst/>
          </a:prstGeom>
          <a:noFill/>
          <a:ln>
            <a:noFill/>
          </a:ln>
        </p:spPr>
      </p:pic>
      <p:sp>
        <p:nvSpPr>
          <p:cNvPr id="180" name="Google Shape;180;p29"/>
          <p:cNvSpPr txBox="1"/>
          <p:nvPr/>
        </p:nvSpPr>
        <p:spPr>
          <a:xfrm>
            <a:off x="179813" y="2837450"/>
            <a:ext cx="2464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Prototype Drinks Edit Page</a:t>
            </a:r>
            <a:endParaRPr/>
          </a:p>
        </p:txBody>
      </p:sp>
      <p:pic>
        <p:nvPicPr>
          <p:cNvPr id="181" name="Google Shape;181;p29"/>
          <p:cNvPicPr preferRelativeResize="0"/>
          <p:nvPr/>
        </p:nvPicPr>
        <p:blipFill rotWithShape="1">
          <a:blip r:embed="rId5">
            <a:alphaModFix/>
          </a:blip>
          <a:srcRect b="0" l="0" r="26492" t="0"/>
          <a:stretch/>
        </p:blipFill>
        <p:spPr>
          <a:xfrm>
            <a:off x="2931875" y="2082575"/>
            <a:ext cx="3883971" cy="2893800"/>
          </a:xfrm>
          <a:prstGeom prst="rect">
            <a:avLst/>
          </a:prstGeom>
          <a:noFill/>
          <a:ln>
            <a:noFill/>
          </a:ln>
        </p:spPr>
      </p:pic>
      <p:sp>
        <p:nvSpPr>
          <p:cNvPr id="182" name="Google Shape;182;p29"/>
          <p:cNvSpPr txBox="1"/>
          <p:nvPr/>
        </p:nvSpPr>
        <p:spPr>
          <a:xfrm>
            <a:off x="3533563" y="1507175"/>
            <a:ext cx="2464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Excerpt of Manager Implementation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269125" y="44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 Manager Class</a:t>
            </a:r>
            <a:endParaRPr/>
          </a:p>
        </p:txBody>
      </p:sp>
      <p:sp>
        <p:nvSpPr>
          <p:cNvPr id="188" name="Google Shape;188;p30"/>
          <p:cNvSpPr txBox="1"/>
          <p:nvPr>
            <p:ph idx="1" type="body"/>
          </p:nvPr>
        </p:nvSpPr>
        <p:spPr>
          <a:xfrm>
            <a:off x="311700" y="1152475"/>
            <a:ext cx="39567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Scrum Tasks</a:t>
            </a:r>
            <a:endParaRPr/>
          </a:p>
          <a:p>
            <a:pPr indent="-282575" lvl="0" marL="457200" rtl="0" algn="l">
              <a:spcBef>
                <a:spcPts val="1200"/>
              </a:spcBef>
              <a:spcAft>
                <a:spcPts val="0"/>
              </a:spcAft>
              <a:buSzPct val="100000"/>
              <a:buChar char="●"/>
            </a:pPr>
            <a:r>
              <a:rPr lang="en" sz="1000"/>
              <a:t>Developing this feature began with gathering requirements, and these requirements were recorded by Evelyn Teeples.  </a:t>
            </a:r>
            <a:endParaRPr sz="1000"/>
          </a:p>
          <a:p>
            <a:pPr indent="-282575" lvl="0" marL="457200" rtl="0" algn="l">
              <a:spcBef>
                <a:spcPts val="0"/>
              </a:spcBef>
              <a:spcAft>
                <a:spcPts val="0"/>
              </a:spcAft>
              <a:buSzPct val="100000"/>
              <a:buChar char="●"/>
            </a:pPr>
            <a:r>
              <a:rPr lang="en" sz="1000"/>
              <a:t>Next, Eathan Hodgkinson created the class diagram for the manager class based on the requirements</a:t>
            </a:r>
            <a:endParaRPr sz="1000"/>
          </a:p>
          <a:p>
            <a:pPr indent="-282575" lvl="0" marL="457200" rtl="0" algn="l">
              <a:spcBef>
                <a:spcPts val="0"/>
              </a:spcBef>
              <a:spcAft>
                <a:spcPts val="0"/>
              </a:spcAft>
              <a:buSzPct val="100000"/>
              <a:buChar char="●"/>
            </a:pPr>
            <a:r>
              <a:rPr lang="en" sz="1000"/>
              <a:t>Lane Barnes created the activity diagram for the manager class, and Carter Parks and Eathan Hodgkinson implemented the manager model in Django based on the requirements, class diagram, and activity diagram</a:t>
            </a:r>
            <a:endParaRPr sz="1000"/>
          </a:p>
          <a:p>
            <a:pPr indent="-282575" lvl="0" marL="457200" rtl="0" algn="l">
              <a:spcBef>
                <a:spcPts val="0"/>
              </a:spcBef>
              <a:spcAft>
                <a:spcPts val="0"/>
              </a:spcAft>
              <a:buSzPct val="100000"/>
              <a:buChar char="●"/>
            </a:pPr>
            <a:r>
              <a:rPr lang="en" sz="1000"/>
              <a:t>Evelyn Teeples  then created the prototype account and tournament edit pages for the manager, Josh Williams made the prototype page for editing drinks, and Eathan Hodgkinson made the prototype user verification page</a:t>
            </a:r>
            <a:endParaRPr sz="1000"/>
          </a:p>
          <a:p>
            <a:pPr indent="-282575" lvl="0" marL="457200" rtl="0" algn="l">
              <a:spcBef>
                <a:spcPts val="0"/>
              </a:spcBef>
              <a:spcAft>
                <a:spcPts val="0"/>
              </a:spcAft>
              <a:buSzPct val="100000"/>
              <a:buChar char="●"/>
            </a:pPr>
            <a:r>
              <a:rPr lang="en" sz="1000"/>
              <a:t>Next, the prototype pages for the manager were linked to the Django models, giving them added functionality. Josh Williams linked the drinks edit page and Eathan Hodgkinson linked the manager account page and the  user verification page.</a:t>
            </a:r>
            <a:endParaRPr sz="1000"/>
          </a:p>
          <a:p>
            <a:pPr indent="-282575" lvl="0" marL="457200" rtl="0" algn="l">
              <a:spcBef>
                <a:spcPts val="0"/>
              </a:spcBef>
              <a:spcAft>
                <a:spcPts val="0"/>
              </a:spcAft>
              <a:buSzPct val="100000"/>
              <a:buChar char="●"/>
            </a:pPr>
            <a:r>
              <a:rPr lang="en" sz="1000"/>
              <a:t>Eathan Hodgkinson and Lane Barnes added the CSS code needed to improve the appearance of all the manager pages</a:t>
            </a:r>
            <a:endParaRPr sz="1000"/>
          </a:p>
          <a:p>
            <a:pPr indent="-282575" lvl="0" marL="457200" rtl="0" algn="l">
              <a:spcBef>
                <a:spcPts val="0"/>
              </a:spcBef>
              <a:spcAft>
                <a:spcPts val="0"/>
              </a:spcAft>
              <a:buSzPct val="100000"/>
              <a:buChar char="●"/>
            </a:pPr>
            <a:r>
              <a:rPr lang="en" sz="1000"/>
              <a:t>Finally, Eathan Hodgkinson tested the manager page to confirm that all the manager-specific pages work</a:t>
            </a:r>
            <a:endParaRPr sz="1000"/>
          </a:p>
          <a:p>
            <a:pPr indent="-282575" lvl="0" marL="457200" rtl="0" algn="l">
              <a:spcBef>
                <a:spcPts val="0"/>
              </a:spcBef>
              <a:spcAft>
                <a:spcPts val="0"/>
              </a:spcAft>
              <a:buSzPct val="100000"/>
              <a:buChar char="●"/>
            </a:pPr>
            <a:r>
              <a:rPr lang="en" sz="1000"/>
              <a:t>As of now, all manager-specific pages work except the user verification page, which will be finished at a later date</a:t>
            </a:r>
            <a:endParaRPr sz="1000"/>
          </a:p>
          <a:p>
            <a:pPr indent="-282575" lvl="0" marL="457200" rtl="0" algn="l">
              <a:spcBef>
                <a:spcPts val="0"/>
              </a:spcBef>
              <a:spcAft>
                <a:spcPts val="0"/>
              </a:spcAft>
              <a:buSzPct val="100000"/>
              <a:buChar char="●"/>
            </a:pPr>
            <a:r>
              <a:rPr lang="en" sz="1000"/>
              <a:t>We tested every feature as it was added</a:t>
            </a:r>
            <a:endParaRPr sz="1000"/>
          </a:p>
        </p:txBody>
      </p:sp>
      <p:sp>
        <p:nvSpPr>
          <p:cNvPr id="189" name="Google Shape;189;p30"/>
          <p:cNvSpPr txBox="1"/>
          <p:nvPr>
            <p:ph idx="1" type="body"/>
          </p:nvPr>
        </p:nvSpPr>
        <p:spPr>
          <a:xfrm>
            <a:off x="4455100" y="1152475"/>
            <a:ext cx="39567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Scrum Tasks Itemized List</a:t>
            </a:r>
            <a:endParaRPr/>
          </a:p>
          <a:p>
            <a:pPr indent="-282575" lvl="0" marL="457200" rtl="0" algn="l">
              <a:spcBef>
                <a:spcPts val="1200"/>
              </a:spcBef>
              <a:spcAft>
                <a:spcPts val="0"/>
              </a:spcAft>
              <a:buSzPct val="100000"/>
              <a:buChar char="●"/>
            </a:pPr>
            <a:r>
              <a:rPr lang="en" sz="1000"/>
              <a:t>Lane Barnes</a:t>
            </a:r>
            <a:endParaRPr sz="1000"/>
          </a:p>
          <a:p>
            <a:pPr indent="-282575" lvl="1" marL="914400" rtl="0" algn="l">
              <a:spcBef>
                <a:spcPts val="0"/>
              </a:spcBef>
              <a:spcAft>
                <a:spcPts val="0"/>
              </a:spcAft>
              <a:buSzPct val="100000"/>
              <a:buChar char="○"/>
            </a:pPr>
            <a:r>
              <a:rPr lang="en" sz="1000"/>
              <a:t>Created activity diagram for manager</a:t>
            </a:r>
            <a:endParaRPr sz="1000"/>
          </a:p>
          <a:p>
            <a:pPr indent="-282575" lvl="1" marL="914400" rtl="0" algn="l">
              <a:spcBef>
                <a:spcPts val="0"/>
              </a:spcBef>
              <a:spcAft>
                <a:spcPts val="0"/>
              </a:spcAft>
              <a:buSzPct val="100000"/>
              <a:buChar char="○"/>
            </a:pPr>
            <a:r>
              <a:rPr lang="en" sz="1000"/>
              <a:t>Wrote part of the CSS code for manager pages</a:t>
            </a:r>
            <a:endParaRPr sz="1000"/>
          </a:p>
          <a:p>
            <a:pPr indent="-282575" lvl="1" marL="914400" rtl="0" algn="l">
              <a:spcBef>
                <a:spcPts val="0"/>
              </a:spcBef>
              <a:spcAft>
                <a:spcPts val="0"/>
              </a:spcAft>
              <a:buSzPct val="100000"/>
              <a:buChar char="○"/>
            </a:pPr>
            <a:r>
              <a:rPr lang="en" sz="1000"/>
              <a:t>Wrote unit tests for the manager class</a:t>
            </a:r>
            <a:endParaRPr sz="1000"/>
          </a:p>
          <a:p>
            <a:pPr indent="-282575" lvl="0" marL="457200" rtl="0" algn="l">
              <a:spcBef>
                <a:spcPts val="0"/>
              </a:spcBef>
              <a:spcAft>
                <a:spcPts val="0"/>
              </a:spcAft>
              <a:buSzPct val="100000"/>
              <a:buChar char="●"/>
            </a:pPr>
            <a:r>
              <a:rPr lang="en" sz="1000"/>
              <a:t>Eathan Hodgkinson</a:t>
            </a:r>
            <a:endParaRPr sz="1000"/>
          </a:p>
          <a:p>
            <a:pPr indent="-282575" lvl="1" marL="914400" rtl="0" algn="l">
              <a:spcBef>
                <a:spcPts val="0"/>
              </a:spcBef>
              <a:spcAft>
                <a:spcPts val="0"/>
              </a:spcAft>
              <a:buSzPct val="100000"/>
              <a:buChar char="○"/>
            </a:pPr>
            <a:r>
              <a:rPr lang="en" sz="1000"/>
              <a:t>Created class diagram for manager</a:t>
            </a:r>
            <a:endParaRPr sz="1000"/>
          </a:p>
          <a:p>
            <a:pPr indent="-282575" lvl="1" marL="914400" rtl="0" algn="l">
              <a:spcBef>
                <a:spcPts val="0"/>
              </a:spcBef>
              <a:spcAft>
                <a:spcPts val="0"/>
              </a:spcAft>
              <a:buSzPct val="100000"/>
              <a:buChar char="○"/>
            </a:pPr>
            <a:r>
              <a:rPr lang="en" sz="1000"/>
              <a:t>Implemented part of the Django manager model</a:t>
            </a:r>
            <a:endParaRPr sz="1000"/>
          </a:p>
          <a:p>
            <a:pPr indent="-282575" lvl="1" marL="914400" rtl="0" algn="l">
              <a:spcBef>
                <a:spcPts val="0"/>
              </a:spcBef>
              <a:spcAft>
                <a:spcPts val="0"/>
              </a:spcAft>
              <a:buSzPct val="100000"/>
              <a:buChar char="○"/>
            </a:pPr>
            <a:r>
              <a:rPr lang="en" sz="1000"/>
              <a:t>Made prototype user verification page</a:t>
            </a:r>
            <a:endParaRPr sz="1000"/>
          </a:p>
          <a:p>
            <a:pPr indent="-282575" lvl="1" marL="914400" rtl="0" algn="l">
              <a:spcBef>
                <a:spcPts val="0"/>
              </a:spcBef>
              <a:spcAft>
                <a:spcPts val="0"/>
              </a:spcAft>
              <a:buSzPct val="100000"/>
              <a:buChar char="○"/>
            </a:pPr>
            <a:r>
              <a:rPr lang="en" sz="1000"/>
              <a:t>Linked the manager account and user verification pages to the Django manager model</a:t>
            </a:r>
            <a:endParaRPr sz="1000"/>
          </a:p>
          <a:p>
            <a:pPr indent="-282575" lvl="1" marL="914400" rtl="0" algn="l">
              <a:spcBef>
                <a:spcPts val="0"/>
              </a:spcBef>
              <a:spcAft>
                <a:spcPts val="0"/>
              </a:spcAft>
              <a:buSzPct val="100000"/>
              <a:buChar char="○"/>
            </a:pPr>
            <a:r>
              <a:rPr lang="en" sz="1000"/>
              <a:t>Wrote part of the CSS code for manager pages</a:t>
            </a:r>
            <a:endParaRPr sz="1000"/>
          </a:p>
          <a:p>
            <a:pPr indent="-282575" lvl="1" marL="914400" rtl="0" algn="l">
              <a:spcBef>
                <a:spcPts val="0"/>
              </a:spcBef>
              <a:spcAft>
                <a:spcPts val="0"/>
              </a:spcAft>
              <a:buSzPct val="100000"/>
              <a:buChar char="○"/>
            </a:pPr>
            <a:r>
              <a:rPr lang="en" sz="1000"/>
              <a:t>Tested the manager-specific pages for quality assurance</a:t>
            </a:r>
            <a:endParaRPr sz="1000"/>
          </a:p>
          <a:p>
            <a:pPr indent="-282575" lvl="0" marL="457200" rtl="0" algn="l">
              <a:spcBef>
                <a:spcPts val="0"/>
              </a:spcBef>
              <a:spcAft>
                <a:spcPts val="0"/>
              </a:spcAft>
              <a:buSzPct val="100000"/>
              <a:buChar char="●"/>
            </a:pPr>
            <a:r>
              <a:rPr lang="en" sz="1000"/>
              <a:t>Carter Parks</a:t>
            </a:r>
            <a:endParaRPr sz="1000"/>
          </a:p>
          <a:p>
            <a:pPr indent="-282575" lvl="1" marL="914400" rtl="0" algn="l">
              <a:spcBef>
                <a:spcPts val="0"/>
              </a:spcBef>
              <a:spcAft>
                <a:spcPts val="0"/>
              </a:spcAft>
              <a:buSzPct val="100000"/>
              <a:buChar char="○"/>
            </a:pPr>
            <a:r>
              <a:rPr lang="en" sz="1000"/>
              <a:t>Implemented part of the Django manager model</a:t>
            </a:r>
            <a:endParaRPr sz="1000"/>
          </a:p>
          <a:p>
            <a:pPr indent="-282575" lvl="0" marL="457200" rtl="0" algn="l">
              <a:spcBef>
                <a:spcPts val="0"/>
              </a:spcBef>
              <a:spcAft>
                <a:spcPts val="0"/>
              </a:spcAft>
              <a:buSzPct val="100000"/>
              <a:buChar char="●"/>
            </a:pPr>
            <a:r>
              <a:rPr lang="en" sz="1000"/>
              <a:t>Evelyn Teeples</a:t>
            </a:r>
            <a:endParaRPr sz="1000"/>
          </a:p>
          <a:p>
            <a:pPr indent="-282575" lvl="1" marL="914400" rtl="0" algn="l">
              <a:spcBef>
                <a:spcPts val="0"/>
              </a:spcBef>
              <a:spcAft>
                <a:spcPts val="0"/>
              </a:spcAft>
              <a:buSzPct val="100000"/>
              <a:buChar char="○"/>
            </a:pPr>
            <a:r>
              <a:rPr lang="en" sz="1000"/>
              <a:t>Gathered requirements for manager</a:t>
            </a:r>
            <a:endParaRPr sz="1000"/>
          </a:p>
          <a:p>
            <a:pPr indent="-282575" lvl="1" marL="914400" rtl="0" algn="l">
              <a:spcBef>
                <a:spcPts val="0"/>
              </a:spcBef>
              <a:spcAft>
                <a:spcPts val="0"/>
              </a:spcAft>
              <a:buSzPct val="100000"/>
              <a:buChar char="○"/>
            </a:pPr>
            <a:r>
              <a:rPr lang="en" sz="1000"/>
              <a:t>Created the prototype account and tournament edit pages</a:t>
            </a:r>
            <a:endParaRPr sz="1000"/>
          </a:p>
          <a:p>
            <a:pPr indent="-282575" lvl="0" marL="457200" rtl="0" algn="l">
              <a:spcBef>
                <a:spcPts val="0"/>
              </a:spcBef>
              <a:spcAft>
                <a:spcPts val="0"/>
              </a:spcAft>
              <a:buSzPct val="100000"/>
              <a:buChar char="●"/>
            </a:pPr>
            <a:r>
              <a:rPr lang="en" sz="1000"/>
              <a:t>Josh Williams</a:t>
            </a:r>
            <a:endParaRPr sz="1000"/>
          </a:p>
          <a:p>
            <a:pPr indent="-282575" lvl="1" marL="914400" rtl="0" algn="l">
              <a:spcBef>
                <a:spcPts val="0"/>
              </a:spcBef>
              <a:spcAft>
                <a:spcPts val="0"/>
              </a:spcAft>
              <a:buSzPct val="100000"/>
              <a:buChar char="○"/>
            </a:pPr>
            <a:r>
              <a:rPr lang="en" sz="1000"/>
              <a:t>Made the prototype drinks edit page</a:t>
            </a:r>
            <a:endParaRPr sz="1000"/>
          </a:p>
          <a:p>
            <a:pPr indent="-282575" lvl="1" marL="914400" rtl="0" algn="l">
              <a:spcBef>
                <a:spcPts val="0"/>
              </a:spcBef>
              <a:spcAft>
                <a:spcPts val="0"/>
              </a:spcAft>
              <a:buSzPct val="100000"/>
              <a:buChar char="○"/>
            </a:pPr>
            <a:r>
              <a:rPr lang="en" sz="1000"/>
              <a:t>Linked the drinks edit page to the Django manager model</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95" name="Google Shape;19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Trello. (2019). https://trello.com</a:t>
            </a:r>
            <a:endParaRPr/>
          </a:p>
          <a:p>
            <a:pPr indent="-325755" lvl="0" marL="457200" rtl="0" algn="l">
              <a:spcBef>
                <a:spcPts val="0"/>
              </a:spcBef>
              <a:spcAft>
                <a:spcPts val="0"/>
              </a:spcAft>
              <a:buSzPct val="100000"/>
              <a:buChar char="●"/>
            </a:pPr>
            <a:r>
              <a:rPr lang="en"/>
              <a:t>Figma. (2019). https://www.figma.com</a:t>
            </a:r>
            <a:endParaRPr/>
          </a:p>
          <a:p>
            <a:pPr indent="-325755" lvl="0" marL="457200" rtl="0" algn="l">
              <a:spcBef>
                <a:spcPts val="0"/>
              </a:spcBef>
              <a:spcAft>
                <a:spcPts val="0"/>
              </a:spcAft>
              <a:buSzPct val="100000"/>
              <a:buChar char="●"/>
            </a:pPr>
            <a:r>
              <a:rPr lang="en"/>
              <a:t>Django documentation. (n.d.). https://docs.djangoproject.com/en/3.2/</a:t>
            </a:r>
            <a:endParaRPr/>
          </a:p>
          <a:p>
            <a:pPr indent="-325755" lvl="0" marL="457200" rtl="0" algn="l">
              <a:spcBef>
                <a:spcPts val="0"/>
              </a:spcBef>
              <a:spcAft>
                <a:spcPts val="0"/>
              </a:spcAft>
              <a:buSzPct val="100000"/>
              <a:buChar char="●"/>
            </a:pPr>
            <a:r>
              <a:rPr lang="en"/>
              <a:t>GitHub. (2013). https://github.com</a:t>
            </a:r>
            <a:endParaRPr/>
          </a:p>
          <a:p>
            <a:pPr indent="-325755" lvl="0" marL="457200" rtl="0" algn="l">
              <a:spcBef>
                <a:spcPts val="0"/>
              </a:spcBef>
              <a:spcAft>
                <a:spcPts val="0"/>
              </a:spcAft>
              <a:buSzPct val="100000"/>
              <a:buChar char="●"/>
            </a:pPr>
            <a:r>
              <a:rPr lang="en"/>
              <a:t>Lucidchart. </a:t>
            </a:r>
            <a:r>
              <a:rPr lang="en"/>
              <a:t>(2019). https://www.lucidchart.com</a:t>
            </a:r>
            <a:endParaRPr/>
          </a:p>
          <a:p>
            <a:pPr indent="-325755" lvl="0" marL="457200" rtl="0" algn="l">
              <a:spcBef>
                <a:spcPts val="0"/>
              </a:spcBef>
              <a:spcAft>
                <a:spcPts val="0"/>
              </a:spcAft>
              <a:buSzPct val="100000"/>
              <a:buChar char="●"/>
            </a:pPr>
            <a:r>
              <a:rPr lang="en"/>
              <a:t>Google Drive. (2019). https://drive.google.com</a:t>
            </a:r>
            <a:endParaRPr/>
          </a:p>
          <a:p>
            <a:pPr indent="-325755" lvl="0" marL="457200" rtl="0" algn="l">
              <a:spcBef>
                <a:spcPts val="0"/>
              </a:spcBef>
              <a:spcAft>
                <a:spcPts val="0"/>
              </a:spcAft>
              <a:buSzPct val="100000"/>
              <a:buChar char="●"/>
            </a:pPr>
            <a:r>
              <a:rPr lang="en"/>
              <a:t>Discord. (n.d.). https://discord.com/</a:t>
            </a:r>
            <a:endParaRPr/>
          </a:p>
          <a:p>
            <a:pPr indent="-325755" lvl="0" marL="457200" rtl="0" algn="l">
              <a:spcBef>
                <a:spcPts val="0"/>
              </a:spcBef>
              <a:spcAft>
                <a:spcPts val="0"/>
              </a:spcAft>
              <a:buSzPct val="100000"/>
              <a:buChar char="●"/>
            </a:pPr>
            <a:r>
              <a:rPr lang="en"/>
              <a:t>Amazon Web Services (AWS). (2015). Amazon Web Services, Inc. https://aws.amazon.com</a:t>
            </a:r>
            <a:endParaRPr/>
          </a:p>
          <a:p>
            <a:pPr indent="-325755" lvl="0" marL="457200" rtl="0" algn="l">
              <a:spcBef>
                <a:spcPts val="0"/>
              </a:spcBef>
              <a:spcAft>
                <a:spcPts val="0"/>
              </a:spcAft>
              <a:buSzPct val="100000"/>
              <a:buChar char="●"/>
            </a:pPr>
            <a:r>
              <a:rPr lang="en"/>
              <a:t>Stack Overflow. (2019). https://stackoverflow.com</a:t>
            </a:r>
            <a:endParaRPr/>
          </a:p>
          <a:p>
            <a:pPr indent="-325755" lvl="0" marL="457200" rtl="0" algn="l">
              <a:spcBef>
                <a:spcPts val="0"/>
              </a:spcBef>
              <a:spcAft>
                <a:spcPts val="0"/>
              </a:spcAft>
              <a:buSzPct val="100000"/>
              <a:buChar char="●"/>
            </a:pPr>
            <a:r>
              <a:rPr lang="en"/>
              <a:t>Harshvijaythakkar. (2020, December 19). Dajngo [sic] with Nginx, Gunicorn. </a:t>
            </a:r>
            <a:r>
              <a:rPr lang="en"/>
              <a:t>Analytics Vidhya. h</a:t>
            </a:r>
            <a:r>
              <a:rPr lang="en"/>
              <a:t>ttps://medium.com/analytics-vidhya/dajngo-with-nginx-gunicorn-aaf8431dc9e0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project was created to help run and manage a Putt Putt Golf tournament. The four types of users that can use our application are players, managers, sponsors, and drinkmeisters. </a:t>
            </a:r>
            <a:endParaRPr/>
          </a:p>
          <a:p>
            <a:pPr indent="0" lvl="0" marL="0" rtl="0" algn="l">
              <a:spcBef>
                <a:spcPts val="1200"/>
              </a:spcBef>
              <a:spcAft>
                <a:spcPts val="0"/>
              </a:spcAft>
              <a:buNone/>
            </a:pPr>
            <a:r>
              <a:rPr lang="en"/>
              <a:t>A player can play in a tournament and the application will help track their hole and score. </a:t>
            </a:r>
            <a:endParaRPr/>
          </a:p>
          <a:p>
            <a:pPr indent="0" lvl="0" marL="0" rtl="0" algn="l">
              <a:spcBef>
                <a:spcPts val="1200"/>
              </a:spcBef>
              <a:spcAft>
                <a:spcPts val="0"/>
              </a:spcAft>
              <a:buNone/>
            </a:pPr>
            <a:r>
              <a:rPr lang="en"/>
              <a:t>A manager verifies users as well as edits tournaments and the drink menu. </a:t>
            </a:r>
            <a:endParaRPr/>
          </a:p>
          <a:p>
            <a:pPr indent="0" lvl="0" marL="0" rtl="0" algn="l">
              <a:spcBef>
                <a:spcPts val="1200"/>
              </a:spcBef>
              <a:spcAft>
                <a:spcPts val="0"/>
              </a:spcAft>
              <a:buNone/>
            </a:pPr>
            <a:r>
              <a:rPr lang="en"/>
              <a:t>A sponsor can donate money to sponsor a tournament and that tournament will be named by their company. </a:t>
            </a:r>
            <a:endParaRPr/>
          </a:p>
          <a:p>
            <a:pPr indent="0" lvl="0" marL="0" rtl="0" algn="l">
              <a:spcBef>
                <a:spcPts val="1200"/>
              </a:spcBef>
              <a:spcAft>
                <a:spcPts val="0"/>
              </a:spcAft>
              <a:buNone/>
            </a:pPr>
            <a:r>
              <a:rPr lang="en"/>
              <a:t>A drinkmeister makes and delivers drinks. The application helps manage orders, drink recipes, and delivery locations for the drinkmeister. </a:t>
            </a:r>
            <a:endParaRPr/>
          </a:p>
          <a:p>
            <a:pPr indent="0" lvl="0" marL="0" rtl="0" algn="l">
              <a:spcBef>
                <a:spcPts val="1200"/>
              </a:spcBef>
              <a:spcAft>
                <a:spcPts val="1200"/>
              </a:spcAft>
              <a:buNone/>
            </a:pPr>
            <a:r>
              <a:rPr lang="en"/>
              <a:t>All users can order drinks and add money to their accounts.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
        <p:nvSpPr>
          <p:cNvPr id="201" name="Google Shape;201;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Design Decisions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 major design decisions for our project were: what platform to build our application in, </a:t>
            </a:r>
            <a:r>
              <a:rPr lang="en"/>
              <a:t>how to share our code,</a:t>
            </a:r>
            <a:r>
              <a:rPr lang="en"/>
              <a:t> how we should communicate as a group, what coding languages to use for development, and how the application should look when it was </a:t>
            </a:r>
            <a:r>
              <a:rPr lang="en"/>
              <a:t>finished</a:t>
            </a:r>
            <a:r>
              <a:rPr lang="en"/>
              <a:t>.</a:t>
            </a:r>
            <a:endParaRPr/>
          </a:p>
          <a:p>
            <a:pPr indent="0" lvl="0" marL="0" rtl="0" algn="l">
              <a:spcBef>
                <a:spcPts val="1200"/>
              </a:spcBef>
              <a:spcAft>
                <a:spcPts val="0"/>
              </a:spcAft>
              <a:buNone/>
            </a:pPr>
            <a:r>
              <a:rPr lang="en"/>
              <a:t>We decided to build our application using Django since it was </a:t>
            </a:r>
            <a:r>
              <a:rPr lang="en"/>
              <a:t>relatively</a:t>
            </a:r>
            <a:r>
              <a:rPr lang="en"/>
              <a:t> easy to learn and most of our team had used it before. Django also has very professional and easy to read documentation which was another major reason for choosing Django.</a:t>
            </a:r>
            <a:endParaRPr/>
          </a:p>
          <a:p>
            <a:pPr indent="0" lvl="0" marL="0" rtl="0" algn="l">
              <a:spcBef>
                <a:spcPts val="1200"/>
              </a:spcBef>
              <a:spcAft>
                <a:spcPts val="1200"/>
              </a:spcAft>
              <a:buNone/>
            </a:pPr>
            <a:r>
              <a:rPr lang="en"/>
              <a:t>For sharing our code between group members we decided to use Git because it was strongly suggested by the project owner and most of our team was familiar with it. Git allowed all of us to work on the project at the same time without issue which allowed us to break our project down into manageable pieces.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Design Decisions</a:t>
            </a:r>
            <a:endParaRPr/>
          </a:p>
        </p:txBody>
      </p:sp>
      <p:sp>
        <p:nvSpPr>
          <p:cNvPr id="74" name="Google Shape;74;p16"/>
          <p:cNvSpPr txBox="1"/>
          <p:nvPr>
            <p:ph idx="1" type="body"/>
          </p:nvPr>
        </p:nvSpPr>
        <p:spPr>
          <a:xfrm>
            <a:off x="311700" y="1152475"/>
            <a:ext cx="44013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To communicate with each other we decided to use Discord because all of us knew how to use it and Discord is fantastic for communication. We could text or call in Discord and if someone had a coding problem they could share their screen and get help.</a:t>
            </a:r>
            <a:endParaRPr/>
          </a:p>
          <a:p>
            <a:pPr indent="0" lvl="0" marL="0" rtl="0" algn="l">
              <a:spcBef>
                <a:spcPts val="1200"/>
              </a:spcBef>
              <a:spcAft>
                <a:spcPts val="0"/>
              </a:spcAft>
              <a:buNone/>
            </a:pPr>
            <a:r>
              <a:rPr lang="en"/>
              <a:t>We decided to write our code using Python, HTML, and CSS because our team collectively decided those were our strongest languages and Django uses python so it made it an easy decision for us.</a:t>
            </a:r>
            <a:endParaRPr/>
          </a:p>
          <a:p>
            <a:pPr indent="0" lvl="0" marL="0" rtl="0" algn="l">
              <a:spcBef>
                <a:spcPts val="1200"/>
              </a:spcBef>
              <a:spcAft>
                <a:spcPts val="1200"/>
              </a:spcAft>
              <a:buNone/>
            </a:pPr>
            <a:r>
              <a:rPr lang="en"/>
              <a:t>The last design decision we made was about how our application was going to look when it was finished. We decided to go with a green and </a:t>
            </a:r>
            <a:r>
              <a:rPr lang="en"/>
              <a:t>orange</a:t>
            </a:r>
            <a:r>
              <a:rPr lang="en"/>
              <a:t> color scheme because it looked nice and had a Putt Putt Golf feel to it.</a:t>
            </a:r>
            <a:endParaRPr/>
          </a:p>
        </p:txBody>
      </p:sp>
      <p:pic>
        <p:nvPicPr>
          <p:cNvPr id="75" name="Google Shape;75;p16"/>
          <p:cNvPicPr preferRelativeResize="0"/>
          <p:nvPr/>
        </p:nvPicPr>
        <p:blipFill>
          <a:blip r:embed="rId3">
            <a:alphaModFix/>
          </a:blip>
          <a:stretch>
            <a:fillRect/>
          </a:stretch>
        </p:blipFill>
        <p:spPr>
          <a:xfrm>
            <a:off x="4713000" y="1479122"/>
            <a:ext cx="4401226" cy="27631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Agile Practices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first week as a team was a bit of a disaster because we did not have any agile practices put in place but once we did our </a:t>
            </a:r>
            <a:r>
              <a:rPr lang="en"/>
              <a:t>productivity began to increase. We started meeting almost every week day and we started breaking down large tasks into smaller pieces so multiple people could work on them. We found that meeting more often helped keep us on track since we were constantly reporting to each other. Breaking down these large tasks helped lessen the anxiety associated with them. We also started using Trello to assign tasks to different group members and that allowed us to constantly know what we had to get done and what everyone else was working 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title="Chart"/>
          <p:cNvPicPr preferRelativeResize="0"/>
          <p:nvPr/>
        </p:nvPicPr>
        <p:blipFill>
          <a:blip r:embed="rId3">
            <a:alphaModFix/>
          </a:blip>
          <a:stretch>
            <a:fillRect/>
          </a:stretch>
        </p:blipFill>
        <p:spPr>
          <a:xfrm>
            <a:off x="416250" y="0"/>
            <a:ext cx="8311502"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title="Chart"/>
          <p:cNvPicPr preferRelativeResize="0"/>
          <p:nvPr/>
        </p:nvPicPr>
        <p:blipFill>
          <a:blip r:embed="rId3">
            <a:alphaModFix/>
          </a:blip>
          <a:stretch>
            <a:fillRect/>
          </a:stretch>
        </p:blipFill>
        <p:spPr>
          <a:xfrm>
            <a:off x="440688" y="0"/>
            <a:ext cx="826261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deployment process for the site is as follows:</a:t>
            </a:r>
            <a:endParaRPr sz="1100"/>
          </a:p>
          <a:p>
            <a:pPr indent="-298450" lvl="0" marL="457200" rtl="0" algn="l">
              <a:spcBef>
                <a:spcPts val="1200"/>
              </a:spcBef>
              <a:spcAft>
                <a:spcPts val="0"/>
              </a:spcAft>
              <a:buSzPts val="1100"/>
              <a:buChar char="●"/>
            </a:pPr>
            <a:r>
              <a:rPr lang="en" sz="1100"/>
              <a:t>After all pull requests are merged, and testing is complete, the server is launched from the AWS EC2 console.</a:t>
            </a:r>
            <a:endParaRPr sz="1100"/>
          </a:p>
          <a:p>
            <a:pPr indent="-298450" lvl="0" marL="457200" rtl="0" algn="l">
              <a:spcBef>
                <a:spcPts val="0"/>
              </a:spcBef>
              <a:spcAft>
                <a:spcPts val="0"/>
              </a:spcAft>
              <a:buSzPts val="1100"/>
              <a:buChar char="●"/>
            </a:pPr>
            <a:r>
              <a:rPr lang="en" sz="1100"/>
              <a:t>After connecting to the server, which runs Ubuntu 20.04.2 LTS, c</a:t>
            </a:r>
            <a:r>
              <a:rPr lang="en" sz="1100"/>
              <a:t>hanges to the software are manually pulled </a:t>
            </a:r>
            <a:r>
              <a:rPr lang="en" sz="1100"/>
              <a:t>from</a:t>
            </a:r>
            <a:r>
              <a:rPr lang="en" sz="1100"/>
              <a:t> the Github repo where they are stored.</a:t>
            </a:r>
            <a:endParaRPr sz="1100"/>
          </a:p>
          <a:p>
            <a:pPr indent="-298450" lvl="0" marL="457200" rtl="0" algn="l">
              <a:spcBef>
                <a:spcPts val="0"/>
              </a:spcBef>
              <a:spcAft>
                <a:spcPts val="0"/>
              </a:spcAft>
              <a:buSzPts val="1100"/>
              <a:buChar char="●"/>
            </a:pPr>
            <a:r>
              <a:rPr lang="en" sz="1100"/>
              <a:t>A series of tools provided by Django are used to perform the following steps.</a:t>
            </a:r>
            <a:endParaRPr sz="1100"/>
          </a:p>
          <a:p>
            <a:pPr indent="-298450" lvl="1" marL="914400" rtl="0" algn="l">
              <a:spcBef>
                <a:spcPts val="0"/>
              </a:spcBef>
              <a:spcAft>
                <a:spcPts val="0"/>
              </a:spcAft>
              <a:buSzPts val="1100"/>
              <a:buChar char="○"/>
            </a:pPr>
            <a:r>
              <a:rPr lang="en" sz="1100"/>
              <a:t>Changes to the database schema are implemented by running a command which compiles the various changes to the Django models into a migration (a slice of the history of the schema), then by migrating </a:t>
            </a:r>
            <a:r>
              <a:rPr lang="en" sz="1100"/>
              <a:t>these slices to the database.</a:t>
            </a:r>
            <a:endParaRPr sz="1100"/>
          </a:p>
          <a:p>
            <a:pPr indent="-298450" lvl="2" marL="1371600" rtl="0" algn="l">
              <a:spcBef>
                <a:spcPts val="0"/>
              </a:spcBef>
              <a:spcAft>
                <a:spcPts val="0"/>
              </a:spcAft>
              <a:buSzPts val="1100"/>
              <a:buChar char="■"/>
            </a:pPr>
            <a:r>
              <a:rPr lang="en" sz="1100"/>
              <a:t>The database is a MySQL database handled entirely through Django’s tools.</a:t>
            </a:r>
            <a:endParaRPr sz="1100"/>
          </a:p>
          <a:p>
            <a:pPr indent="-298450" lvl="1" marL="914400" rtl="0" algn="l">
              <a:spcBef>
                <a:spcPts val="0"/>
              </a:spcBef>
              <a:spcAft>
                <a:spcPts val="0"/>
              </a:spcAft>
              <a:buSzPts val="1100"/>
              <a:buChar char="○"/>
            </a:pPr>
            <a:r>
              <a:rPr lang="en" sz="1100"/>
              <a:t>Static files (Javascript, CSS, images) are collected into a single location for easier access by Django.</a:t>
            </a:r>
            <a:endParaRPr sz="1100"/>
          </a:p>
          <a:p>
            <a:pPr indent="-298450" lvl="0" marL="457200" rtl="0" algn="l">
              <a:spcBef>
                <a:spcPts val="0"/>
              </a:spcBef>
              <a:spcAft>
                <a:spcPts val="0"/>
              </a:spcAft>
              <a:buSzPts val="1100"/>
              <a:buChar char="●"/>
            </a:pPr>
            <a:r>
              <a:rPr lang="en" sz="1100"/>
              <a:t>Nginx is launched as a system service, along with gunicorn_start, a shell script to run Gunicorn with a series of presets.</a:t>
            </a:r>
            <a:endParaRPr sz="1100"/>
          </a:p>
          <a:p>
            <a:pPr indent="-298450" lvl="1" marL="914400" rtl="0" algn="l">
              <a:spcBef>
                <a:spcPts val="0"/>
              </a:spcBef>
              <a:spcAft>
                <a:spcPts val="0"/>
              </a:spcAft>
              <a:buSzPts val="1100"/>
              <a:buChar char="○"/>
            </a:pPr>
            <a:r>
              <a:rPr lang="en" sz="1100"/>
              <a:t>Gunicorn is a Web Server Gateway Interface HTTP server written in Python, which allows for multiple worker processes (4 in our case) to serve requests, unlike Django’s development mode.</a:t>
            </a:r>
            <a:endParaRPr sz="1100"/>
          </a:p>
          <a:p>
            <a:pPr indent="-298450" lvl="1" marL="914400" rtl="0" algn="l">
              <a:spcBef>
                <a:spcPts val="0"/>
              </a:spcBef>
              <a:spcAft>
                <a:spcPts val="0"/>
              </a:spcAft>
              <a:buSzPts val="1100"/>
              <a:buChar char="○"/>
            </a:pPr>
            <a:r>
              <a:rPr lang="en" sz="1100"/>
              <a:t>Nginx is a web server with a variety of features, similar to Apache, but with better performance. It interfaces with Gunicorn, which in turn interfaces with Django, to provide security and scalability.</a:t>
            </a:r>
            <a:endParaRPr sz="1100"/>
          </a:p>
          <a:p>
            <a:pPr indent="0" lvl="0" marL="0" rtl="0" algn="l">
              <a:spcBef>
                <a:spcPts val="1200"/>
              </a:spcBef>
              <a:spcAft>
                <a:spcPts val="1200"/>
              </a:spcAft>
              <a:buNone/>
            </a:pPr>
            <a:r>
              <a:rPr lang="en" sz="1100"/>
              <a:t>After these steps have been completed, the site is up and running on port 80 at whichever URL points to the server.</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majority of our testing was done by us as the developers through manual testing. When we wrote any new feature we would test it on the website </a:t>
            </a:r>
            <a:r>
              <a:rPr lang="en"/>
              <a:t>immediately</a:t>
            </a:r>
            <a:r>
              <a:rPr lang="en"/>
              <a:t> to make sure it was working correctly. If the new feature did not work as intended we knew right away and began fixing it. </a:t>
            </a:r>
            <a:endParaRPr/>
          </a:p>
          <a:p>
            <a:pPr indent="0" lvl="0" marL="0" rtl="0" algn="l">
              <a:spcBef>
                <a:spcPts val="1200"/>
              </a:spcBef>
              <a:spcAft>
                <a:spcPts val="1200"/>
              </a:spcAft>
              <a:buNone/>
            </a:pPr>
            <a:r>
              <a:rPr lang="en"/>
              <a:t>The other type of testing we did was unit testing for our models and to do this we used Django’s built in testing library. We were able to program Django to create our models with very specific information and then we had Django query the database to ensure those models were stored just as intended. Our testing showed that our models were being created and saved to the database correctly.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