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69" r:id="rId18"/>
    <p:sldId id="274" r:id="rId19"/>
    <p:sldId id="275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8" autoAdjust="0"/>
    <p:restoredTop sz="91897" autoAdjust="0"/>
  </p:normalViewPr>
  <p:slideViewPr>
    <p:cSldViewPr snapToGrid="0">
      <p:cViewPr varScale="1">
        <p:scale>
          <a:sx n="66" d="100"/>
          <a:sy n="66" d="100"/>
        </p:scale>
        <p:origin x="9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B0304-EA74-4D7D-BD98-299F8FEC20F8}" type="datetimeFigureOut">
              <a:rPr lang="es-MX" smtClean="0"/>
              <a:t>25/08/2020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9CAE0-5EEA-4E62-AC34-1194085C76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3656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9CAE0-5EEA-4E62-AC34-1194085C7647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933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9CAE0-5EEA-4E62-AC34-1194085C7647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96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9CAE0-5EEA-4E62-AC34-1194085C7647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4863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15375-FF93-410A-B525-E4944D5D4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3D700E-8559-47AF-BF04-C507F93DB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E9C917-7AD7-4A93-A494-7C92A1192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143C-8CBB-42F1-922D-8083A23A208D}" type="datetimeFigureOut">
              <a:rPr lang="es-MX" smtClean="0"/>
              <a:t>25/08/2020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32D4E2-0363-4FC2-846B-D78180FE6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FE54CE-1B34-430B-A5A3-6CCBD174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A95F-C7FB-4BAF-9384-C5BA59ECB6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800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4EEF1-F2F2-42BF-BB24-A5A25EFC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8DD93A-34E2-481D-9C52-8E2B87065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2BD9FE-29C7-422D-B926-1D67CD09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143C-8CBB-42F1-922D-8083A23A208D}" type="datetimeFigureOut">
              <a:rPr lang="es-MX" smtClean="0"/>
              <a:t>25/08/2020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80FAFA-0BD6-4589-9222-C55C10677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C871D9-42EE-442D-8189-7953E2659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A95F-C7FB-4BAF-9384-C5BA59ECB6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887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8B2C08-453C-4CE2-9B0E-DBA6D2B81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C996F6-EA09-4719-BEC9-73024244C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0980FE-1F29-4875-BBDE-58E18EDD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143C-8CBB-42F1-922D-8083A23A208D}" type="datetimeFigureOut">
              <a:rPr lang="es-MX" smtClean="0"/>
              <a:t>25/08/2020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640D4A-8A2E-47FE-B155-930F7B4CA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3AB47E-62B4-403C-A987-2BA04CF3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A95F-C7FB-4BAF-9384-C5BA59ECB6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922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E35DB-4BAB-4EA8-9449-04651B07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90454B-1D34-4112-8C3A-8F7C91807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622541-A9B9-448C-810C-FB0284FCC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143C-8CBB-42F1-922D-8083A23A208D}" type="datetimeFigureOut">
              <a:rPr lang="es-MX" smtClean="0"/>
              <a:t>25/08/2020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A521E2-2090-40E6-8209-48D90FB2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CC9A24-7DE9-4923-8211-6079BE98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A95F-C7FB-4BAF-9384-C5BA59ECB6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155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A33D7-A83E-426B-8948-C9B46227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00D12F-9CC1-48B8-82AB-93ADA9703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1D3978-7257-48B8-B9FC-6405AD106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143C-8CBB-42F1-922D-8083A23A208D}" type="datetimeFigureOut">
              <a:rPr lang="es-MX" smtClean="0"/>
              <a:t>25/08/2020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596DD4-6653-46B6-AB1D-B3B8E1C74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8F9D62-9C75-48B8-BEE0-A54C0596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A95F-C7FB-4BAF-9384-C5BA59ECB6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35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1F8EB-6A4B-4A24-AE89-87EA96991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07E425-7511-44B4-A68A-FE97DA178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4FDBAB-BE17-4FA0-9549-B10BF5617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0F2649-CE78-4A94-A1F5-CE50838C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143C-8CBB-42F1-922D-8083A23A208D}" type="datetimeFigureOut">
              <a:rPr lang="es-MX" smtClean="0"/>
              <a:t>25/08/2020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3D0A70-6DB5-4B5F-BA14-4D9A4DA24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C6001C-AE76-46A4-9D01-CFDAC489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A95F-C7FB-4BAF-9384-C5BA59ECB6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584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8F1F5-531E-41EF-9208-DF532925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87851F-226B-45FC-A47B-9F3B5CE09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2C735C-8934-4813-B09A-92D6E772A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876E726-46D7-47DC-BC62-8995BF8D7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C43B3E8-644B-4D4A-B1AF-53F3FC66A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D256F56-7FB6-4EC4-9801-31089176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143C-8CBB-42F1-922D-8083A23A208D}" type="datetimeFigureOut">
              <a:rPr lang="es-MX" smtClean="0"/>
              <a:t>25/08/2020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A9D0B95-D84C-46F0-8781-F2E3975E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1E1047D-DFE3-4680-8BEE-F652988E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A95F-C7FB-4BAF-9384-C5BA59ECB6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915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2F26D-F210-4793-BEF8-38C99617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68B2849-840E-45A1-AEB3-B40AF275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143C-8CBB-42F1-922D-8083A23A208D}" type="datetimeFigureOut">
              <a:rPr lang="es-MX" smtClean="0"/>
              <a:t>25/08/2020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C7AC5EC-AEEA-4FAD-BE62-6A560B18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9C94163-FAFB-47D2-8182-B4BD7D817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A95F-C7FB-4BAF-9384-C5BA59ECB6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783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8A30598-0B0A-4147-A991-B1B0C661F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143C-8CBB-42F1-922D-8083A23A208D}" type="datetimeFigureOut">
              <a:rPr lang="es-MX" smtClean="0"/>
              <a:t>25/08/2020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9D50DF0-9B9A-44CB-BD8F-87D088F1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62F975-18F0-4EB8-850C-9D1C6EBA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A95F-C7FB-4BAF-9384-C5BA59ECB6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123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54F67-9AC7-4EC4-BCA5-C475469F0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BDAFC8-8A13-46A4-86E8-861C9DC5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862A30-E30A-446A-A63E-C8D674137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150D16-3CAF-44C6-A216-74CE64A3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143C-8CBB-42F1-922D-8083A23A208D}" type="datetimeFigureOut">
              <a:rPr lang="es-MX" smtClean="0"/>
              <a:t>25/08/2020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86AF17-91E2-4876-AE11-E5B657A2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90E427-2AEB-4426-AECC-112C58A2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A95F-C7FB-4BAF-9384-C5BA59ECB6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257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71FA2-5B21-4B0E-BACA-8BFC179D7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41D6111-075D-472D-8986-5FFCC42BF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7840B8-7A8B-4D2C-A4F5-BFF814363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CFE323-CEE5-44D4-8FA2-0CDB6644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143C-8CBB-42F1-922D-8083A23A208D}" type="datetimeFigureOut">
              <a:rPr lang="es-MX" smtClean="0"/>
              <a:t>25/08/2020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0655EA-5F15-4F10-B8AB-588F131A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41D279-4AC1-4D3B-BF73-226B8549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A95F-C7FB-4BAF-9384-C5BA59ECB6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969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F525823-0767-4A90-B6B4-75F8BF6C9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A83556-61BA-4493-A7B7-B86E10039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B5650A-407A-49DB-BCEC-A8E4570AE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9143C-8CBB-42F1-922D-8083A23A208D}" type="datetimeFigureOut">
              <a:rPr lang="es-MX" smtClean="0"/>
              <a:t>25/08/2020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3F229E-C41F-4433-8004-C10005FD2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3BAFC5-4D83-4FCE-92F8-4FD4675A6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A95F-C7FB-4BAF-9384-C5BA59ECB6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999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3BE4523-2C9E-4EBA-9B63-CB60B62C1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45" y="88039"/>
            <a:ext cx="11191875" cy="13906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EC46C5A-9B0E-4BD8-9F2E-91293C9C1CF5}"/>
              </a:ext>
            </a:extLst>
          </p:cNvPr>
          <p:cNvSpPr txBox="1"/>
          <p:nvPr/>
        </p:nvSpPr>
        <p:spPr>
          <a:xfrm>
            <a:off x="4192475" y="1057541"/>
            <a:ext cx="420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Fachada trasera del centro de información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2251E8E-F917-46E6-A667-8CC490522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45" y="1516784"/>
            <a:ext cx="6172200" cy="23907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2F978E8-DBBB-4ED8-9F3F-A65B9D5E859B}"/>
              </a:ext>
            </a:extLst>
          </p:cNvPr>
          <p:cNvSpPr txBox="1"/>
          <p:nvPr/>
        </p:nvSpPr>
        <p:spPr>
          <a:xfrm>
            <a:off x="2169682" y="3585867"/>
            <a:ext cx="355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Fig. 1ª Ventanas laterales izquierda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D351A25-210E-4838-BA7E-2995619F12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473"/>
          <a:stretch/>
        </p:blipFill>
        <p:spPr>
          <a:xfrm>
            <a:off x="698845" y="4193628"/>
            <a:ext cx="6172200" cy="220276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FE1E54C-4432-4DD0-B054-190E2A8A5472}"/>
              </a:ext>
            </a:extLst>
          </p:cNvPr>
          <p:cNvSpPr txBox="1"/>
          <p:nvPr/>
        </p:nvSpPr>
        <p:spPr>
          <a:xfrm>
            <a:off x="2169682" y="6265485"/>
            <a:ext cx="344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Fig. 2ª Ventanas laterales derecha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B4B258A-009D-43E1-B5BC-96AD966A759F}"/>
              </a:ext>
            </a:extLst>
          </p:cNvPr>
          <p:cNvCxnSpPr>
            <a:cxnSpLocks/>
          </p:cNvCxnSpPr>
          <p:nvPr/>
        </p:nvCxnSpPr>
        <p:spPr>
          <a:xfrm>
            <a:off x="1497496" y="2478157"/>
            <a:ext cx="46912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DD97A1C-77F4-45B7-BA23-08E94EEF4EEB}"/>
              </a:ext>
            </a:extLst>
          </p:cNvPr>
          <p:cNvCxnSpPr>
            <a:cxnSpLocks/>
          </p:cNvCxnSpPr>
          <p:nvPr/>
        </p:nvCxnSpPr>
        <p:spPr>
          <a:xfrm flipV="1">
            <a:off x="6327911" y="1959666"/>
            <a:ext cx="0" cy="4124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93A4D08-A583-453D-823B-A13FFCFEF28A}"/>
              </a:ext>
            </a:extLst>
          </p:cNvPr>
          <p:cNvSpPr txBox="1"/>
          <p:nvPr/>
        </p:nvSpPr>
        <p:spPr>
          <a:xfrm>
            <a:off x="6294781" y="1985637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0.58m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C5E8BC8-D68C-4374-A172-679931E00DF5}"/>
              </a:ext>
            </a:extLst>
          </p:cNvPr>
          <p:cNvSpPr txBox="1"/>
          <p:nvPr/>
        </p:nvSpPr>
        <p:spPr>
          <a:xfrm>
            <a:off x="3546052" y="240173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7.38m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5BAFB61-AC4F-4FC6-BC87-855FDA316FBB}"/>
              </a:ext>
            </a:extLst>
          </p:cNvPr>
          <p:cNvSpPr txBox="1"/>
          <p:nvPr/>
        </p:nvSpPr>
        <p:spPr>
          <a:xfrm>
            <a:off x="616252" y="457697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0.58m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EC095DF-0213-4B30-BDB2-C9AAAB0451E8}"/>
              </a:ext>
            </a:extLst>
          </p:cNvPr>
          <p:cNvSpPr txBox="1"/>
          <p:nvPr/>
        </p:nvSpPr>
        <p:spPr>
          <a:xfrm>
            <a:off x="3408286" y="5098717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7.38m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0F90A73-1461-48FD-A549-0855301C140F}"/>
              </a:ext>
            </a:extLst>
          </p:cNvPr>
          <p:cNvCxnSpPr>
            <a:cxnSpLocks/>
          </p:cNvCxnSpPr>
          <p:nvPr/>
        </p:nvCxnSpPr>
        <p:spPr>
          <a:xfrm>
            <a:off x="1439310" y="5121966"/>
            <a:ext cx="46912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FB15406A-C1B0-4D16-858B-F82431369DCE}"/>
              </a:ext>
            </a:extLst>
          </p:cNvPr>
          <p:cNvCxnSpPr>
            <a:cxnSpLocks/>
          </p:cNvCxnSpPr>
          <p:nvPr/>
        </p:nvCxnSpPr>
        <p:spPr>
          <a:xfrm flipV="1">
            <a:off x="1298711" y="4576970"/>
            <a:ext cx="0" cy="4124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571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6C89502-ECDD-47D9-8AE3-5EEB704B1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760528"/>
            <a:ext cx="11391900" cy="35433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817BDFB9-CBE8-4C38-B3C0-59B6984AB65B}"/>
              </a:ext>
            </a:extLst>
          </p:cNvPr>
          <p:cNvSpPr/>
          <p:nvPr/>
        </p:nvSpPr>
        <p:spPr>
          <a:xfrm>
            <a:off x="11353240" y="4113228"/>
            <a:ext cx="90124" cy="92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295ECF9-9B94-4168-ABDC-87DE2CDA65C2}"/>
              </a:ext>
            </a:extLst>
          </p:cNvPr>
          <p:cNvSpPr/>
          <p:nvPr/>
        </p:nvSpPr>
        <p:spPr>
          <a:xfrm>
            <a:off x="1155955" y="4115609"/>
            <a:ext cx="90124" cy="8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710761F-A2B4-4B80-9CC9-7113EC57FF83}"/>
              </a:ext>
            </a:extLst>
          </p:cNvPr>
          <p:cNvSpPr/>
          <p:nvPr/>
        </p:nvSpPr>
        <p:spPr>
          <a:xfrm>
            <a:off x="3138488" y="4115609"/>
            <a:ext cx="202406" cy="89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2F58166-0CA8-4BEC-A13D-49B21DEF7797}"/>
              </a:ext>
            </a:extLst>
          </p:cNvPr>
          <p:cNvSpPr/>
          <p:nvPr/>
        </p:nvSpPr>
        <p:spPr>
          <a:xfrm>
            <a:off x="11346538" y="2076442"/>
            <a:ext cx="90124" cy="92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FB7F699-8139-47C6-BC66-81834F5C7523}"/>
              </a:ext>
            </a:extLst>
          </p:cNvPr>
          <p:cNvSpPr/>
          <p:nvPr/>
        </p:nvSpPr>
        <p:spPr>
          <a:xfrm>
            <a:off x="10331685" y="2074061"/>
            <a:ext cx="90124" cy="92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77E818E-605E-4006-BCDD-F7E592BFC0DB}"/>
              </a:ext>
            </a:extLst>
          </p:cNvPr>
          <p:cNvSpPr/>
          <p:nvPr/>
        </p:nvSpPr>
        <p:spPr>
          <a:xfrm>
            <a:off x="9312950" y="2074062"/>
            <a:ext cx="100708" cy="8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4653ABA-7809-429D-8A0A-88ECD67DAB57}"/>
              </a:ext>
            </a:extLst>
          </p:cNvPr>
          <p:cNvSpPr/>
          <p:nvPr/>
        </p:nvSpPr>
        <p:spPr>
          <a:xfrm>
            <a:off x="7264017" y="2074062"/>
            <a:ext cx="100708" cy="8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C8A1AEF-4A19-4F04-98C1-59CC83775EDB}"/>
              </a:ext>
            </a:extLst>
          </p:cNvPr>
          <p:cNvSpPr/>
          <p:nvPr/>
        </p:nvSpPr>
        <p:spPr>
          <a:xfrm>
            <a:off x="5230429" y="2074062"/>
            <a:ext cx="100708" cy="8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2819E28-788B-4AD4-B1BF-7E564525880B}"/>
              </a:ext>
            </a:extLst>
          </p:cNvPr>
          <p:cNvSpPr/>
          <p:nvPr/>
        </p:nvSpPr>
        <p:spPr>
          <a:xfrm>
            <a:off x="3185378" y="2074062"/>
            <a:ext cx="100708" cy="8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8A24B255-C5E0-4FD7-99CA-1FEC04408743}"/>
              </a:ext>
            </a:extLst>
          </p:cNvPr>
          <p:cNvSpPr/>
          <p:nvPr/>
        </p:nvSpPr>
        <p:spPr>
          <a:xfrm>
            <a:off x="2168203" y="2074061"/>
            <a:ext cx="100708" cy="8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7CA6D6B-98D2-43F9-8559-DA41FA0F2270}"/>
              </a:ext>
            </a:extLst>
          </p:cNvPr>
          <p:cNvSpPr/>
          <p:nvPr/>
        </p:nvSpPr>
        <p:spPr>
          <a:xfrm>
            <a:off x="1150663" y="2074062"/>
            <a:ext cx="100708" cy="8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FFFF00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6DAC1DD-4CF6-4BFB-A232-C846BE9C6B32}"/>
              </a:ext>
            </a:extLst>
          </p:cNvPr>
          <p:cNvSpPr txBox="1"/>
          <p:nvPr/>
        </p:nvSpPr>
        <p:spPr>
          <a:xfrm>
            <a:off x="1032846" y="4028513"/>
            <a:ext cx="336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/>
              <a:t>10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E66BD7D-E61C-452B-BB67-4C33E78D1B04}"/>
              </a:ext>
            </a:extLst>
          </p:cNvPr>
          <p:cNvSpPr txBox="1"/>
          <p:nvPr/>
        </p:nvSpPr>
        <p:spPr>
          <a:xfrm>
            <a:off x="1071549" y="1988156"/>
            <a:ext cx="336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/>
              <a:t>1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16E5933-B0C0-45A7-9CBA-4D29E7FB4DC3}"/>
              </a:ext>
            </a:extLst>
          </p:cNvPr>
          <p:cNvSpPr txBox="1"/>
          <p:nvPr/>
        </p:nvSpPr>
        <p:spPr>
          <a:xfrm>
            <a:off x="2092478" y="1988156"/>
            <a:ext cx="336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/>
              <a:t>2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422B2F1-E859-44B5-983E-D1804FBBF33B}"/>
              </a:ext>
            </a:extLst>
          </p:cNvPr>
          <p:cNvSpPr txBox="1"/>
          <p:nvPr/>
        </p:nvSpPr>
        <p:spPr>
          <a:xfrm>
            <a:off x="3111453" y="1996696"/>
            <a:ext cx="336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/>
              <a:t>3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A7185E6-035F-4C14-8ACC-DECB898F871F}"/>
              </a:ext>
            </a:extLst>
          </p:cNvPr>
          <p:cNvSpPr txBox="1"/>
          <p:nvPr/>
        </p:nvSpPr>
        <p:spPr>
          <a:xfrm>
            <a:off x="5147621" y="1988156"/>
            <a:ext cx="336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/>
              <a:t>4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3A689C8-6E0A-41DE-BD37-6CC71075F8BC}"/>
              </a:ext>
            </a:extLst>
          </p:cNvPr>
          <p:cNvSpPr txBox="1"/>
          <p:nvPr/>
        </p:nvSpPr>
        <p:spPr>
          <a:xfrm>
            <a:off x="7183789" y="1988156"/>
            <a:ext cx="336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/>
              <a:t>5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1E47ABC-3A2F-40BA-837F-47E3EAF5E5CC}"/>
              </a:ext>
            </a:extLst>
          </p:cNvPr>
          <p:cNvSpPr txBox="1"/>
          <p:nvPr/>
        </p:nvSpPr>
        <p:spPr>
          <a:xfrm>
            <a:off x="9238785" y="1988156"/>
            <a:ext cx="336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/>
              <a:t>6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C710C13-259E-45A6-8D38-633A502694FB}"/>
              </a:ext>
            </a:extLst>
          </p:cNvPr>
          <p:cNvSpPr txBox="1"/>
          <p:nvPr/>
        </p:nvSpPr>
        <p:spPr>
          <a:xfrm>
            <a:off x="10253638" y="1996696"/>
            <a:ext cx="336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/>
              <a:t>7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9FE3D0DA-448C-4D3C-A66B-27DA623CAC06}"/>
              </a:ext>
            </a:extLst>
          </p:cNvPr>
          <p:cNvSpPr txBox="1"/>
          <p:nvPr/>
        </p:nvSpPr>
        <p:spPr>
          <a:xfrm>
            <a:off x="11268491" y="1996696"/>
            <a:ext cx="336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/>
              <a:t>8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CAE2F94-57E9-4C6D-AF72-B96B358F5FC1}"/>
              </a:ext>
            </a:extLst>
          </p:cNvPr>
          <p:cNvSpPr txBox="1"/>
          <p:nvPr/>
        </p:nvSpPr>
        <p:spPr>
          <a:xfrm>
            <a:off x="11268490" y="4032122"/>
            <a:ext cx="336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/>
              <a:t>9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B5CE029B-D419-4D72-946B-40E50CB78BBF}"/>
              </a:ext>
            </a:extLst>
          </p:cNvPr>
          <p:cNvSpPr txBox="1"/>
          <p:nvPr/>
        </p:nvSpPr>
        <p:spPr>
          <a:xfrm>
            <a:off x="3067561" y="4028513"/>
            <a:ext cx="336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/>
              <a:t>1a</a:t>
            </a: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51B83D13-2B21-4453-8C8F-73823C05B2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14"/>
          <a:stretch/>
        </p:blipFill>
        <p:spPr bwMode="auto">
          <a:xfrm rot="5400000">
            <a:off x="5628515" y="4051544"/>
            <a:ext cx="1081826" cy="187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316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7A38F98-8B09-41C9-AAED-B913E7419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230525"/>
            <a:ext cx="11401425" cy="479107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7739E3-773C-4AA0-8A9B-78168074397D}"/>
              </a:ext>
            </a:extLst>
          </p:cNvPr>
          <p:cNvSpPr/>
          <p:nvPr/>
        </p:nvSpPr>
        <p:spPr>
          <a:xfrm>
            <a:off x="1100387" y="2900478"/>
            <a:ext cx="100708" cy="8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FFFF0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CBDD475-207F-4319-9C1C-710B6C39C265}"/>
              </a:ext>
            </a:extLst>
          </p:cNvPr>
          <p:cNvSpPr/>
          <p:nvPr/>
        </p:nvSpPr>
        <p:spPr>
          <a:xfrm>
            <a:off x="1100387" y="4931800"/>
            <a:ext cx="100708" cy="8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FFFF00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0BADAAC-5DB0-464F-9048-D8D9DC45418B}"/>
              </a:ext>
            </a:extLst>
          </p:cNvPr>
          <p:cNvSpPr/>
          <p:nvPr/>
        </p:nvSpPr>
        <p:spPr>
          <a:xfrm>
            <a:off x="2116911" y="4931800"/>
            <a:ext cx="100708" cy="8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FFFF00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07CA348-1471-4A7B-A110-82F7873BAB8F}"/>
              </a:ext>
            </a:extLst>
          </p:cNvPr>
          <p:cNvSpPr/>
          <p:nvPr/>
        </p:nvSpPr>
        <p:spPr>
          <a:xfrm>
            <a:off x="3085069" y="4931800"/>
            <a:ext cx="202406" cy="89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076ED3E-C296-4552-AA7B-370CC0AA7E4D}"/>
              </a:ext>
            </a:extLst>
          </p:cNvPr>
          <p:cNvSpPr txBox="1"/>
          <p:nvPr/>
        </p:nvSpPr>
        <p:spPr>
          <a:xfrm>
            <a:off x="982570" y="2814573"/>
            <a:ext cx="336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/>
              <a:t>11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F9B03BE-0C30-43E1-8B3A-5E0392BDDAC3}"/>
              </a:ext>
            </a:extLst>
          </p:cNvPr>
          <p:cNvSpPr txBox="1"/>
          <p:nvPr/>
        </p:nvSpPr>
        <p:spPr>
          <a:xfrm>
            <a:off x="982570" y="4845895"/>
            <a:ext cx="336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/>
              <a:t>12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94A8B2E-5BBB-4C17-ADBE-3EFDAE76B697}"/>
              </a:ext>
            </a:extLst>
          </p:cNvPr>
          <p:cNvSpPr txBox="1"/>
          <p:nvPr/>
        </p:nvSpPr>
        <p:spPr>
          <a:xfrm>
            <a:off x="1999094" y="4845895"/>
            <a:ext cx="336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/>
              <a:t>13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86CC94E-12D6-4E88-92E6-6FFDA2449D0B}"/>
              </a:ext>
            </a:extLst>
          </p:cNvPr>
          <p:cNvSpPr txBox="1"/>
          <p:nvPr/>
        </p:nvSpPr>
        <p:spPr>
          <a:xfrm>
            <a:off x="3033308" y="4845895"/>
            <a:ext cx="336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/>
              <a:t>2a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1BD6DD6-FAD5-4E1A-83D8-9ED01B080A0D}"/>
              </a:ext>
            </a:extLst>
          </p:cNvPr>
          <p:cNvSpPr/>
          <p:nvPr/>
        </p:nvSpPr>
        <p:spPr>
          <a:xfrm>
            <a:off x="5119688" y="4931800"/>
            <a:ext cx="202406" cy="89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5E83FE3-F551-4D34-8586-6297188EAD4D}"/>
              </a:ext>
            </a:extLst>
          </p:cNvPr>
          <p:cNvSpPr/>
          <p:nvPr/>
        </p:nvSpPr>
        <p:spPr>
          <a:xfrm>
            <a:off x="7154307" y="4931800"/>
            <a:ext cx="202406" cy="89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7DAE6F8-2815-4B7D-951C-388814B88E4A}"/>
              </a:ext>
            </a:extLst>
          </p:cNvPr>
          <p:cNvSpPr/>
          <p:nvPr/>
        </p:nvSpPr>
        <p:spPr>
          <a:xfrm>
            <a:off x="9188926" y="4931800"/>
            <a:ext cx="202406" cy="89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D7EB1BC-B79D-4A4C-8AE4-48516BB93103}"/>
              </a:ext>
            </a:extLst>
          </p:cNvPr>
          <p:cNvSpPr/>
          <p:nvPr/>
        </p:nvSpPr>
        <p:spPr>
          <a:xfrm>
            <a:off x="11292642" y="4931800"/>
            <a:ext cx="100708" cy="8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FFFF00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4D4057C-CC75-4234-B9A9-B85247464E64}"/>
              </a:ext>
            </a:extLst>
          </p:cNvPr>
          <p:cNvSpPr/>
          <p:nvPr/>
        </p:nvSpPr>
        <p:spPr>
          <a:xfrm>
            <a:off x="10286568" y="4931800"/>
            <a:ext cx="100708" cy="8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FFFF00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38D98E5-C1DA-4A1D-9CFA-1E1EC7F938EB}"/>
              </a:ext>
            </a:extLst>
          </p:cNvPr>
          <p:cNvSpPr/>
          <p:nvPr/>
        </p:nvSpPr>
        <p:spPr>
          <a:xfrm>
            <a:off x="11292642" y="2892831"/>
            <a:ext cx="100708" cy="8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FFFF00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300950A-B936-4664-A01E-C469A0671C29}"/>
              </a:ext>
            </a:extLst>
          </p:cNvPr>
          <p:cNvSpPr txBox="1"/>
          <p:nvPr/>
        </p:nvSpPr>
        <p:spPr>
          <a:xfrm>
            <a:off x="5052720" y="4845895"/>
            <a:ext cx="336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/>
              <a:t>3a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601E387-86B4-4C51-9786-112E3AF0B773}"/>
              </a:ext>
            </a:extLst>
          </p:cNvPr>
          <p:cNvSpPr txBox="1"/>
          <p:nvPr/>
        </p:nvSpPr>
        <p:spPr>
          <a:xfrm>
            <a:off x="7087339" y="4845895"/>
            <a:ext cx="336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/>
              <a:t>4a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415E002-ECA3-4CA5-8C2E-8F36133424A4}"/>
              </a:ext>
            </a:extLst>
          </p:cNvPr>
          <p:cNvSpPr txBox="1"/>
          <p:nvPr/>
        </p:nvSpPr>
        <p:spPr>
          <a:xfrm>
            <a:off x="9121958" y="4845895"/>
            <a:ext cx="336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/>
              <a:t>5a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212FA80-B69F-4829-9C44-9D1299E9ABA4}"/>
              </a:ext>
            </a:extLst>
          </p:cNvPr>
          <p:cNvSpPr txBox="1"/>
          <p:nvPr/>
        </p:nvSpPr>
        <p:spPr>
          <a:xfrm>
            <a:off x="10168751" y="4845895"/>
            <a:ext cx="336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/>
              <a:t>14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717E353-33D2-4D2A-8300-B090305A994C}"/>
              </a:ext>
            </a:extLst>
          </p:cNvPr>
          <p:cNvSpPr txBox="1"/>
          <p:nvPr/>
        </p:nvSpPr>
        <p:spPr>
          <a:xfrm>
            <a:off x="11174825" y="4845895"/>
            <a:ext cx="336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/>
              <a:t>15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F050FC6-7719-4C2B-8D56-08608EC66472}"/>
              </a:ext>
            </a:extLst>
          </p:cNvPr>
          <p:cNvSpPr txBox="1"/>
          <p:nvPr/>
        </p:nvSpPr>
        <p:spPr>
          <a:xfrm>
            <a:off x="11174824" y="2814573"/>
            <a:ext cx="336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/>
              <a:t>16</a:t>
            </a: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7EF23B65-C842-4DFC-A1AA-AD8A145EEB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40" r="41645"/>
          <a:stretch/>
        </p:blipFill>
        <p:spPr bwMode="auto">
          <a:xfrm rot="5400000">
            <a:off x="6107395" y="5052667"/>
            <a:ext cx="261610" cy="185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215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9E976E5-D5E4-4B13-A5A5-8008F8B1C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414587"/>
            <a:ext cx="11449050" cy="202882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A8307C2-18AE-40FE-B524-1F9C559DC9D3}"/>
              </a:ext>
            </a:extLst>
          </p:cNvPr>
          <p:cNvSpPr/>
          <p:nvPr/>
        </p:nvSpPr>
        <p:spPr>
          <a:xfrm rot="16200000">
            <a:off x="5136447" y="3479848"/>
            <a:ext cx="202406" cy="100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FE937EB-E59D-43D8-B69B-D421AB26B1EB}"/>
              </a:ext>
            </a:extLst>
          </p:cNvPr>
          <p:cNvSpPr/>
          <p:nvPr/>
        </p:nvSpPr>
        <p:spPr>
          <a:xfrm>
            <a:off x="1116434" y="3484146"/>
            <a:ext cx="100708" cy="8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E096EEB-F98E-416F-9B17-64D57E6BF411}"/>
              </a:ext>
            </a:extLst>
          </p:cNvPr>
          <p:cNvSpPr/>
          <p:nvPr/>
        </p:nvSpPr>
        <p:spPr>
          <a:xfrm>
            <a:off x="2130895" y="3484146"/>
            <a:ext cx="100708" cy="8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D7A0DC5-BDB9-48BB-BE4C-5071A3ACCB48}"/>
              </a:ext>
            </a:extLst>
          </p:cNvPr>
          <p:cNvSpPr/>
          <p:nvPr/>
        </p:nvSpPr>
        <p:spPr>
          <a:xfrm>
            <a:off x="9269065" y="3484146"/>
            <a:ext cx="100708" cy="8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476371D-2854-4290-9FD6-60D889E60AF2}"/>
              </a:ext>
            </a:extLst>
          </p:cNvPr>
          <p:cNvSpPr/>
          <p:nvPr/>
        </p:nvSpPr>
        <p:spPr>
          <a:xfrm>
            <a:off x="3145355" y="3484146"/>
            <a:ext cx="100708" cy="8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4300018-979F-454D-8C21-E1E03381A00A}"/>
              </a:ext>
            </a:extLst>
          </p:cNvPr>
          <p:cNvSpPr/>
          <p:nvPr/>
        </p:nvSpPr>
        <p:spPr>
          <a:xfrm>
            <a:off x="10283525" y="3484146"/>
            <a:ext cx="100708" cy="8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B904B23-A552-4CA6-850E-906C8570DBDC}"/>
              </a:ext>
            </a:extLst>
          </p:cNvPr>
          <p:cNvSpPr/>
          <p:nvPr/>
        </p:nvSpPr>
        <p:spPr>
          <a:xfrm>
            <a:off x="11297985" y="3484146"/>
            <a:ext cx="100708" cy="8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61730F0-A5A0-4E68-8F2B-1BA78CD3F541}"/>
              </a:ext>
            </a:extLst>
          </p:cNvPr>
          <p:cNvSpPr/>
          <p:nvPr/>
        </p:nvSpPr>
        <p:spPr>
          <a:xfrm rot="16200000">
            <a:off x="7176275" y="3479848"/>
            <a:ext cx="202406" cy="100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5ABF7CE-EFE1-4BA9-92E4-FD61AF23B524}"/>
              </a:ext>
            </a:extLst>
          </p:cNvPr>
          <p:cNvSpPr txBox="1"/>
          <p:nvPr/>
        </p:nvSpPr>
        <p:spPr>
          <a:xfrm>
            <a:off x="11180168" y="3398241"/>
            <a:ext cx="336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/>
              <a:t>17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7267D6F-E0D7-4735-9A6D-7C06A4E188D0}"/>
              </a:ext>
            </a:extLst>
          </p:cNvPr>
          <p:cNvSpPr txBox="1"/>
          <p:nvPr/>
        </p:nvSpPr>
        <p:spPr>
          <a:xfrm>
            <a:off x="10166728" y="3398241"/>
            <a:ext cx="336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/>
              <a:t>18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8988E94-A6B7-4B46-804A-94AB74A8A67A}"/>
              </a:ext>
            </a:extLst>
          </p:cNvPr>
          <p:cNvSpPr txBox="1"/>
          <p:nvPr/>
        </p:nvSpPr>
        <p:spPr>
          <a:xfrm>
            <a:off x="9151248" y="3398241"/>
            <a:ext cx="336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/>
              <a:t>19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B075975-6D23-4D24-A655-424AFFE22126}"/>
              </a:ext>
            </a:extLst>
          </p:cNvPr>
          <p:cNvSpPr txBox="1"/>
          <p:nvPr/>
        </p:nvSpPr>
        <p:spPr>
          <a:xfrm>
            <a:off x="7109307" y="3387889"/>
            <a:ext cx="336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/>
              <a:t>6a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D2A1122-97BB-451E-83F5-08EB0AA759CB}"/>
              </a:ext>
            </a:extLst>
          </p:cNvPr>
          <p:cNvSpPr txBox="1"/>
          <p:nvPr/>
        </p:nvSpPr>
        <p:spPr>
          <a:xfrm>
            <a:off x="5069479" y="3400492"/>
            <a:ext cx="336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/>
              <a:t>7a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4FD89A9-27F8-4C8C-9C99-0797B8CD3194}"/>
              </a:ext>
            </a:extLst>
          </p:cNvPr>
          <p:cNvSpPr txBox="1"/>
          <p:nvPr/>
        </p:nvSpPr>
        <p:spPr>
          <a:xfrm>
            <a:off x="3038446" y="3398241"/>
            <a:ext cx="336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/>
              <a:t>20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D1838AE-9B2B-4E80-87B0-4450D59E8005}"/>
              </a:ext>
            </a:extLst>
          </p:cNvPr>
          <p:cNvSpPr txBox="1"/>
          <p:nvPr/>
        </p:nvSpPr>
        <p:spPr>
          <a:xfrm>
            <a:off x="998617" y="3398241"/>
            <a:ext cx="336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/>
              <a:t>22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30D925E-479C-4A09-8EF3-C1967A7CBEAF}"/>
              </a:ext>
            </a:extLst>
          </p:cNvPr>
          <p:cNvSpPr txBox="1"/>
          <p:nvPr/>
        </p:nvSpPr>
        <p:spPr>
          <a:xfrm>
            <a:off x="2017476" y="3387889"/>
            <a:ext cx="336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/>
              <a:t>21</a:t>
            </a: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7051962A-5DEA-4769-AE0C-E67A4E435E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0" t="2779" r="2531" b="-2779"/>
          <a:stretch/>
        </p:blipFill>
        <p:spPr bwMode="auto">
          <a:xfrm rot="5400000">
            <a:off x="5771337" y="4422661"/>
            <a:ext cx="972453" cy="237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276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2183BB7-EFE8-4A49-A04B-71873CE2C911}"/>
              </a:ext>
            </a:extLst>
          </p:cNvPr>
          <p:cNvSpPr/>
          <p:nvPr/>
        </p:nvSpPr>
        <p:spPr>
          <a:xfrm>
            <a:off x="971550" y="771525"/>
            <a:ext cx="1743075" cy="1514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FD84A72-1F6B-4197-AECF-3B49E03CF0C6}"/>
              </a:ext>
            </a:extLst>
          </p:cNvPr>
          <p:cNvSpPr/>
          <p:nvPr/>
        </p:nvSpPr>
        <p:spPr>
          <a:xfrm>
            <a:off x="971550" y="3814763"/>
            <a:ext cx="2828925" cy="1514475"/>
          </a:xfrm>
          <a:prstGeom prst="rect">
            <a:avLst/>
          </a:prstGeom>
          <a:solidFill>
            <a:srgbClr val="FF0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C0314E8-F124-4152-AF5D-9AC7F2FC2048}"/>
              </a:ext>
            </a:extLst>
          </p:cNvPr>
          <p:cNvCxnSpPr>
            <a:cxnSpLocks/>
          </p:cNvCxnSpPr>
          <p:nvPr/>
        </p:nvCxnSpPr>
        <p:spPr>
          <a:xfrm>
            <a:off x="971550" y="2471738"/>
            <a:ext cx="17430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ACEBA6B-BC61-4412-B05A-476DAAC7D4AC}"/>
              </a:ext>
            </a:extLst>
          </p:cNvPr>
          <p:cNvCxnSpPr>
            <a:cxnSpLocks/>
          </p:cNvCxnSpPr>
          <p:nvPr/>
        </p:nvCxnSpPr>
        <p:spPr>
          <a:xfrm flipV="1">
            <a:off x="2943224" y="819150"/>
            <a:ext cx="0" cy="14668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5C5B9E1-4F0A-4FF4-BC54-46F869DBE599}"/>
              </a:ext>
            </a:extLst>
          </p:cNvPr>
          <p:cNvCxnSpPr>
            <a:cxnSpLocks/>
          </p:cNvCxnSpPr>
          <p:nvPr/>
        </p:nvCxnSpPr>
        <p:spPr>
          <a:xfrm>
            <a:off x="971550" y="5567363"/>
            <a:ext cx="28289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6EEB8DB-28C7-4A51-9029-F2FD9D671148}"/>
              </a:ext>
            </a:extLst>
          </p:cNvPr>
          <p:cNvCxnSpPr>
            <a:cxnSpLocks/>
          </p:cNvCxnSpPr>
          <p:nvPr/>
        </p:nvCxnSpPr>
        <p:spPr>
          <a:xfrm flipV="1">
            <a:off x="3981449" y="3814763"/>
            <a:ext cx="0" cy="15144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1D345BA-7B50-4A4D-A3D8-21F957C18F72}"/>
              </a:ext>
            </a:extLst>
          </p:cNvPr>
          <p:cNvSpPr txBox="1"/>
          <p:nvPr/>
        </p:nvSpPr>
        <p:spPr>
          <a:xfrm>
            <a:off x="2943224" y="1205596"/>
            <a:ext cx="1038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24.40 in</a:t>
            </a:r>
          </a:p>
          <a:p>
            <a:r>
              <a:rPr lang="es-MX" b="1" dirty="0"/>
              <a:t>620 mm</a:t>
            </a:r>
          </a:p>
          <a:p>
            <a:r>
              <a:rPr lang="es-MX" b="1" dirty="0"/>
              <a:t>2.0333 ft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4FB6EDF-2CF6-42A2-8B0F-1897670D8356}"/>
              </a:ext>
            </a:extLst>
          </p:cNvPr>
          <p:cNvSpPr txBox="1"/>
          <p:nvPr/>
        </p:nvSpPr>
        <p:spPr>
          <a:xfrm>
            <a:off x="1378747" y="2404050"/>
            <a:ext cx="1117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24.40 in</a:t>
            </a:r>
          </a:p>
          <a:p>
            <a:r>
              <a:rPr lang="es-MX" b="1" dirty="0"/>
              <a:t>620 mm</a:t>
            </a:r>
          </a:p>
          <a:p>
            <a:r>
              <a:rPr lang="es-MX" b="1" dirty="0"/>
              <a:t>2.0333 ft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C2A1D60-54FF-4464-AED5-5F6CEF7534DD}"/>
              </a:ext>
            </a:extLst>
          </p:cNvPr>
          <p:cNvSpPr txBox="1"/>
          <p:nvPr/>
        </p:nvSpPr>
        <p:spPr>
          <a:xfrm>
            <a:off x="3981449" y="4248834"/>
            <a:ext cx="1038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20.47 in</a:t>
            </a:r>
          </a:p>
          <a:p>
            <a:r>
              <a:rPr lang="es-MX" b="1" dirty="0"/>
              <a:t>520 mm</a:t>
            </a:r>
          </a:p>
          <a:p>
            <a:r>
              <a:rPr lang="es-MX" b="1" dirty="0"/>
              <a:t>2.0333 ft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BE71636-9B1B-418C-B48B-06D6A89A2AFA}"/>
              </a:ext>
            </a:extLst>
          </p:cNvPr>
          <p:cNvSpPr txBox="1"/>
          <p:nvPr/>
        </p:nvSpPr>
        <p:spPr>
          <a:xfrm>
            <a:off x="1816669" y="5561240"/>
            <a:ext cx="1126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37 in</a:t>
            </a:r>
          </a:p>
          <a:p>
            <a:r>
              <a:rPr lang="es-MX" b="1" dirty="0"/>
              <a:t>940 mm</a:t>
            </a:r>
          </a:p>
          <a:p>
            <a:r>
              <a:rPr lang="es-MX" b="1" dirty="0"/>
              <a:t>3.084 ft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B317FD0-E3FA-44F9-920C-3D09EB5D0732}"/>
              </a:ext>
            </a:extLst>
          </p:cNvPr>
          <p:cNvSpPr txBox="1"/>
          <p:nvPr/>
        </p:nvSpPr>
        <p:spPr>
          <a:xfrm>
            <a:off x="5545939" y="1367909"/>
            <a:ext cx="532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22 Columnas por todo el perímetro del edificio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686861D-6AFD-4CDF-98EE-5CDB8237364A}"/>
              </a:ext>
            </a:extLst>
          </p:cNvPr>
          <p:cNvSpPr txBox="1"/>
          <p:nvPr/>
        </p:nvSpPr>
        <p:spPr>
          <a:xfrm>
            <a:off x="5950755" y="4525833"/>
            <a:ext cx="244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7 Columnas internas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1AB416E5-4967-4D55-9027-DEC1A82A0209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1843088" y="771525"/>
            <a:ext cx="0" cy="15144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13D35C66-856F-435D-8B82-9FF696A46A16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971550" y="1528763"/>
            <a:ext cx="174307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B0C793B5-C99E-4825-818F-9F0B1C3B0A0C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971550" y="4572001"/>
            <a:ext cx="28289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F50BD2F0-FB3C-440D-9CE2-0F72327CDABF}"/>
              </a:ext>
            </a:extLst>
          </p:cNvPr>
          <p:cNvCxnSpPr>
            <a:cxnSpLocks/>
            <a:stCxn id="5" idx="0"/>
            <a:endCxn id="5" idx="2"/>
          </p:cNvCxnSpPr>
          <p:nvPr/>
        </p:nvCxnSpPr>
        <p:spPr>
          <a:xfrm>
            <a:off x="2386013" y="3814763"/>
            <a:ext cx="0" cy="1514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419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98548F5-E274-4696-AD17-EAE0A2DF2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5323"/>
            <a:ext cx="12106275" cy="188346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7CE528F-D7A2-4624-A7E2-6B8DD25BE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58790"/>
            <a:ext cx="12003364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82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8642C32-279B-4959-BAA1-C4D9E1E80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7" y="622301"/>
            <a:ext cx="12003364" cy="13589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9642960-BA0C-4C4A-BF7B-2B046743C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04" y="1981201"/>
            <a:ext cx="11732964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63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972B7B6-5B23-4F6A-8DEC-BA05D3C1E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9" y="638978"/>
            <a:ext cx="11182120" cy="122005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429CA94-6B0E-45A3-982A-49E8883CC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9031"/>
            <a:ext cx="12030075" cy="10287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FAFEE1B-7004-4DBC-92FA-5F787D65D68F}"/>
              </a:ext>
            </a:extLst>
          </p:cNvPr>
          <p:cNvSpPr txBox="1"/>
          <p:nvPr/>
        </p:nvSpPr>
        <p:spPr>
          <a:xfrm>
            <a:off x="77119" y="3429000"/>
            <a:ext cx="50382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Los ventanales miden: 0.58*10.81=6.2698m^2</a:t>
            </a:r>
          </a:p>
          <a:p>
            <a:r>
              <a:rPr lang="es-MX" dirty="0"/>
              <a:t>Son 2 ventanales: (6.2698m^2)*2= </a:t>
            </a:r>
            <a:r>
              <a:rPr lang="es-MX" dirty="0">
                <a:solidFill>
                  <a:srgbClr val="FF0000"/>
                </a:solidFill>
              </a:rPr>
              <a:t>12.5396m^2</a:t>
            </a:r>
          </a:p>
          <a:p>
            <a:r>
              <a:rPr lang="es-MX" dirty="0"/>
              <a:t>Una columna mide: 24.40in*98.43in= 2401.692in^2</a:t>
            </a:r>
          </a:p>
          <a:p>
            <a:r>
              <a:rPr lang="es-MX" dirty="0"/>
              <a:t>Son 5 columnas: (2401.692in^2)*5= </a:t>
            </a:r>
            <a:r>
              <a:rPr lang="es-MX" dirty="0">
                <a:solidFill>
                  <a:srgbClr val="FF0000"/>
                </a:solidFill>
              </a:rPr>
              <a:t>12008.46in^2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40705AD-71D6-4150-8319-912784401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734" y="3183989"/>
            <a:ext cx="25812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79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DDD749A-738F-48C8-A708-FF5E42188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893" y="190501"/>
            <a:ext cx="5248275" cy="55054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1592EBB-204F-46AB-8DE3-9E188812C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964258"/>
            <a:ext cx="5800725" cy="22098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7CEFACA-DA99-4453-B2F9-8FD25292A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716" y="3283486"/>
            <a:ext cx="3628222" cy="209917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B49683BF-290C-4B08-A658-F90D94B07ABB}"/>
              </a:ext>
            </a:extLst>
          </p:cNvPr>
          <p:cNvSpPr txBox="1"/>
          <p:nvPr/>
        </p:nvSpPr>
        <p:spPr>
          <a:xfrm>
            <a:off x="9990121" y="315842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  <a:latin typeface="3ds" panose="02000503020000020004" pitchFamily="2" charset="0"/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1E80301-E774-4F6B-9862-3B35F1ED834D}"/>
              </a:ext>
            </a:extLst>
          </p:cNvPr>
          <p:cNvSpPr txBox="1"/>
          <p:nvPr/>
        </p:nvSpPr>
        <p:spPr>
          <a:xfrm>
            <a:off x="9305133" y="271239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  <a:latin typeface="3ds" panose="02000503020000020004" pitchFamily="2" charset="0"/>
              </a:rPr>
              <a:t>4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804B414-4CA9-44E2-99E0-99F0F6C11881}"/>
              </a:ext>
            </a:extLst>
          </p:cNvPr>
          <p:cNvSpPr txBox="1"/>
          <p:nvPr/>
        </p:nvSpPr>
        <p:spPr>
          <a:xfrm>
            <a:off x="9712285" y="179888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  <a:latin typeface="3ds" panose="02000503020000020004" pitchFamily="2" charset="0"/>
              </a:rPr>
              <a:t>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511C606-0550-4E14-BE8F-A76E1104D87E}"/>
              </a:ext>
            </a:extLst>
          </p:cNvPr>
          <p:cNvSpPr txBox="1"/>
          <p:nvPr/>
        </p:nvSpPr>
        <p:spPr>
          <a:xfrm>
            <a:off x="10375424" y="256388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  <a:latin typeface="3ds" panose="02000503020000020004" pitchFamily="2" charset="0"/>
              </a:rPr>
              <a:t>2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3EB03A6-B510-4B21-8874-DE353FF10494}"/>
              </a:ext>
            </a:extLst>
          </p:cNvPr>
          <p:cNvSpPr txBox="1"/>
          <p:nvPr/>
        </p:nvSpPr>
        <p:spPr>
          <a:xfrm>
            <a:off x="4825391" y="179888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  <a:latin typeface="3ds" panose="02000503020000020004" pitchFamily="2" charset="0"/>
              </a:rPr>
              <a:t>1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7044DBA-B694-4A9A-9B8A-290F0B2AE305}"/>
              </a:ext>
            </a:extLst>
          </p:cNvPr>
          <p:cNvSpPr txBox="1"/>
          <p:nvPr/>
        </p:nvSpPr>
        <p:spPr>
          <a:xfrm>
            <a:off x="2318787" y="2333052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  <a:latin typeface="3ds" panose="02000503020000020004" pitchFamily="2" charset="0"/>
              </a:rPr>
              <a:t>4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D4684D3-ADD0-4B87-9E61-F4D01619BCF0}"/>
              </a:ext>
            </a:extLst>
          </p:cNvPr>
          <p:cNvSpPr txBox="1"/>
          <p:nvPr/>
        </p:nvSpPr>
        <p:spPr>
          <a:xfrm>
            <a:off x="462900" y="140673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  <a:latin typeface="3ds" panose="02000503020000020004" pitchFamily="2" charset="0"/>
              </a:rPr>
              <a:t>3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BE21179-FD53-4F58-94B8-D4D63955B307}"/>
              </a:ext>
            </a:extLst>
          </p:cNvPr>
          <p:cNvSpPr txBox="1"/>
          <p:nvPr/>
        </p:nvSpPr>
        <p:spPr>
          <a:xfrm>
            <a:off x="3510091" y="83160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  <a:latin typeface="3ds" panose="02000503020000020004" pitchFamily="2" charset="0"/>
              </a:rPr>
              <a:t>2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1E6C3386-749E-4C7B-8AE2-7A0DD96BF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27370">
            <a:off x="7258971" y="2832105"/>
            <a:ext cx="2286000" cy="194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>
            <a:extLst>
              <a:ext uri="{FF2B5EF4-FFF2-40B4-BE49-F238E27FC236}">
                <a16:creationId xmlns:a16="http://schemas.microsoft.com/office/drawing/2014/main" id="{223AB37F-EBB1-4C06-A7C9-4191DC418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60106">
            <a:off x="5190326" y="1827607"/>
            <a:ext cx="1719412" cy="147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2017837-C7A5-498D-B48C-5A39C95CBE67}"/>
              </a:ext>
            </a:extLst>
          </p:cNvPr>
          <p:cNvSpPr txBox="1"/>
          <p:nvPr/>
        </p:nvSpPr>
        <p:spPr>
          <a:xfrm>
            <a:off x="462900" y="6101041"/>
            <a:ext cx="7741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Ubicación de las paredes según la orientación con la rosa de los vientos</a:t>
            </a:r>
          </a:p>
        </p:txBody>
      </p:sp>
    </p:spTree>
    <p:extLst>
      <p:ext uri="{BB962C8B-B14F-4D97-AF65-F5344CB8AC3E}">
        <p14:creationId xmlns:p14="http://schemas.microsoft.com/office/powerpoint/2010/main" val="831708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95D5E907-619B-4AAF-9DF1-7078BBCB3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493" y="1071996"/>
            <a:ext cx="6267450" cy="34671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345A04A4-6D7A-4DD8-A65C-D9F7E3651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943" y="1071997"/>
            <a:ext cx="2851439" cy="346710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352976DD-2EE8-4E27-BCE2-A081EBBF7179}"/>
              </a:ext>
            </a:extLst>
          </p:cNvPr>
          <p:cNvSpPr/>
          <p:nvPr/>
        </p:nvSpPr>
        <p:spPr>
          <a:xfrm>
            <a:off x="7303942" y="2715491"/>
            <a:ext cx="2851439" cy="1870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19E24BA-4FEC-4344-BD4B-7636166C2E35}"/>
              </a:ext>
            </a:extLst>
          </p:cNvPr>
          <p:cNvSpPr txBox="1"/>
          <p:nvPr/>
        </p:nvSpPr>
        <p:spPr>
          <a:xfrm>
            <a:off x="4170218" y="4539096"/>
            <a:ext cx="271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Punto de rocío del aparato</a:t>
            </a:r>
          </a:p>
        </p:txBody>
      </p:sp>
    </p:spTree>
    <p:extLst>
      <p:ext uri="{BB962C8B-B14F-4D97-AF65-F5344CB8AC3E}">
        <p14:creationId xmlns:p14="http://schemas.microsoft.com/office/powerpoint/2010/main" val="498733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5F5D3D-7CD7-4718-B4B1-71AC34A82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612" y="2250311"/>
            <a:ext cx="4914900" cy="37147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0CCCC81-868F-43C8-BAE6-F6D94E89C233}"/>
              </a:ext>
            </a:extLst>
          </p:cNvPr>
          <p:cNvSpPr txBox="1"/>
          <p:nvPr/>
        </p:nvSpPr>
        <p:spPr>
          <a:xfrm>
            <a:off x="1877487" y="680134"/>
            <a:ext cx="860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Fig. 39 Sugerencia para el centro de cómputo que se encuentra al interior de la biblioteca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DBCCE45-D337-4EF0-8140-FCCF28176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712" y="1278761"/>
            <a:ext cx="3695700" cy="9715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0EEACA4-42D5-40C5-BB67-2C5730D30639}"/>
              </a:ext>
            </a:extLst>
          </p:cNvPr>
          <p:cNvSpPr txBox="1"/>
          <p:nvPr/>
        </p:nvSpPr>
        <p:spPr>
          <a:xfrm>
            <a:off x="0" y="1490101"/>
            <a:ext cx="3271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Área= 8.52mx8.17m</a:t>
            </a:r>
          </a:p>
          <a:p>
            <a:r>
              <a:rPr lang="es-MX" dirty="0"/>
              <a:t>A= 69.6084 m^2</a:t>
            </a:r>
          </a:p>
          <a:p>
            <a:r>
              <a:rPr lang="es-MX" dirty="0"/>
              <a:t>De acuerdo al A se puede sugerir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5ED68F7-C69D-4454-881B-1BCF053B9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" y="2453944"/>
            <a:ext cx="3535029" cy="294108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7545A48-7B14-47CB-AD95-14231C9032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5512" y="2190676"/>
            <a:ext cx="3905205" cy="333375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C4FC860-3448-4FEF-9DD6-DBB5CB6BF6BA}"/>
              </a:ext>
            </a:extLst>
          </p:cNvPr>
          <p:cNvSpPr txBox="1"/>
          <p:nvPr/>
        </p:nvSpPr>
        <p:spPr>
          <a:xfrm>
            <a:off x="36810" y="5965061"/>
            <a:ext cx="121183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dirty="0"/>
              <a:t>La recomendación de acuerdo al área y de manera rápida es un mini Split de 3 Ton que pueden acondicionar hasta 76 m^2 </a:t>
            </a:r>
          </a:p>
          <a:p>
            <a:pPr algn="just"/>
            <a:r>
              <a:rPr lang="es-MX" dirty="0"/>
              <a:t>contra los 69m^2 del aula que se ocupan, de igual manera puede aplicarse a la sala de titulación que se encuentra en el edificio</a:t>
            </a:r>
          </a:p>
          <a:p>
            <a:pPr algn="just"/>
            <a:r>
              <a:rPr lang="es-MX" dirty="0"/>
              <a:t>pero es necesario hacer cálculos de cargas térmicas para no terminar sobredimensionando el equipo. </a:t>
            </a:r>
          </a:p>
        </p:txBody>
      </p:sp>
    </p:spTree>
    <p:extLst>
      <p:ext uri="{BB962C8B-B14F-4D97-AF65-F5344CB8AC3E}">
        <p14:creationId xmlns:p14="http://schemas.microsoft.com/office/powerpoint/2010/main" val="399540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4A6A25E-9B73-4E06-9FE7-8BD538B3371D}"/>
              </a:ext>
            </a:extLst>
          </p:cNvPr>
          <p:cNvSpPr/>
          <p:nvPr/>
        </p:nvSpPr>
        <p:spPr>
          <a:xfrm>
            <a:off x="1325216" y="492853"/>
            <a:ext cx="9766853" cy="28227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2E8ABF2-5B3F-42A1-80B5-1309F1E59B5A}"/>
              </a:ext>
            </a:extLst>
          </p:cNvPr>
          <p:cNvCxnSpPr>
            <a:cxnSpLocks/>
          </p:cNvCxnSpPr>
          <p:nvPr/>
        </p:nvCxnSpPr>
        <p:spPr>
          <a:xfrm>
            <a:off x="1736035" y="492853"/>
            <a:ext cx="0" cy="2822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15823C5-5F84-4FC3-98D6-3326D2A54EDB}"/>
              </a:ext>
            </a:extLst>
          </p:cNvPr>
          <p:cNvCxnSpPr>
            <a:cxnSpLocks/>
          </p:cNvCxnSpPr>
          <p:nvPr/>
        </p:nvCxnSpPr>
        <p:spPr>
          <a:xfrm>
            <a:off x="10701130" y="492853"/>
            <a:ext cx="0" cy="2822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ACB9506-C7AA-4CFE-8129-099E23A211A4}"/>
              </a:ext>
            </a:extLst>
          </p:cNvPr>
          <p:cNvCxnSpPr>
            <a:cxnSpLocks/>
          </p:cNvCxnSpPr>
          <p:nvPr/>
        </p:nvCxnSpPr>
        <p:spPr>
          <a:xfrm>
            <a:off x="1736035" y="877167"/>
            <a:ext cx="8971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660EB3D-F227-419B-9BCB-7D0B8643BAF0}"/>
              </a:ext>
            </a:extLst>
          </p:cNvPr>
          <p:cNvCxnSpPr>
            <a:cxnSpLocks/>
          </p:cNvCxnSpPr>
          <p:nvPr/>
        </p:nvCxnSpPr>
        <p:spPr>
          <a:xfrm>
            <a:off x="1736035" y="2888184"/>
            <a:ext cx="8971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39966B6C-C9BF-40BD-A3EB-A485FC0144C5}"/>
              </a:ext>
            </a:extLst>
          </p:cNvPr>
          <p:cNvCxnSpPr>
            <a:cxnSpLocks/>
          </p:cNvCxnSpPr>
          <p:nvPr/>
        </p:nvCxnSpPr>
        <p:spPr>
          <a:xfrm>
            <a:off x="1325215" y="329575"/>
            <a:ext cx="39093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D2D4403-0456-4C77-8338-02618A9CB31B}"/>
              </a:ext>
            </a:extLst>
          </p:cNvPr>
          <p:cNvCxnSpPr>
            <a:cxnSpLocks/>
          </p:cNvCxnSpPr>
          <p:nvPr/>
        </p:nvCxnSpPr>
        <p:spPr>
          <a:xfrm flipV="1">
            <a:off x="11227905" y="492854"/>
            <a:ext cx="0" cy="3843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C5E1E5C-6A46-4AFC-8A08-860FEDAF16A2}"/>
              </a:ext>
            </a:extLst>
          </p:cNvPr>
          <p:cNvCxnSpPr>
            <a:cxnSpLocks/>
          </p:cNvCxnSpPr>
          <p:nvPr/>
        </p:nvCxnSpPr>
        <p:spPr>
          <a:xfrm>
            <a:off x="1325215" y="3487842"/>
            <a:ext cx="97668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F3282F14-0490-4CC7-82D6-6EC9BE914BEC}"/>
              </a:ext>
            </a:extLst>
          </p:cNvPr>
          <p:cNvCxnSpPr>
            <a:cxnSpLocks/>
          </p:cNvCxnSpPr>
          <p:nvPr/>
        </p:nvCxnSpPr>
        <p:spPr>
          <a:xfrm>
            <a:off x="1152940" y="492853"/>
            <a:ext cx="0" cy="2822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ED6C413-B841-45EC-AE02-B1770E4273C5}"/>
              </a:ext>
            </a:extLst>
          </p:cNvPr>
          <p:cNvSpPr txBox="1"/>
          <p:nvPr/>
        </p:nvSpPr>
        <p:spPr>
          <a:xfrm>
            <a:off x="5456584" y="351521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7.38m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B151D17-31BA-4020-A4B5-91D9E1BAE8E2}"/>
              </a:ext>
            </a:extLst>
          </p:cNvPr>
          <p:cNvSpPr txBox="1"/>
          <p:nvPr/>
        </p:nvSpPr>
        <p:spPr>
          <a:xfrm rot="16200000">
            <a:off x="560771" y="152573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0.58m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D0677E7-5083-4AB7-B118-0DF48F291E1B}"/>
              </a:ext>
            </a:extLst>
          </p:cNvPr>
          <p:cNvSpPr txBox="1"/>
          <p:nvPr/>
        </p:nvSpPr>
        <p:spPr>
          <a:xfrm>
            <a:off x="1139686" y="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0.045m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DF20BE2-064C-4507-ACEE-FDB77E394F6E}"/>
              </a:ext>
            </a:extLst>
          </p:cNvPr>
          <p:cNvSpPr txBox="1"/>
          <p:nvPr/>
        </p:nvSpPr>
        <p:spPr>
          <a:xfrm rot="5400000">
            <a:off x="10991810" y="6021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0.045m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1FD30B8-BB81-428B-9AB3-12183B40618F}"/>
              </a:ext>
            </a:extLst>
          </p:cNvPr>
          <p:cNvSpPr txBox="1"/>
          <p:nvPr/>
        </p:nvSpPr>
        <p:spPr>
          <a:xfrm rot="16200000">
            <a:off x="415039" y="1522309"/>
            <a:ext cx="221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0.58*0.045=0.0261m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C51F5D4-D669-4BEB-9F04-5727B7057E74}"/>
              </a:ext>
            </a:extLst>
          </p:cNvPr>
          <p:cNvSpPr txBox="1"/>
          <p:nvPr/>
        </p:nvSpPr>
        <p:spPr>
          <a:xfrm>
            <a:off x="4789006" y="2920159"/>
            <a:ext cx="244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7.38*0.045=0.3321m^2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27DC852-40A3-4BEC-8304-8CDA22D7ACE2}"/>
              </a:ext>
            </a:extLst>
          </p:cNvPr>
          <p:cNvSpPr txBox="1"/>
          <p:nvPr/>
        </p:nvSpPr>
        <p:spPr>
          <a:xfrm>
            <a:off x="4290903" y="1798264"/>
            <a:ext cx="306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Áreas del marco de la ventana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E02B93A-B59A-4341-A2F7-6BEAF17B4F71}"/>
              </a:ext>
            </a:extLst>
          </p:cNvPr>
          <p:cNvSpPr txBox="1"/>
          <p:nvPr/>
        </p:nvSpPr>
        <p:spPr>
          <a:xfrm flipH="1">
            <a:off x="2080060" y="5980833"/>
            <a:ext cx="786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Se tomaron las ventanas como si fuera una sola, como si no tuviera separaciones 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D9A9ED0-516B-4C49-827B-D54990899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478" y="3964996"/>
            <a:ext cx="7353043" cy="165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9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41C36F8-110F-42E5-ACA4-AEF8F6A82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7" y="419098"/>
            <a:ext cx="12003364" cy="20955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23CEBAC-136F-493C-8A02-0B009F51C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" y="2862470"/>
            <a:ext cx="12106275" cy="1883467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0811E37-D233-4571-AC50-64148C79E7E5}"/>
              </a:ext>
            </a:extLst>
          </p:cNvPr>
          <p:cNvCxnSpPr>
            <a:cxnSpLocks/>
          </p:cNvCxnSpPr>
          <p:nvPr/>
        </p:nvCxnSpPr>
        <p:spPr>
          <a:xfrm>
            <a:off x="42862" y="6414635"/>
            <a:ext cx="11887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CC0EEE3-07DF-4817-A3B2-0B165FF80228}"/>
              </a:ext>
            </a:extLst>
          </p:cNvPr>
          <p:cNvSpPr txBox="1"/>
          <p:nvPr/>
        </p:nvSpPr>
        <p:spPr>
          <a:xfrm>
            <a:off x="5684506" y="6412906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42.60m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1C79A8D-3AB4-4AA8-B2B9-5BE5AD6BC066}"/>
              </a:ext>
            </a:extLst>
          </p:cNvPr>
          <p:cNvCxnSpPr>
            <a:cxnSpLocks/>
          </p:cNvCxnSpPr>
          <p:nvPr/>
        </p:nvCxnSpPr>
        <p:spPr>
          <a:xfrm>
            <a:off x="2425147" y="4565374"/>
            <a:ext cx="0" cy="1099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35FE713E-91A1-48F2-AA33-F32CB394ADE5}"/>
              </a:ext>
            </a:extLst>
          </p:cNvPr>
          <p:cNvCxnSpPr>
            <a:cxnSpLocks/>
          </p:cNvCxnSpPr>
          <p:nvPr/>
        </p:nvCxnSpPr>
        <p:spPr>
          <a:xfrm>
            <a:off x="2604052" y="4565374"/>
            <a:ext cx="0" cy="1099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6DFF65C-7C9D-47E5-8F57-4D8437FA442F}"/>
              </a:ext>
            </a:extLst>
          </p:cNvPr>
          <p:cNvCxnSpPr>
            <a:cxnSpLocks/>
          </p:cNvCxnSpPr>
          <p:nvPr/>
        </p:nvCxnSpPr>
        <p:spPr>
          <a:xfrm>
            <a:off x="7388086" y="4530515"/>
            <a:ext cx="0" cy="1099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B3ACBF85-E0A6-464F-B53B-83C7D8ECCB73}"/>
              </a:ext>
            </a:extLst>
          </p:cNvPr>
          <p:cNvCxnSpPr>
            <a:cxnSpLocks/>
          </p:cNvCxnSpPr>
          <p:nvPr/>
        </p:nvCxnSpPr>
        <p:spPr>
          <a:xfrm>
            <a:off x="4797286" y="4565374"/>
            <a:ext cx="0" cy="1099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79FA747-7D82-486B-B802-6026BFA09397}"/>
              </a:ext>
            </a:extLst>
          </p:cNvPr>
          <p:cNvCxnSpPr>
            <a:cxnSpLocks/>
          </p:cNvCxnSpPr>
          <p:nvPr/>
        </p:nvCxnSpPr>
        <p:spPr>
          <a:xfrm>
            <a:off x="4989442" y="4571136"/>
            <a:ext cx="0" cy="1099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9A6F52A-3190-414E-8F3A-62EC856D7042}"/>
              </a:ext>
            </a:extLst>
          </p:cNvPr>
          <p:cNvCxnSpPr>
            <a:cxnSpLocks/>
          </p:cNvCxnSpPr>
          <p:nvPr/>
        </p:nvCxnSpPr>
        <p:spPr>
          <a:xfrm>
            <a:off x="7202555" y="4565374"/>
            <a:ext cx="0" cy="1099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4D16858-4E88-4319-A03F-F81D8512E8C5}"/>
              </a:ext>
            </a:extLst>
          </p:cNvPr>
          <p:cNvCxnSpPr>
            <a:cxnSpLocks/>
          </p:cNvCxnSpPr>
          <p:nvPr/>
        </p:nvCxnSpPr>
        <p:spPr>
          <a:xfrm>
            <a:off x="9601199" y="4530515"/>
            <a:ext cx="0" cy="1099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4B268D0-4DA4-4770-A9FD-D5204BFF9A7E}"/>
              </a:ext>
            </a:extLst>
          </p:cNvPr>
          <p:cNvCxnSpPr>
            <a:cxnSpLocks/>
          </p:cNvCxnSpPr>
          <p:nvPr/>
        </p:nvCxnSpPr>
        <p:spPr>
          <a:xfrm>
            <a:off x="9766851" y="4530515"/>
            <a:ext cx="0" cy="1099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2884B16-9BF4-4510-930C-B3CA3DC516C9}"/>
              </a:ext>
            </a:extLst>
          </p:cNvPr>
          <p:cNvSpPr txBox="1"/>
          <p:nvPr/>
        </p:nvSpPr>
        <p:spPr>
          <a:xfrm rot="5400000">
            <a:off x="4514522" y="5837874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0.58m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7FCBAE4-645B-4E52-AC75-CDA6EE225A45}"/>
              </a:ext>
            </a:extLst>
          </p:cNvPr>
          <p:cNvSpPr txBox="1"/>
          <p:nvPr/>
        </p:nvSpPr>
        <p:spPr>
          <a:xfrm rot="5400000">
            <a:off x="6893290" y="5728544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0.58m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CCEB358-DCB6-4CEC-9D7E-64F67E53AEBC}"/>
              </a:ext>
            </a:extLst>
          </p:cNvPr>
          <p:cNvSpPr txBox="1"/>
          <p:nvPr/>
        </p:nvSpPr>
        <p:spPr>
          <a:xfrm rot="5400000">
            <a:off x="9298555" y="580085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0.58m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B7779EC-8817-4ED8-8D9B-41CF97A24CA0}"/>
              </a:ext>
            </a:extLst>
          </p:cNvPr>
          <p:cNvSpPr txBox="1"/>
          <p:nvPr/>
        </p:nvSpPr>
        <p:spPr>
          <a:xfrm rot="5400000">
            <a:off x="2135754" y="5837874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0.58m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B5D80A2E-1CCF-4D00-BA7E-665C41376FF0}"/>
              </a:ext>
            </a:extLst>
          </p:cNvPr>
          <p:cNvCxnSpPr>
            <a:cxnSpLocks/>
          </p:cNvCxnSpPr>
          <p:nvPr/>
        </p:nvCxnSpPr>
        <p:spPr>
          <a:xfrm>
            <a:off x="4906616" y="2862470"/>
            <a:ext cx="23942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769E7C5-8D8A-4FAD-B79F-93FB233025FB}"/>
              </a:ext>
            </a:extLst>
          </p:cNvPr>
          <p:cNvSpPr txBox="1"/>
          <p:nvPr/>
        </p:nvSpPr>
        <p:spPr>
          <a:xfrm rot="5400000">
            <a:off x="1488380" y="373766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2.50m</a:t>
            </a: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A0DF3F4E-375A-4A2D-AC9D-3139140306D9}"/>
              </a:ext>
            </a:extLst>
          </p:cNvPr>
          <p:cNvCxnSpPr>
            <a:cxnSpLocks/>
          </p:cNvCxnSpPr>
          <p:nvPr/>
        </p:nvCxnSpPr>
        <p:spPr>
          <a:xfrm>
            <a:off x="4906616" y="2403833"/>
            <a:ext cx="0" cy="894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38F71ECB-EB1B-4FF2-BCD1-D0C5D3E67EAF}"/>
              </a:ext>
            </a:extLst>
          </p:cNvPr>
          <p:cNvCxnSpPr>
            <a:cxnSpLocks/>
          </p:cNvCxnSpPr>
          <p:nvPr/>
        </p:nvCxnSpPr>
        <p:spPr>
          <a:xfrm>
            <a:off x="7268820" y="2403832"/>
            <a:ext cx="0" cy="894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927CDF61-F423-4E59-B95B-580B6EB9B252}"/>
              </a:ext>
            </a:extLst>
          </p:cNvPr>
          <p:cNvSpPr txBox="1"/>
          <p:nvPr/>
        </p:nvSpPr>
        <p:spPr>
          <a:xfrm>
            <a:off x="5610029" y="4803789"/>
            <a:ext cx="113973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MX" dirty="0"/>
              <a:t>0.58/2=0.29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DFF80280-C989-48A7-AFAC-09FF7AEF6121}"/>
              </a:ext>
            </a:extLst>
          </p:cNvPr>
          <p:cNvSpPr txBox="1"/>
          <p:nvPr/>
        </p:nvSpPr>
        <p:spPr>
          <a:xfrm>
            <a:off x="5194852" y="5208973"/>
            <a:ext cx="19700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MX" dirty="0"/>
              <a:t>8.62-(0.29*2)=8.04m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076B0679-8D83-4318-A580-DAE17D35DC93}"/>
              </a:ext>
            </a:extLst>
          </p:cNvPr>
          <p:cNvCxnSpPr>
            <a:cxnSpLocks/>
          </p:cNvCxnSpPr>
          <p:nvPr/>
        </p:nvCxnSpPr>
        <p:spPr>
          <a:xfrm>
            <a:off x="4989442" y="3678739"/>
            <a:ext cx="21678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9B67BB1D-1DDA-4FC3-8843-52CFAFD4915B}"/>
              </a:ext>
            </a:extLst>
          </p:cNvPr>
          <p:cNvSpPr txBox="1"/>
          <p:nvPr/>
        </p:nvSpPr>
        <p:spPr>
          <a:xfrm>
            <a:off x="5711628" y="3646661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8.04m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48C412DE-731B-4C39-B6ED-B64881FB035A}"/>
              </a:ext>
            </a:extLst>
          </p:cNvPr>
          <p:cNvCxnSpPr>
            <a:cxnSpLocks/>
          </p:cNvCxnSpPr>
          <p:nvPr/>
        </p:nvCxnSpPr>
        <p:spPr>
          <a:xfrm>
            <a:off x="9658639" y="2851309"/>
            <a:ext cx="1194894" cy="111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730ED304-CB73-402A-81B9-6E036B0D8BAC}"/>
              </a:ext>
            </a:extLst>
          </p:cNvPr>
          <p:cNvCxnSpPr>
            <a:cxnSpLocks/>
          </p:cNvCxnSpPr>
          <p:nvPr/>
        </p:nvCxnSpPr>
        <p:spPr>
          <a:xfrm>
            <a:off x="9690649" y="2426305"/>
            <a:ext cx="0" cy="894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4C289B9C-8B25-4C42-9D09-A4BB728C32A7}"/>
              </a:ext>
            </a:extLst>
          </p:cNvPr>
          <p:cNvCxnSpPr>
            <a:cxnSpLocks/>
          </p:cNvCxnSpPr>
          <p:nvPr/>
        </p:nvCxnSpPr>
        <p:spPr>
          <a:xfrm>
            <a:off x="10853533" y="2534045"/>
            <a:ext cx="0" cy="894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808A383A-5A80-472C-8E74-9EB8D403C2E2}"/>
              </a:ext>
            </a:extLst>
          </p:cNvPr>
          <p:cNvSpPr txBox="1"/>
          <p:nvPr/>
        </p:nvSpPr>
        <p:spPr>
          <a:xfrm>
            <a:off x="9946357" y="255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4.26m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FEF97F7D-D056-49AF-BF8E-F215033F3CDC}"/>
              </a:ext>
            </a:extLst>
          </p:cNvPr>
          <p:cNvSpPr txBox="1"/>
          <p:nvPr/>
        </p:nvSpPr>
        <p:spPr>
          <a:xfrm>
            <a:off x="9875316" y="5123266"/>
            <a:ext cx="19700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MX" dirty="0"/>
              <a:t>4.26-(0.29*2)=3.68m</a:t>
            </a: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9D91B0D4-3412-4E1A-A702-01131FFC3DBB}"/>
              </a:ext>
            </a:extLst>
          </p:cNvPr>
          <p:cNvCxnSpPr>
            <a:cxnSpLocks/>
          </p:cNvCxnSpPr>
          <p:nvPr/>
        </p:nvCxnSpPr>
        <p:spPr>
          <a:xfrm>
            <a:off x="9797785" y="3831327"/>
            <a:ext cx="9327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>
            <a:extLst>
              <a:ext uri="{FF2B5EF4-FFF2-40B4-BE49-F238E27FC236}">
                <a16:creationId xmlns:a16="http://schemas.microsoft.com/office/drawing/2014/main" id="{AFCF35B5-5F11-40E5-889A-0BC94FCAADF3}"/>
              </a:ext>
            </a:extLst>
          </p:cNvPr>
          <p:cNvSpPr txBox="1"/>
          <p:nvPr/>
        </p:nvSpPr>
        <p:spPr>
          <a:xfrm>
            <a:off x="9872070" y="3826321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3.68m</a:t>
            </a:r>
          </a:p>
        </p:txBody>
      </p: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5F003F83-AA9B-492C-A511-B2AE95B59C88}"/>
              </a:ext>
            </a:extLst>
          </p:cNvPr>
          <p:cNvCxnSpPr>
            <a:cxnSpLocks/>
          </p:cNvCxnSpPr>
          <p:nvPr/>
        </p:nvCxnSpPr>
        <p:spPr>
          <a:xfrm>
            <a:off x="2065141" y="3371570"/>
            <a:ext cx="0" cy="11015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>
            <a:extLst>
              <a:ext uri="{FF2B5EF4-FFF2-40B4-BE49-F238E27FC236}">
                <a16:creationId xmlns:a16="http://schemas.microsoft.com/office/drawing/2014/main" id="{1BE2AB4D-3402-4B1F-ABFA-62526047CC12}"/>
              </a:ext>
            </a:extLst>
          </p:cNvPr>
          <p:cNvSpPr txBox="1"/>
          <p:nvPr/>
        </p:nvSpPr>
        <p:spPr>
          <a:xfrm>
            <a:off x="5856304" y="264726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8.62m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11864C-56FC-4914-ADE4-338D77CC768B}"/>
              </a:ext>
            </a:extLst>
          </p:cNvPr>
          <p:cNvSpPr txBox="1"/>
          <p:nvPr/>
        </p:nvSpPr>
        <p:spPr>
          <a:xfrm>
            <a:off x="4835075" y="159340"/>
            <a:ext cx="252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Fachada principal</a:t>
            </a:r>
          </a:p>
        </p:txBody>
      </p:sp>
    </p:spTree>
    <p:extLst>
      <p:ext uri="{BB962C8B-B14F-4D97-AF65-F5344CB8AC3E}">
        <p14:creationId xmlns:p14="http://schemas.microsoft.com/office/powerpoint/2010/main" val="100973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6423646-D39D-4F45-A75F-510672248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652" y="450572"/>
            <a:ext cx="8812695" cy="3273287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EA21F7F-C380-4565-A104-74DAA8B67639}"/>
              </a:ext>
            </a:extLst>
          </p:cNvPr>
          <p:cNvCxnSpPr>
            <a:cxnSpLocks/>
          </p:cNvCxnSpPr>
          <p:nvPr/>
        </p:nvCxnSpPr>
        <p:spPr>
          <a:xfrm>
            <a:off x="1941444" y="755373"/>
            <a:ext cx="0" cy="263718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66FB404-7232-427C-A6A7-1E296A29D471}"/>
              </a:ext>
            </a:extLst>
          </p:cNvPr>
          <p:cNvCxnSpPr>
            <a:cxnSpLocks/>
          </p:cNvCxnSpPr>
          <p:nvPr/>
        </p:nvCxnSpPr>
        <p:spPr>
          <a:xfrm>
            <a:off x="10204175" y="722241"/>
            <a:ext cx="0" cy="2729948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0D99E13F-5ADC-43FD-966A-6B6D0B036114}"/>
              </a:ext>
            </a:extLst>
          </p:cNvPr>
          <p:cNvCxnSpPr>
            <a:cxnSpLocks/>
          </p:cNvCxnSpPr>
          <p:nvPr/>
        </p:nvCxnSpPr>
        <p:spPr>
          <a:xfrm>
            <a:off x="1921564" y="755373"/>
            <a:ext cx="2723323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EEBAD8A-0162-4604-A8A2-D5F45809C518}"/>
              </a:ext>
            </a:extLst>
          </p:cNvPr>
          <p:cNvCxnSpPr>
            <a:cxnSpLocks/>
          </p:cNvCxnSpPr>
          <p:nvPr/>
        </p:nvCxnSpPr>
        <p:spPr>
          <a:xfrm>
            <a:off x="1921564" y="3452190"/>
            <a:ext cx="2723323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56A85432-113F-4B7C-B12D-19C2D205A147}"/>
              </a:ext>
            </a:extLst>
          </p:cNvPr>
          <p:cNvCxnSpPr>
            <a:cxnSpLocks/>
          </p:cNvCxnSpPr>
          <p:nvPr/>
        </p:nvCxnSpPr>
        <p:spPr>
          <a:xfrm>
            <a:off x="7480852" y="768624"/>
            <a:ext cx="2723323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56CCB9C6-35EF-43EC-A4D2-2F8368A55B29}"/>
              </a:ext>
            </a:extLst>
          </p:cNvPr>
          <p:cNvCxnSpPr>
            <a:cxnSpLocks/>
          </p:cNvCxnSpPr>
          <p:nvPr/>
        </p:nvCxnSpPr>
        <p:spPr>
          <a:xfrm>
            <a:off x="7480852" y="3438937"/>
            <a:ext cx="2723323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90C703C-C94F-4E4C-A452-EA5825CE9CCC}"/>
              </a:ext>
            </a:extLst>
          </p:cNvPr>
          <p:cNvCxnSpPr>
            <a:cxnSpLocks/>
          </p:cNvCxnSpPr>
          <p:nvPr/>
        </p:nvCxnSpPr>
        <p:spPr>
          <a:xfrm>
            <a:off x="7480852" y="722241"/>
            <a:ext cx="0" cy="2729948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D132F911-C1C4-4811-BB38-C0E2401164D0}"/>
              </a:ext>
            </a:extLst>
          </p:cNvPr>
          <p:cNvCxnSpPr>
            <a:cxnSpLocks/>
          </p:cNvCxnSpPr>
          <p:nvPr/>
        </p:nvCxnSpPr>
        <p:spPr>
          <a:xfrm>
            <a:off x="4644887" y="722241"/>
            <a:ext cx="0" cy="2729948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B86A207-6BF1-42AA-B433-085C95CD0948}"/>
              </a:ext>
            </a:extLst>
          </p:cNvPr>
          <p:cNvSpPr txBox="1"/>
          <p:nvPr/>
        </p:nvSpPr>
        <p:spPr>
          <a:xfrm>
            <a:off x="5939024" y="388374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8.04m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4D2AD90-C55F-4192-95F7-57F62F538A6A}"/>
              </a:ext>
            </a:extLst>
          </p:cNvPr>
          <p:cNvSpPr txBox="1"/>
          <p:nvPr/>
        </p:nvSpPr>
        <p:spPr>
          <a:xfrm>
            <a:off x="764839" y="1889298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2.50m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0C74E577-C1B5-45BB-888D-217359254DC2}"/>
              </a:ext>
            </a:extLst>
          </p:cNvPr>
          <p:cNvCxnSpPr>
            <a:cxnSpLocks/>
          </p:cNvCxnSpPr>
          <p:nvPr/>
        </p:nvCxnSpPr>
        <p:spPr>
          <a:xfrm>
            <a:off x="1542616" y="695739"/>
            <a:ext cx="0" cy="275645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39F7FACD-BE4A-49F7-BC38-6E064E2669A0}"/>
              </a:ext>
            </a:extLst>
          </p:cNvPr>
          <p:cNvCxnSpPr>
            <a:cxnSpLocks/>
          </p:cNvCxnSpPr>
          <p:nvPr/>
        </p:nvCxnSpPr>
        <p:spPr>
          <a:xfrm flipH="1">
            <a:off x="1904998" y="3896136"/>
            <a:ext cx="838200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3573B823-A4C2-481D-9342-1D65B4427EAF}"/>
              </a:ext>
            </a:extLst>
          </p:cNvPr>
          <p:cNvCxnSpPr>
            <a:cxnSpLocks/>
          </p:cNvCxnSpPr>
          <p:nvPr/>
        </p:nvCxnSpPr>
        <p:spPr>
          <a:xfrm>
            <a:off x="1153727" y="695739"/>
            <a:ext cx="1596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B1575F8C-9D24-4D09-B963-2C9BC076CB05}"/>
              </a:ext>
            </a:extLst>
          </p:cNvPr>
          <p:cNvCxnSpPr>
            <a:cxnSpLocks/>
          </p:cNvCxnSpPr>
          <p:nvPr/>
        </p:nvCxnSpPr>
        <p:spPr>
          <a:xfrm>
            <a:off x="1094092" y="3452189"/>
            <a:ext cx="1596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B4FB0F21-417F-46E7-8BD4-3660BAC57D17}"/>
              </a:ext>
            </a:extLst>
          </p:cNvPr>
          <p:cNvCxnSpPr>
            <a:cxnSpLocks/>
          </p:cNvCxnSpPr>
          <p:nvPr/>
        </p:nvCxnSpPr>
        <p:spPr>
          <a:xfrm flipV="1">
            <a:off x="1892142" y="2942846"/>
            <a:ext cx="0" cy="1311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14315932-BB34-43A9-B3F5-D72E498F8EEB}"/>
              </a:ext>
            </a:extLst>
          </p:cNvPr>
          <p:cNvCxnSpPr>
            <a:cxnSpLocks/>
          </p:cNvCxnSpPr>
          <p:nvPr/>
        </p:nvCxnSpPr>
        <p:spPr>
          <a:xfrm flipV="1">
            <a:off x="10286999" y="2883209"/>
            <a:ext cx="0" cy="1311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F2B8F43E-A4DD-4F98-A7FD-CD58A9023972}"/>
              </a:ext>
            </a:extLst>
          </p:cNvPr>
          <p:cNvCxnSpPr>
            <a:cxnSpLocks/>
          </p:cNvCxnSpPr>
          <p:nvPr/>
        </p:nvCxnSpPr>
        <p:spPr>
          <a:xfrm>
            <a:off x="9406125" y="3452189"/>
            <a:ext cx="1596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7C78191E-27FD-4A72-9CE8-7EF81F22F44E}"/>
              </a:ext>
            </a:extLst>
          </p:cNvPr>
          <p:cNvCxnSpPr>
            <a:cxnSpLocks/>
          </p:cNvCxnSpPr>
          <p:nvPr/>
        </p:nvCxnSpPr>
        <p:spPr>
          <a:xfrm>
            <a:off x="9406125" y="3392556"/>
            <a:ext cx="1596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896BBAF3-EE39-45E0-9BE7-0D2E8DE6609E}"/>
              </a:ext>
            </a:extLst>
          </p:cNvPr>
          <p:cNvCxnSpPr>
            <a:cxnSpLocks/>
          </p:cNvCxnSpPr>
          <p:nvPr/>
        </p:nvCxnSpPr>
        <p:spPr>
          <a:xfrm rot="5400000">
            <a:off x="10886262" y="2917248"/>
            <a:ext cx="563222" cy="3617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C534FC80-4952-4888-A159-9F3910DEAD2D}"/>
              </a:ext>
            </a:extLst>
          </p:cNvPr>
          <p:cNvSpPr txBox="1"/>
          <p:nvPr/>
        </p:nvSpPr>
        <p:spPr>
          <a:xfrm>
            <a:off x="10959860" y="255276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0.045m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896A620D-372D-403F-89B7-4513D91DAFFF}"/>
              </a:ext>
            </a:extLst>
          </p:cNvPr>
          <p:cNvSpPr txBox="1"/>
          <p:nvPr/>
        </p:nvSpPr>
        <p:spPr>
          <a:xfrm>
            <a:off x="764839" y="4140288"/>
            <a:ext cx="709360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A total de la ventana= (8.04m)(2.50m)= </a:t>
            </a:r>
            <a:r>
              <a:rPr lang="es-MX" b="1" dirty="0">
                <a:solidFill>
                  <a:srgbClr val="FF0000"/>
                </a:solidFill>
              </a:rPr>
              <a:t>20.1m^2</a:t>
            </a:r>
          </a:p>
          <a:p>
            <a:r>
              <a:rPr lang="es-MX" b="1" dirty="0"/>
              <a:t>A del cristal=(20.1m^2)-(0.9405m^2)= </a:t>
            </a:r>
            <a:r>
              <a:rPr lang="es-MX" b="1" dirty="0">
                <a:solidFill>
                  <a:srgbClr val="FF0000"/>
                </a:solidFill>
              </a:rPr>
              <a:t>19.1595m^2</a:t>
            </a:r>
          </a:p>
          <a:p>
            <a:r>
              <a:rPr lang="es-MX" b="1" dirty="0"/>
              <a:t>A del marco de la ventana=8.04-(0.045*2)=7.95m</a:t>
            </a:r>
          </a:p>
          <a:p>
            <a:r>
              <a:rPr lang="es-MX" b="1" dirty="0"/>
              <a:t>                                                 7.95m*0.045m=(0.35775m^2)(2)=0.7155m^2</a:t>
            </a:r>
          </a:p>
          <a:p>
            <a:r>
              <a:rPr lang="es-MX" b="1" dirty="0"/>
              <a:t>                                                 (2.50m)(0.045m)=(0.1125m^2)(2)=0.225m^2</a:t>
            </a:r>
          </a:p>
          <a:p>
            <a:r>
              <a:rPr lang="es-MX" b="1" dirty="0"/>
              <a:t>                                                 0.7155+0.225= </a:t>
            </a:r>
            <a:r>
              <a:rPr lang="es-MX" b="1" dirty="0">
                <a:solidFill>
                  <a:srgbClr val="FF0000"/>
                </a:solidFill>
              </a:rPr>
              <a:t>0.9405m^2</a:t>
            </a:r>
          </a:p>
          <a:p>
            <a:r>
              <a:rPr lang="es-MX" b="1" dirty="0"/>
              <a:t>Acg= (Anchocristal-0.127m)*(Largocristal-0.127m)(Ancho y largo en m)</a:t>
            </a:r>
          </a:p>
          <a:p>
            <a:r>
              <a:rPr lang="es-MX" b="1" dirty="0"/>
              <a:t>Acg= (2.41m-0.127m)*(7.95m-0.127m)= </a:t>
            </a:r>
            <a:r>
              <a:rPr lang="es-MX" b="1" dirty="0">
                <a:solidFill>
                  <a:srgbClr val="FF0000"/>
                </a:solidFill>
              </a:rPr>
              <a:t>17.8599m^2</a:t>
            </a:r>
          </a:p>
          <a:p>
            <a:r>
              <a:rPr lang="es-MX" b="1" dirty="0"/>
              <a:t>Aeg=Ag-Acg= (19.1592m^2)-(17.8599m^2)= </a:t>
            </a:r>
            <a:r>
              <a:rPr lang="es-MX" b="1" dirty="0">
                <a:solidFill>
                  <a:srgbClr val="FF0000"/>
                </a:solidFill>
              </a:rPr>
              <a:t>1.2993m^2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7BF014F3-6F4B-42EC-9A76-C61829D0C0AB}"/>
              </a:ext>
            </a:extLst>
          </p:cNvPr>
          <p:cNvCxnSpPr>
            <a:cxnSpLocks/>
          </p:cNvCxnSpPr>
          <p:nvPr/>
        </p:nvCxnSpPr>
        <p:spPr>
          <a:xfrm flipV="1">
            <a:off x="1933554" y="3149459"/>
            <a:ext cx="8229209" cy="2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96E12B95-E28C-494C-BE42-6D04F8E96695}"/>
              </a:ext>
            </a:extLst>
          </p:cNvPr>
          <p:cNvSpPr txBox="1"/>
          <p:nvPr/>
        </p:nvSpPr>
        <p:spPr>
          <a:xfrm>
            <a:off x="6114544" y="281651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7.14m</a:t>
            </a: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BD170354-A1DE-452C-B680-394905D12B72}"/>
              </a:ext>
            </a:extLst>
          </p:cNvPr>
          <p:cNvCxnSpPr>
            <a:cxnSpLocks/>
          </p:cNvCxnSpPr>
          <p:nvPr/>
        </p:nvCxnSpPr>
        <p:spPr>
          <a:xfrm flipV="1">
            <a:off x="1955669" y="1068871"/>
            <a:ext cx="8229209" cy="2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AB8F5AC1-5817-47D0-B3C8-5EBA17BA0BD4}"/>
              </a:ext>
            </a:extLst>
          </p:cNvPr>
          <p:cNvSpPr txBox="1"/>
          <p:nvPr/>
        </p:nvSpPr>
        <p:spPr>
          <a:xfrm>
            <a:off x="6114544" y="78806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7.14m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95E8FED9-850B-4109-89A1-5CCA13D55EFB}"/>
              </a:ext>
            </a:extLst>
          </p:cNvPr>
          <p:cNvSpPr txBox="1"/>
          <p:nvPr/>
        </p:nvSpPr>
        <p:spPr>
          <a:xfrm>
            <a:off x="9228051" y="4892329"/>
            <a:ext cx="18694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Af= 0.9405m^2</a:t>
            </a:r>
          </a:p>
          <a:p>
            <a:r>
              <a:rPr lang="es-MX" b="1" dirty="0"/>
              <a:t>Apf= 20.1m^2</a:t>
            </a:r>
          </a:p>
          <a:p>
            <a:r>
              <a:rPr lang="es-MX" b="1" dirty="0"/>
              <a:t>Ag= 19.1595m^2</a:t>
            </a:r>
          </a:p>
          <a:p>
            <a:r>
              <a:rPr lang="es-MX" b="1" dirty="0"/>
              <a:t>Acg= 17.8599m^2</a:t>
            </a:r>
          </a:p>
          <a:p>
            <a:r>
              <a:rPr lang="es-MX" b="1" dirty="0"/>
              <a:t>Aeg= 1.2993m^2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F0B20BB6-F8D1-4178-A429-6BD4FAD3FF90}"/>
              </a:ext>
            </a:extLst>
          </p:cNvPr>
          <p:cNvSpPr txBox="1"/>
          <p:nvPr/>
        </p:nvSpPr>
        <p:spPr>
          <a:xfrm>
            <a:off x="3506518" y="107741"/>
            <a:ext cx="521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Cálculos de puertas y ventanales similares a puertas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AA44E17-62C7-4F53-997F-8B22DD0D2BDE}"/>
              </a:ext>
            </a:extLst>
          </p:cNvPr>
          <p:cNvSpPr txBox="1"/>
          <p:nvPr/>
        </p:nvSpPr>
        <p:spPr>
          <a:xfrm>
            <a:off x="5372723" y="179152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1.20m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43D5A553-1686-46A5-BAC1-E8EBBC27F621}"/>
              </a:ext>
            </a:extLst>
          </p:cNvPr>
          <p:cNvCxnSpPr>
            <a:cxnSpLocks/>
          </p:cNvCxnSpPr>
          <p:nvPr/>
        </p:nvCxnSpPr>
        <p:spPr>
          <a:xfrm flipV="1">
            <a:off x="4686568" y="1791526"/>
            <a:ext cx="2723323" cy="6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081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F0711D7-AAF0-47BC-B8F1-41FE1E3B42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5" b="8497"/>
          <a:stretch/>
        </p:blipFill>
        <p:spPr>
          <a:xfrm>
            <a:off x="648323" y="2305876"/>
            <a:ext cx="5819775" cy="3763619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E24A3B1-2128-4AB5-9457-E876DD8FEFC7}"/>
              </a:ext>
            </a:extLst>
          </p:cNvPr>
          <p:cNvCxnSpPr>
            <a:cxnSpLocks/>
          </p:cNvCxnSpPr>
          <p:nvPr/>
        </p:nvCxnSpPr>
        <p:spPr>
          <a:xfrm>
            <a:off x="1716159" y="3198536"/>
            <a:ext cx="42672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38E8FF7-AB44-4803-BB07-C2F54846ABAD}"/>
              </a:ext>
            </a:extLst>
          </p:cNvPr>
          <p:cNvCxnSpPr>
            <a:cxnSpLocks/>
          </p:cNvCxnSpPr>
          <p:nvPr/>
        </p:nvCxnSpPr>
        <p:spPr>
          <a:xfrm>
            <a:off x="1716159" y="5789336"/>
            <a:ext cx="42672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C7B1A50-F9FF-4B90-8842-D987E2E8FCB9}"/>
              </a:ext>
            </a:extLst>
          </p:cNvPr>
          <p:cNvCxnSpPr>
            <a:cxnSpLocks/>
          </p:cNvCxnSpPr>
          <p:nvPr/>
        </p:nvCxnSpPr>
        <p:spPr>
          <a:xfrm flipV="1">
            <a:off x="1749290" y="3198536"/>
            <a:ext cx="0" cy="259080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D74546EB-2297-4CB2-B4D0-F64E14B43C21}"/>
              </a:ext>
            </a:extLst>
          </p:cNvPr>
          <p:cNvCxnSpPr>
            <a:cxnSpLocks/>
          </p:cNvCxnSpPr>
          <p:nvPr/>
        </p:nvCxnSpPr>
        <p:spPr>
          <a:xfrm flipV="1">
            <a:off x="5943603" y="3198536"/>
            <a:ext cx="0" cy="259080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B5BED2DD-5256-4108-9827-8368FC78A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321" y="419229"/>
            <a:ext cx="3538331" cy="1793883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89AD3C5-D437-4EF4-87A2-413079040A00}"/>
              </a:ext>
            </a:extLst>
          </p:cNvPr>
          <p:cNvSpPr txBox="1"/>
          <p:nvPr/>
        </p:nvSpPr>
        <p:spPr>
          <a:xfrm>
            <a:off x="6514387" y="3005073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0.045m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71D8217-611B-4C2D-BB8E-20FEEB8EF49A}"/>
              </a:ext>
            </a:extLst>
          </p:cNvPr>
          <p:cNvCxnSpPr>
            <a:cxnSpLocks/>
          </p:cNvCxnSpPr>
          <p:nvPr/>
        </p:nvCxnSpPr>
        <p:spPr>
          <a:xfrm>
            <a:off x="1258957" y="6734755"/>
            <a:ext cx="52091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F3C5A941-46B4-4E08-99E7-C4203FFD7F18}"/>
              </a:ext>
            </a:extLst>
          </p:cNvPr>
          <p:cNvCxnSpPr>
            <a:cxnSpLocks/>
          </p:cNvCxnSpPr>
          <p:nvPr/>
        </p:nvCxnSpPr>
        <p:spPr>
          <a:xfrm>
            <a:off x="1258957" y="5936974"/>
            <a:ext cx="0" cy="76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BDB62870-A1FC-47EE-BA08-59D5BF0C2D9B}"/>
              </a:ext>
            </a:extLst>
          </p:cNvPr>
          <p:cNvCxnSpPr>
            <a:cxnSpLocks/>
          </p:cNvCxnSpPr>
          <p:nvPr/>
        </p:nvCxnSpPr>
        <p:spPr>
          <a:xfrm>
            <a:off x="6461472" y="5844209"/>
            <a:ext cx="0" cy="76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4503DF2-D512-4568-8A9B-F0001EAF79C2}"/>
              </a:ext>
            </a:extLst>
          </p:cNvPr>
          <p:cNvSpPr txBox="1"/>
          <p:nvPr/>
        </p:nvSpPr>
        <p:spPr>
          <a:xfrm>
            <a:off x="1005303" y="184105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0.58m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63BB613-EC03-4E10-A695-E689D228D900}"/>
              </a:ext>
            </a:extLst>
          </p:cNvPr>
          <p:cNvSpPr txBox="1"/>
          <p:nvPr/>
        </p:nvSpPr>
        <p:spPr>
          <a:xfrm>
            <a:off x="2567393" y="4003019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4.26m-0.58=3.68m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3AD0A73-726B-40B5-BD57-0C60AC7B850B}"/>
              </a:ext>
            </a:extLst>
          </p:cNvPr>
          <p:cNvSpPr txBox="1"/>
          <p:nvPr/>
        </p:nvSpPr>
        <p:spPr>
          <a:xfrm>
            <a:off x="3489816" y="6428169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4.26m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10C156B-EF84-4E8C-A1EE-CF32549A7288}"/>
              </a:ext>
            </a:extLst>
          </p:cNvPr>
          <p:cNvSpPr txBox="1"/>
          <p:nvPr/>
        </p:nvSpPr>
        <p:spPr>
          <a:xfrm>
            <a:off x="5597067" y="1621531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0.58m/2=0.29m</a:t>
            </a: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B7A814D7-74AC-4DEC-824E-FB3F7F5FF5C9}"/>
              </a:ext>
            </a:extLst>
          </p:cNvPr>
          <p:cNvCxnSpPr>
            <a:cxnSpLocks/>
          </p:cNvCxnSpPr>
          <p:nvPr/>
        </p:nvCxnSpPr>
        <p:spPr>
          <a:xfrm>
            <a:off x="987287" y="1889295"/>
            <a:ext cx="0" cy="1166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758F1BA8-7B15-4666-B9A9-BEDBE73CD8FB}"/>
              </a:ext>
            </a:extLst>
          </p:cNvPr>
          <p:cNvCxnSpPr>
            <a:cxnSpLocks/>
          </p:cNvCxnSpPr>
          <p:nvPr/>
        </p:nvCxnSpPr>
        <p:spPr>
          <a:xfrm>
            <a:off x="1709533" y="1889295"/>
            <a:ext cx="0" cy="1166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C6350343-8F19-4540-805C-142A9720B8CF}"/>
              </a:ext>
            </a:extLst>
          </p:cNvPr>
          <p:cNvCxnSpPr>
            <a:cxnSpLocks/>
          </p:cNvCxnSpPr>
          <p:nvPr/>
        </p:nvCxnSpPr>
        <p:spPr>
          <a:xfrm>
            <a:off x="6461472" y="1990863"/>
            <a:ext cx="0" cy="1166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A5FF8D7F-80BB-451C-9D1A-F5219F4189A4}"/>
              </a:ext>
            </a:extLst>
          </p:cNvPr>
          <p:cNvCxnSpPr>
            <a:cxnSpLocks/>
          </p:cNvCxnSpPr>
          <p:nvPr/>
        </p:nvCxnSpPr>
        <p:spPr>
          <a:xfrm>
            <a:off x="5983359" y="1990863"/>
            <a:ext cx="0" cy="1166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2B7AB66A-28C4-40B5-A217-717A3A9301A3}"/>
              </a:ext>
            </a:extLst>
          </p:cNvPr>
          <p:cNvCxnSpPr>
            <a:cxnSpLocks/>
          </p:cNvCxnSpPr>
          <p:nvPr/>
        </p:nvCxnSpPr>
        <p:spPr>
          <a:xfrm>
            <a:off x="1716159" y="4372351"/>
            <a:ext cx="4267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A65E05BE-4D43-4A46-9CEC-A181F7569ABA}"/>
              </a:ext>
            </a:extLst>
          </p:cNvPr>
          <p:cNvCxnSpPr>
            <a:cxnSpLocks/>
          </p:cNvCxnSpPr>
          <p:nvPr/>
        </p:nvCxnSpPr>
        <p:spPr>
          <a:xfrm>
            <a:off x="1709533" y="3789255"/>
            <a:ext cx="0" cy="1166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D3A0F65C-FB8A-4BF5-B73B-C8B52A23180A}"/>
              </a:ext>
            </a:extLst>
          </p:cNvPr>
          <p:cNvCxnSpPr>
            <a:cxnSpLocks/>
          </p:cNvCxnSpPr>
          <p:nvPr/>
        </p:nvCxnSpPr>
        <p:spPr>
          <a:xfrm>
            <a:off x="5983359" y="3789255"/>
            <a:ext cx="0" cy="1166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CCD88185-AD8F-45E3-BD7A-8703E7F5CB27}"/>
              </a:ext>
            </a:extLst>
          </p:cNvPr>
          <p:cNvCxnSpPr>
            <a:cxnSpLocks/>
          </p:cNvCxnSpPr>
          <p:nvPr/>
        </p:nvCxnSpPr>
        <p:spPr>
          <a:xfrm flipH="1">
            <a:off x="5734684" y="3237711"/>
            <a:ext cx="857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E018FA79-0C2F-49C3-996D-D3952E652611}"/>
              </a:ext>
            </a:extLst>
          </p:cNvPr>
          <p:cNvCxnSpPr>
            <a:cxnSpLocks/>
          </p:cNvCxnSpPr>
          <p:nvPr/>
        </p:nvCxnSpPr>
        <p:spPr>
          <a:xfrm flipH="1">
            <a:off x="5657203" y="3172175"/>
            <a:ext cx="972416" cy="8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999CFE47-E801-4773-901F-BAA95E1AC0F1}"/>
              </a:ext>
            </a:extLst>
          </p:cNvPr>
          <p:cNvSpPr txBox="1"/>
          <p:nvPr/>
        </p:nvSpPr>
        <p:spPr>
          <a:xfrm>
            <a:off x="2567393" y="6100547"/>
            <a:ext cx="24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3.68m-(0.045*2)=3.59m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F9DA1D4B-F262-4697-AB17-B428E8BD4988}"/>
              </a:ext>
            </a:extLst>
          </p:cNvPr>
          <p:cNvCxnSpPr>
            <a:cxnSpLocks/>
          </p:cNvCxnSpPr>
          <p:nvPr/>
        </p:nvCxnSpPr>
        <p:spPr>
          <a:xfrm flipV="1">
            <a:off x="1789492" y="6428169"/>
            <a:ext cx="4120654" cy="106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D06898F0-0183-4C49-8CA5-E5B981946585}"/>
              </a:ext>
            </a:extLst>
          </p:cNvPr>
          <p:cNvCxnSpPr>
            <a:cxnSpLocks/>
          </p:cNvCxnSpPr>
          <p:nvPr/>
        </p:nvCxnSpPr>
        <p:spPr>
          <a:xfrm>
            <a:off x="1789492" y="5670145"/>
            <a:ext cx="0" cy="76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1940E8B5-AE7A-49F9-9B53-C5230A77006B}"/>
              </a:ext>
            </a:extLst>
          </p:cNvPr>
          <p:cNvCxnSpPr>
            <a:cxnSpLocks/>
          </p:cNvCxnSpPr>
          <p:nvPr/>
        </p:nvCxnSpPr>
        <p:spPr>
          <a:xfrm>
            <a:off x="5910146" y="5701253"/>
            <a:ext cx="0" cy="76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8568A3BD-A55F-4479-A8CB-0DB147005637}"/>
              </a:ext>
            </a:extLst>
          </p:cNvPr>
          <p:cNvCxnSpPr>
            <a:cxnSpLocks/>
          </p:cNvCxnSpPr>
          <p:nvPr/>
        </p:nvCxnSpPr>
        <p:spPr>
          <a:xfrm flipH="1">
            <a:off x="386226" y="3165507"/>
            <a:ext cx="8689" cy="26512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3F5A1898-42A7-44A4-B39F-D217E0D74E2E}"/>
              </a:ext>
            </a:extLst>
          </p:cNvPr>
          <p:cNvCxnSpPr>
            <a:cxnSpLocks/>
          </p:cNvCxnSpPr>
          <p:nvPr/>
        </p:nvCxnSpPr>
        <p:spPr>
          <a:xfrm flipH="1">
            <a:off x="267137" y="3134247"/>
            <a:ext cx="1440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7B47711F-1917-45FF-8E13-D3068B012395}"/>
              </a:ext>
            </a:extLst>
          </p:cNvPr>
          <p:cNvCxnSpPr>
            <a:cxnSpLocks/>
          </p:cNvCxnSpPr>
          <p:nvPr/>
        </p:nvCxnSpPr>
        <p:spPr>
          <a:xfrm flipH="1">
            <a:off x="314956" y="5844209"/>
            <a:ext cx="14343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53E13443-68DD-46FC-B477-8E7C84D4ECBA}"/>
              </a:ext>
            </a:extLst>
          </p:cNvPr>
          <p:cNvSpPr txBox="1"/>
          <p:nvPr/>
        </p:nvSpPr>
        <p:spPr>
          <a:xfrm>
            <a:off x="-37382" y="403093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2.50m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2050EFCC-AA84-4377-8753-E09F4345A5FA}"/>
              </a:ext>
            </a:extLst>
          </p:cNvPr>
          <p:cNvSpPr txBox="1"/>
          <p:nvPr/>
        </p:nvSpPr>
        <p:spPr>
          <a:xfrm>
            <a:off x="7654948" y="274551"/>
            <a:ext cx="423705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A</a:t>
            </a:r>
            <a:r>
              <a:rPr lang="es-MX" dirty="0"/>
              <a:t>pf</a:t>
            </a:r>
            <a:r>
              <a:rPr lang="es-MX" b="1" dirty="0"/>
              <a:t>=(12.0733*8.202)=</a:t>
            </a:r>
            <a:r>
              <a:rPr lang="es-MX" b="1" dirty="0">
                <a:solidFill>
                  <a:srgbClr val="FF0000"/>
                </a:solidFill>
              </a:rPr>
              <a:t>99.0252ft^2</a:t>
            </a:r>
          </a:p>
          <a:p>
            <a:r>
              <a:rPr lang="es-MX" b="1" dirty="0"/>
              <a:t>A</a:t>
            </a:r>
            <a:r>
              <a:rPr lang="es-MX" dirty="0"/>
              <a:t>f</a:t>
            </a:r>
            <a:r>
              <a:rPr lang="es-MX" b="1" dirty="0"/>
              <a:t>=(11.7780ft*0.1476ft)=(1.7384ft^2)*2</a:t>
            </a:r>
          </a:p>
          <a:p>
            <a:r>
              <a:rPr lang="es-MX" b="1" dirty="0"/>
              <a:t>3.4768ft^2</a:t>
            </a:r>
          </a:p>
          <a:p>
            <a:r>
              <a:rPr lang="es-MX" b="1" dirty="0"/>
              <a:t>     =(8.202ft*0.1476ft)=(1.2106ft^2)*2=</a:t>
            </a:r>
          </a:p>
          <a:p>
            <a:r>
              <a:rPr lang="es-MX" b="1" dirty="0"/>
              <a:t>2.4212ft^2</a:t>
            </a:r>
          </a:p>
          <a:p>
            <a:r>
              <a:rPr lang="es-MX" b="1" dirty="0"/>
              <a:t>A</a:t>
            </a:r>
            <a:r>
              <a:rPr lang="es-MX" dirty="0"/>
              <a:t>f</a:t>
            </a:r>
            <a:r>
              <a:rPr lang="es-MX" b="1" dirty="0"/>
              <a:t>=(3.4768ft^2)+(2.4212ft^2)=</a:t>
            </a:r>
            <a:r>
              <a:rPr lang="es-MX" b="1" dirty="0">
                <a:solidFill>
                  <a:srgbClr val="FF0000"/>
                </a:solidFill>
              </a:rPr>
              <a:t>5.898ft^2</a:t>
            </a:r>
          </a:p>
          <a:p>
            <a:r>
              <a:rPr lang="es-MX" b="1" dirty="0"/>
              <a:t>A</a:t>
            </a:r>
            <a:r>
              <a:rPr lang="es-MX" dirty="0"/>
              <a:t>g</a:t>
            </a:r>
            <a:r>
              <a:rPr lang="es-MX" b="1" dirty="0"/>
              <a:t>=(99.0252ft^2)-(5.898ft^2)=</a:t>
            </a:r>
            <a:r>
              <a:rPr lang="es-MX" b="1" dirty="0">
                <a:solidFill>
                  <a:srgbClr val="FF0000"/>
                </a:solidFill>
              </a:rPr>
              <a:t>93.1272ft^2</a:t>
            </a:r>
          </a:p>
          <a:p>
            <a:r>
              <a:rPr lang="es-MX" b="1" dirty="0"/>
              <a:t>A</a:t>
            </a:r>
            <a:r>
              <a:rPr lang="es-MX" dirty="0"/>
              <a:t>ncristal=12.0733ft</a:t>
            </a:r>
          </a:p>
          <a:p>
            <a:r>
              <a:rPr lang="es-MX" b="1" dirty="0"/>
              <a:t>Al</a:t>
            </a:r>
            <a:r>
              <a:rPr lang="es-MX" dirty="0"/>
              <a:t>cristal=8.202ft</a:t>
            </a:r>
          </a:p>
          <a:p>
            <a:r>
              <a:rPr lang="es-MX" dirty="0"/>
              <a:t>Const=0.4166ft</a:t>
            </a:r>
          </a:p>
          <a:p>
            <a:endParaRPr lang="es-MX" dirty="0"/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42618D53-C66A-4233-A481-32B4A4E16B33}"/>
              </a:ext>
            </a:extLst>
          </p:cNvPr>
          <p:cNvSpPr txBox="1"/>
          <p:nvPr/>
        </p:nvSpPr>
        <p:spPr>
          <a:xfrm>
            <a:off x="1789492" y="-12848"/>
            <a:ext cx="440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Ventanal izquierdo similar a puerta principal</a:t>
            </a:r>
          </a:p>
        </p:txBody>
      </p:sp>
    </p:spTree>
    <p:extLst>
      <p:ext uri="{BB962C8B-B14F-4D97-AF65-F5344CB8AC3E}">
        <p14:creationId xmlns:p14="http://schemas.microsoft.com/office/powerpoint/2010/main" val="42830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E4A95F6-61EA-4F0A-B541-28CB81E81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7" y="622301"/>
            <a:ext cx="12003364" cy="13589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3198346-C50D-42D8-8512-FD43E89BC964}"/>
              </a:ext>
            </a:extLst>
          </p:cNvPr>
          <p:cNvSpPr txBox="1"/>
          <p:nvPr/>
        </p:nvSpPr>
        <p:spPr>
          <a:xfrm>
            <a:off x="4014981" y="252969"/>
            <a:ext cx="416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Entrada trasera del centro de información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07A7CEC-EC1C-4A44-88D7-0825D185A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7" y="1981201"/>
            <a:ext cx="12003364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3B33B7F-5057-437B-92AD-C56FE9068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811281"/>
            <a:ext cx="10382250" cy="104775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DC2E293-60F6-4E7D-BACF-4C7C42C75C9C}"/>
              </a:ext>
            </a:extLst>
          </p:cNvPr>
          <p:cNvSpPr txBox="1"/>
          <p:nvPr/>
        </p:nvSpPr>
        <p:spPr>
          <a:xfrm>
            <a:off x="3746639" y="441949"/>
            <a:ext cx="536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Cálculo de ventanas en paredes laterales Norte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6F894AB-17A0-4E13-8DE4-30544B85F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3023152"/>
            <a:ext cx="3296064" cy="184039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D3E62DC-6876-4A32-B095-EEAB27ECA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945673" y="-3357772"/>
            <a:ext cx="830744" cy="11264349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40AB621-3ECE-4D67-8524-523C7BF9A2D1}"/>
              </a:ext>
            </a:extLst>
          </p:cNvPr>
          <p:cNvCxnSpPr>
            <a:cxnSpLocks/>
          </p:cNvCxnSpPr>
          <p:nvPr/>
        </p:nvCxnSpPr>
        <p:spPr>
          <a:xfrm>
            <a:off x="1152939" y="3970268"/>
            <a:ext cx="275987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69DFB75-C0D4-4292-A785-503A9142D85F}"/>
              </a:ext>
            </a:extLst>
          </p:cNvPr>
          <p:cNvCxnSpPr>
            <a:cxnSpLocks/>
          </p:cNvCxnSpPr>
          <p:nvPr/>
        </p:nvCxnSpPr>
        <p:spPr>
          <a:xfrm>
            <a:off x="3912818" y="3429000"/>
            <a:ext cx="1" cy="1082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>
            <a:extLst>
              <a:ext uri="{FF2B5EF4-FFF2-40B4-BE49-F238E27FC236}">
                <a16:creationId xmlns:a16="http://schemas.microsoft.com/office/drawing/2014/main" id="{48EEE213-A5D6-4B19-AB81-3DFA26D58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939" y="3429000"/>
            <a:ext cx="6097" cy="1091279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5D5C21F7-B544-46F4-9A9F-A1B4B1CEEF44}"/>
              </a:ext>
            </a:extLst>
          </p:cNvPr>
          <p:cNvSpPr txBox="1"/>
          <p:nvPr/>
        </p:nvSpPr>
        <p:spPr>
          <a:xfrm>
            <a:off x="2102302" y="3970268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10.81m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F976A50-0577-42DA-94EF-ECF61A098D67}"/>
              </a:ext>
            </a:extLst>
          </p:cNvPr>
          <p:cNvSpPr txBox="1"/>
          <p:nvPr/>
        </p:nvSpPr>
        <p:spPr>
          <a:xfrm>
            <a:off x="5014460" y="248713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8.50m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6E9EC15-7AA0-4BB4-8447-27C657D8360F}"/>
              </a:ext>
            </a:extLst>
          </p:cNvPr>
          <p:cNvSpPr txBox="1"/>
          <p:nvPr/>
        </p:nvSpPr>
        <p:spPr>
          <a:xfrm>
            <a:off x="7426356" y="250511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8.50m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A79C79F-556A-44EF-BAD8-CFCD96E5EE82}"/>
              </a:ext>
            </a:extLst>
          </p:cNvPr>
          <p:cNvCxnSpPr>
            <a:cxnSpLocks/>
          </p:cNvCxnSpPr>
          <p:nvPr/>
        </p:nvCxnSpPr>
        <p:spPr>
          <a:xfrm flipV="1">
            <a:off x="4545607" y="3429001"/>
            <a:ext cx="0" cy="40453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A706A08-95E6-449F-8730-B2E2DCAF2610}"/>
              </a:ext>
            </a:extLst>
          </p:cNvPr>
          <p:cNvCxnSpPr>
            <a:cxnSpLocks/>
          </p:cNvCxnSpPr>
          <p:nvPr/>
        </p:nvCxnSpPr>
        <p:spPr>
          <a:xfrm>
            <a:off x="3488914" y="3446602"/>
            <a:ext cx="1424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9490E77B-E9DE-4C61-BAE4-905A3FDF9479}"/>
              </a:ext>
            </a:extLst>
          </p:cNvPr>
          <p:cNvCxnSpPr>
            <a:cxnSpLocks/>
          </p:cNvCxnSpPr>
          <p:nvPr/>
        </p:nvCxnSpPr>
        <p:spPr>
          <a:xfrm>
            <a:off x="3571628" y="3815462"/>
            <a:ext cx="1341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E40AC0AD-A7C5-45C3-8A1F-B70F41DFF57A}"/>
              </a:ext>
            </a:extLst>
          </p:cNvPr>
          <p:cNvSpPr txBox="1"/>
          <p:nvPr/>
        </p:nvSpPr>
        <p:spPr>
          <a:xfrm>
            <a:off x="4545607" y="3464205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0.58m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57EF4B1-DB7A-4CF3-B408-51A925BB433A}"/>
              </a:ext>
            </a:extLst>
          </p:cNvPr>
          <p:cNvSpPr txBox="1"/>
          <p:nvPr/>
        </p:nvSpPr>
        <p:spPr>
          <a:xfrm>
            <a:off x="5617395" y="3481426"/>
            <a:ext cx="63758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Apf</a:t>
            </a:r>
            <a:r>
              <a:rPr lang="es-MX" dirty="0"/>
              <a:t>= 0.58m*10.81m= </a:t>
            </a:r>
            <a:r>
              <a:rPr lang="es-MX" b="1" dirty="0">
                <a:solidFill>
                  <a:srgbClr val="FF0000"/>
                </a:solidFill>
              </a:rPr>
              <a:t>6.2698m^2= 67.4856ft^2</a:t>
            </a:r>
          </a:p>
          <a:p>
            <a:r>
              <a:rPr lang="es-MX" dirty="0" err="1"/>
              <a:t>Af</a:t>
            </a:r>
            <a:r>
              <a:rPr lang="es-MX" dirty="0"/>
              <a:t>=10.81m-(0.045*2)=10.72m*0.045m=0.4824m^2</a:t>
            </a:r>
          </a:p>
          <a:p>
            <a:r>
              <a:rPr lang="es-MX" dirty="0"/>
              <a:t>      (0.4824m^2)*2= </a:t>
            </a:r>
            <a:r>
              <a:rPr lang="es-MX" b="1" dirty="0"/>
              <a:t>0.9648m^2</a:t>
            </a:r>
          </a:p>
          <a:p>
            <a:r>
              <a:rPr lang="es-MX" dirty="0"/>
              <a:t>      (0.58m*0.045m)=(0.0261m^2)*2= </a:t>
            </a:r>
            <a:r>
              <a:rPr lang="es-MX" b="1" dirty="0"/>
              <a:t>0.0522m^2</a:t>
            </a:r>
          </a:p>
          <a:p>
            <a:r>
              <a:rPr lang="es-MX" dirty="0" err="1"/>
              <a:t>Af</a:t>
            </a:r>
            <a:r>
              <a:rPr lang="es-MX" dirty="0"/>
              <a:t>= 0.9648m^2+0.0522m^2= </a:t>
            </a:r>
            <a:r>
              <a:rPr lang="es-MX" b="1" dirty="0">
                <a:solidFill>
                  <a:srgbClr val="FF0000"/>
                </a:solidFill>
              </a:rPr>
              <a:t>1.017m^2= 10.9465ft^2</a:t>
            </a:r>
          </a:p>
          <a:p>
            <a:r>
              <a:rPr lang="es-MX" dirty="0"/>
              <a:t>Ag= (6.2698m^2)-(1.017m^2)= </a:t>
            </a:r>
            <a:r>
              <a:rPr lang="es-MX" b="1" dirty="0">
                <a:solidFill>
                  <a:srgbClr val="FF0000"/>
                </a:solidFill>
              </a:rPr>
              <a:t>5.2528m^2= 56.5390ft^2</a:t>
            </a:r>
          </a:p>
          <a:p>
            <a:r>
              <a:rPr lang="es-MX" dirty="0" err="1"/>
              <a:t>Acg</a:t>
            </a:r>
            <a:r>
              <a:rPr lang="es-MX" dirty="0"/>
              <a:t>=(Anchocristal-0.127m)*(Largocristal-0.127m)</a:t>
            </a:r>
          </a:p>
          <a:p>
            <a:r>
              <a:rPr lang="es-MX" dirty="0"/>
              <a:t>       =(0.49m-0.127m)*(10.63m-0.127m)= </a:t>
            </a:r>
            <a:r>
              <a:rPr lang="es-MX" b="1" dirty="0">
                <a:solidFill>
                  <a:srgbClr val="FF0000"/>
                </a:solidFill>
              </a:rPr>
              <a:t>3.8125m^2=41.0362ft^2</a:t>
            </a:r>
          </a:p>
          <a:p>
            <a:r>
              <a:rPr lang="es-MX" dirty="0"/>
              <a:t>Aeg=(5.2528m^2)-(3.8125m^2)= </a:t>
            </a:r>
            <a:r>
              <a:rPr lang="es-MX" b="1" dirty="0">
                <a:solidFill>
                  <a:srgbClr val="FF0000"/>
                </a:solidFill>
              </a:rPr>
              <a:t>1.4402m^2=59.1003ft^2</a:t>
            </a: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86019E72-85DB-4FD7-ADA0-0372E54C04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89" t="21140" r="7196" b="55065"/>
          <a:stretch/>
        </p:blipFill>
        <p:spPr>
          <a:xfrm>
            <a:off x="624521" y="4926127"/>
            <a:ext cx="3816713" cy="1222424"/>
          </a:xfrm>
          <a:prstGeom prst="rect">
            <a:avLst/>
          </a:prstGeom>
        </p:spPr>
      </p:pic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555EC914-E56C-48F9-A4BB-AD29C7B1CFB2}"/>
              </a:ext>
            </a:extLst>
          </p:cNvPr>
          <p:cNvCxnSpPr>
            <a:cxnSpLocks/>
          </p:cNvCxnSpPr>
          <p:nvPr/>
        </p:nvCxnSpPr>
        <p:spPr>
          <a:xfrm>
            <a:off x="705597" y="5094313"/>
            <a:ext cx="3654559" cy="50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31DC0C93-CADF-43C0-9C59-012F88146D40}"/>
              </a:ext>
            </a:extLst>
          </p:cNvPr>
          <p:cNvCxnSpPr>
            <a:cxnSpLocks/>
          </p:cNvCxnSpPr>
          <p:nvPr/>
        </p:nvCxnSpPr>
        <p:spPr>
          <a:xfrm>
            <a:off x="692539" y="5975125"/>
            <a:ext cx="3654559" cy="50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94A262E-6BCA-4A2F-B551-F9D4E36BEFAA}"/>
              </a:ext>
            </a:extLst>
          </p:cNvPr>
          <p:cNvCxnSpPr>
            <a:cxnSpLocks/>
          </p:cNvCxnSpPr>
          <p:nvPr/>
        </p:nvCxnSpPr>
        <p:spPr>
          <a:xfrm flipV="1">
            <a:off x="4306484" y="5138321"/>
            <a:ext cx="0" cy="8368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097A684C-3051-4FC1-94F6-5740153BB9DD}"/>
              </a:ext>
            </a:extLst>
          </p:cNvPr>
          <p:cNvCxnSpPr>
            <a:cxnSpLocks/>
          </p:cNvCxnSpPr>
          <p:nvPr/>
        </p:nvCxnSpPr>
        <p:spPr>
          <a:xfrm flipV="1">
            <a:off x="739799" y="5118937"/>
            <a:ext cx="0" cy="8368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7F52F166-E3F7-4428-A38C-F6AA8B2A57C4}"/>
              </a:ext>
            </a:extLst>
          </p:cNvPr>
          <p:cNvCxnSpPr>
            <a:cxnSpLocks/>
          </p:cNvCxnSpPr>
          <p:nvPr/>
        </p:nvCxnSpPr>
        <p:spPr>
          <a:xfrm>
            <a:off x="3949233" y="5066353"/>
            <a:ext cx="1424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CCCFBEB0-0584-43AD-8124-195078D8AEB8}"/>
              </a:ext>
            </a:extLst>
          </p:cNvPr>
          <p:cNvCxnSpPr>
            <a:cxnSpLocks/>
          </p:cNvCxnSpPr>
          <p:nvPr/>
        </p:nvCxnSpPr>
        <p:spPr>
          <a:xfrm>
            <a:off x="3949233" y="5138857"/>
            <a:ext cx="1424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7FF2EC46-16D0-4A59-BCAD-CCBB29B8832D}"/>
              </a:ext>
            </a:extLst>
          </p:cNvPr>
          <p:cNvSpPr txBox="1"/>
          <p:nvPr/>
        </p:nvSpPr>
        <p:spPr>
          <a:xfrm>
            <a:off x="4613059" y="4909647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0.045m</a:t>
            </a:r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F954B04C-ECDF-4CE9-A28E-2E8F436D3C6F}"/>
              </a:ext>
            </a:extLst>
          </p:cNvPr>
          <p:cNvCxnSpPr>
            <a:cxnSpLocks/>
          </p:cNvCxnSpPr>
          <p:nvPr/>
        </p:nvCxnSpPr>
        <p:spPr>
          <a:xfrm>
            <a:off x="768569" y="6148551"/>
            <a:ext cx="350249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A13790FE-3E3D-42DF-B212-0F1FCB40A753}"/>
              </a:ext>
            </a:extLst>
          </p:cNvPr>
          <p:cNvSpPr txBox="1"/>
          <p:nvPr/>
        </p:nvSpPr>
        <p:spPr>
          <a:xfrm>
            <a:off x="2139912" y="542616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10.72m</a:t>
            </a:r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A2083CBF-9743-49F1-A7BD-D92B0DF4AF33}"/>
              </a:ext>
            </a:extLst>
          </p:cNvPr>
          <p:cNvCxnSpPr>
            <a:cxnSpLocks/>
          </p:cNvCxnSpPr>
          <p:nvPr/>
        </p:nvCxnSpPr>
        <p:spPr>
          <a:xfrm>
            <a:off x="4291371" y="5557377"/>
            <a:ext cx="1" cy="1082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679C5362-CE2B-4B4D-A9C2-7DE14580B9F7}"/>
              </a:ext>
            </a:extLst>
          </p:cNvPr>
          <p:cNvCxnSpPr>
            <a:cxnSpLocks/>
          </p:cNvCxnSpPr>
          <p:nvPr/>
        </p:nvCxnSpPr>
        <p:spPr>
          <a:xfrm>
            <a:off x="767662" y="5316358"/>
            <a:ext cx="1" cy="1082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DB99C403-D85D-479A-B817-804A7BE2A32F}"/>
              </a:ext>
            </a:extLst>
          </p:cNvPr>
          <p:cNvSpPr txBox="1"/>
          <p:nvPr/>
        </p:nvSpPr>
        <p:spPr>
          <a:xfrm>
            <a:off x="2102301" y="6132071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10.72m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16755DA-63F6-4DC2-8EAF-2BD3EF2B1841}"/>
              </a:ext>
            </a:extLst>
          </p:cNvPr>
          <p:cNvSpPr txBox="1"/>
          <p:nvPr/>
        </p:nvSpPr>
        <p:spPr>
          <a:xfrm>
            <a:off x="5113230" y="126878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V1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25E62CA-01A7-4D2D-8B5F-92E07B00625B}"/>
              </a:ext>
            </a:extLst>
          </p:cNvPr>
          <p:cNvSpPr txBox="1"/>
          <p:nvPr/>
        </p:nvSpPr>
        <p:spPr>
          <a:xfrm>
            <a:off x="7426356" y="133515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V2</a:t>
            </a:r>
          </a:p>
        </p:txBody>
      </p:sp>
    </p:spTree>
    <p:extLst>
      <p:ext uri="{BB962C8B-B14F-4D97-AF65-F5344CB8AC3E}">
        <p14:creationId xmlns:p14="http://schemas.microsoft.com/office/powerpoint/2010/main" val="3660331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3B33B7F-5057-437B-92AD-C56FE9068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811281"/>
            <a:ext cx="10382250" cy="104775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DC2E293-60F6-4E7D-BACF-4C7C42C75C9C}"/>
              </a:ext>
            </a:extLst>
          </p:cNvPr>
          <p:cNvSpPr txBox="1"/>
          <p:nvPr/>
        </p:nvSpPr>
        <p:spPr>
          <a:xfrm>
            <a:off x="3746639" y="441949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Cálculo de ventanas en paredes laterales Sur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6F894AB-17A0-4E13-8DE4-30544B85F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3023152"/>
            <a:ext cx="3296064" cy="184039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D3E62DC-6876-4A32-B095-EEAB27ECA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945673" y="-3357772"/>
            <a:ext cx="830744" cy="11264349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40AB621-3ECE-4D67-8524-523C7BF9A2D1}"/>
              </a:ext>
            </a:extLst>
          </p:cNvPr>
          <p:cNvCxnSpPr>
            <a:cxnSpLocks/>
          </p:cNvCxnSpPr>
          <p:nvPr/>
        </p:nvCxnSpPr>
        <p:spPr>
          <a:xfrm>
            <a:off x="1152939" y="3970268"/>
            <a:ext cx="275987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69DFB75-C0D4-4292-A785-503A9142D85F}"/>
              </a:ext>
            </a:extLst>
          </p:cNvPr>
          <p:cNvCxnSpPr>
            <a:cxnSpLocks/>
          </p:cNvCxnSpPr>
          <p:nvPr/>
        </p:nvCxnSpPr>
        <p:spPr>
          <a:xfrm>
            <a:off x="3912818" y="3429000"/>
            <a:ext cx="1" cy="1082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>
            <a:extLst>
              <a:ext uri="{FF2B5EF4-FFF2-40B4-BE49-F238E27FC236}">
                <a16:creationId xmlns:a16="http://schemas.microsoft.com/office/drawing/2014/main" id="{48EEE213-A5D6-4B19-AB81-3DFA26D58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939" y="3429000"/>
            <a:ext cx="6097" cy="1091279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5D5C21F7-B544-46F4-9A9F-A1B4B1CEEF44}"/>
              </a:ext>
            </a:extLst>
          </p:cNvPr>
          <p:cNvSpPr txBox="1"/>
          <p:nvPr/>
        </p:nvSpPr>
        <p:spPr>
          <a:xfrm>
            <a:off x="2102302" y="3970268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10.81m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F976A50-0577-42DA-94EF-ECF61A098D67}"/>
              </a:ext>
            </a:extLst>
          </p:cNvPr>
          <p:cNvSpPr txBox="1"/>
          <p:nvPr/>
        </p:nvSpPr>
        <p:spPr>
          <a:xfrm>
            <a:off x="5014460" y="248713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8.50m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6E9EC15-7AA0-4BB4-8447-27C657D8360F}"/>
              </a:ext>
            </a:extLst>
          </p:cNvPr>
          <p:cNvSpPr txBox="1"/>
          <p:nvPr/>
        </p:nvSpPr>
        <p:spPr>
          <a:xfrm>
            <a:off x="7426356" y="250511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8.50m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A79C79F-556A-44EF-BAD8-CFCD96E5EE82}"/>
              </a:ext>
            </a:extLst>
          </p:cNvPr>
          <p:cNvCxnSpPr>
            <a:cxnSpLocks/>
          </p:cNvCxnSpPr>
          <p:nvPr/>
        </p:nvCxnSpPr>
        <p:spPr>
          <a:xfrm flipV="1">
            <a:off x="4545607" y="3429001"/>
            <a:ext cx="0" cy="40453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A706A08-95E6-449F-8730-B2E2DCAF2610}"/>
              </a:ext>
            </a:extLst>
          </p:cNvPr>
          <p:cNvCxnSpPr>
            <a:cxnSpLocks/>
          </p:cNvCxnSpPr>
          <p:nvPr/>
        </p:nvCxnSpPr>
        <p:spPr>
          <a:xfrm>
            <a:off x="3488914" y="3446602"/>
            <a:ext cx="1424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9490E77B-E9DE-4C61-BAE4-905A3FDF9479}"/>
              </a:ext>
            </a:extLst>
          </p:cNvPr>
          <p:cNvCxnSpPr>
            <a:cxnSpLocks/>
          </p:cNvCxnSpPr>
          <p:nvPr/>
        </p:nvCxnSpPr>
        <p:spPr>
          <a:xfrm>
            <a:off x="3571628" y="3815462"/>
            <a:ext cx="1341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E40AC0AD-A7C5-45C3-8A1F-B70F41DFF57A}"/>
              </a:ext>
            </a:extLst>
          </p:cNvPr>
          <p:cNvSpPr txBox="1"/>
          <p:nvPr/>
        </p:nvSpPr>
        <p:spPr>
          <a:xfrm>
            <a:off x="4545607" y="3464205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0.58m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57EF4B1-DB7A-4CF3-B408-51A925BB433A}"/>
              </a:ext>
            </a:extLst>
          </p:cNvPr>
          <p:cNvSpPr txBox="1"/>
          <p:nvPr/>
        </p:nvSpPr>
        <p:spPr>
          <a:xfrm>
            <a:off x="5617395" y="3481426"/>
            <a:ext cx="63758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Apf</a:t>
            </a:r>
            <a:r>
              <a:rPr lang="es-MX" dirty="0"/>
              <a:t>= 0.58m*10.81m= </a:t>
            </a:r>
            <a:r>
              <a:rPr lang="es-MX" b="1" dirty="0">
                <a:solidFill>
                  <a:srgbClr val="FF0000"/>
                </a:solidFill>
              </a:rPr>
              <a:t>6.2698m^2= 67.4856ft^2</a:t>
            </a:r>
          </a:p>
          <a:p>
            <a:r>
              <a:rPr lang="es-MX" dirty="0" err="1"/>
              <a:t>Af</a:t>
            </a:r>
            <a:r>
              <a:rPr lang="es-MX" dirty="0"/>
              <a:t>=10.81m-(0.045*2)=10.72m*0.045m=0.4824m^2</a:t>
            </a:r>
          </a:p>
          <a:p>
            <a:r>
              <a:rPr lang="es-MX" dirty="0"/>
              <a:t>      (0.4824m^2)*2= </a:t>
            </a:r>
            <a:r>
              <a:rPr lang="es-MX" b="1" dirty="0"/>
              <a:t>0.9648m^2</a:t>
            </a:r>
          </a:p>
          <a:p>
            <a:r>
              <a:rPr lang="es-MX" dirty="0"/>
              <a:t>      (0.58m*0.045m)=(0.0261m^2)*2= </a:t>
            </a:r>
            <a:r>
              <a:rPr lang="es-MX" b="1" dirty="0"/>
              <a:t>0.0522m^2</a:t>
            </a:r>
          </a:p>
          <a:p>
            <a:r>
              <a:rPr lang="es-MX" dirty="0" err="1"/>
              <a:t>Af</a:t>
            </a:r>
            <a:r>
              <a:rPr lang="es-MX" dirty="0"/>
              <a:t>= 0.9648m^2+0.0522m^2= </a:t>
            </a:r>
            <a:r>
              <a:rPr lang="es-MX" b="1" dirty="0">
                <a:solidFill>
                  <a:srgbClr val="FF0000"/>
                </a:solidFill>
              </a:rPr>
              <a:t>1.017m^2= 10.9465ft^2</a:t>
            </a:r>
          </a:p>
          <a:p>
            <a:r>
              <a:rPr lang="es-MX" dirty="0"/>
              <a:t>Ag= (6.2698m^2)-(1.017m^2)= </a:t>
            </a:r>
            <a:r>
              <a:rPr lang="es-MX" b="1" dirty="0">
                <a:solidFill>
                  <a:srgbClr val="FF0000"/>
                </a:solidFill>
              </a:rPr>
              <a:t>5.2528m^2= 56.5390ft^2</a:t>
            </a:r>
          </a:p>
          <a:p>
            <a:r>
              <a:rPr lang="es-MX" dirty="0" err="1"/>
              <a:t>Acg</a:t>
            </a:r>
            <a:r>
              <a:rPr lang="es-MX" dirty="0"/>
              <a:t>=(Anchocristal-0.127m)*(Largocristal-0.127m)</a:t>
            </a:r>
          </a:p>
          <a:p>
            <a:r>
              <a:rPr lang="es-MX" dirty="0"/>
              <a:t>       =(0.49m-0.127m)*(10.63m-0.127m)= </a:t>
            </a:r>
            <a:r>
              <a:rPr lang="es-MX" b="1" dirty="0">
                <a:solidFill>
                  <a:srgbClr val="FF0000"/>
                </a:solidFill>
              </a:rPr>
              <a:t>3.8125m^2=41.0362ft^2</a:t>
            </a:r>
          </a:p>
          <a:p>
            <a:r>
              <a:rPr lang="es-MX" dirty="0"/>
              <a:t>Aeg=(5.2528m^2)-(3.8125m^2)= </a:t>
            </a:r>
            <a:r>
              <a:rPr lang="es-MX" b="1" dirty="0">
                <a:solidFill>
                  <a:srgbClr val="FF0000"/>
                </a:solidFill>
              </a:rPr>
              <a:t>1.4402m^2=59.1003ft^2</a:t>
            </a: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86019E72-85DB-4FD7-ADA0-0372E54C04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89" t="21140" r="7196" b="55065"/>
          <a:stretch/>
        </p:blipFill>
        <p:spPr>
          <a:xfrm>
            <a:off x="624521" y="4926127"/>
            <a:ext cx="3816713" cy="1222424"/>
          </a:xfrm>
          <a:prstGeom prst="rect">
            <a:avLst/>
          </a:prstGeom>
        </p:spPr>
      </p:pic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555EC914-E56C-48F9-A4BB-AD29C7B1CFB2}"/>
              </a:ext>
            </a:extLst>
          </p:cNvPr>
          <p:cNvCxnSpPr>
            <a:cxnSpLocks/>
          </p:cNvCxnSpPr>
          <p:nvPr/>
        </p:nvCxnSpPr>
        <p:spPr>
          <a:xfrm>
            <a:off x="705597" y="5094313"/>
            <a:ext cx="3654559" cy="50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31DC0C93-CADF-43C0-9C59-012F88146D40}"/>
              </a:ext>
            </a:extLst>
          </p:cNvPr>
          <p:cNvCxnSpPr>
            <a:cxnSpLocks/>
          </p:cNvCxnSpPr>
          <p:nvPr/>
        </p:nvCxnSpPr>
        <p:spPr>
          <a:xfrm>
            <a:off x="692539" y="5975125"/>
            <a:ext cx="3654559" cy="50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94A262E-6BCA-4A2F-B551-F9D4E36BEFAA}"/>
              </a:ext>
            </a:extLst>
          </p:cNvPr>
          <p:cNvCxnSpPr>
            <a:cxnSpLocks/>
          </p:cNvCxnSpPr>
          <p:nvPr/>
        </p:nvCxnSpPr>
        <p:spPr>
          <a:xfrm flipV="1">
            <a:off x="4306484" y="5138321"/>
            <a:ext cx="0" cy="8368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097A684C-3051-4FC1-94F6-5740153BB9DD}"/>
              </a:ext>
            </a:extLst>
          </p:cNvPr>
          <p:cNvCxnSpPr>
            <a:cxnSpLocks/>
          </p:cNvCxnSpPr>
          <p:nvPr/>
        </p:nvCxnSpPr>
        <p:spPr>
          <a:xfrm flipV="1">
            <a:off x="739799" y="5118937"/>
            <a:ext cx="0" cy="8368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7F52F166-E3F7-4428-A38C-F6AA8B2A57C4}"/>
              </a:ext>
            </a:extLst>
          </p:cNvPr>
          <p:cNvCxnSpPr>
            <a:cxnSpLocks/>
          </p:cNvCxnSpPr>
          <p:nvPr/>
        </p:nvCxnSpPr>
        <p:spPr>
          <a:xfrm>
            <a:off x="3949233" y="5066353"/>
            <a:ext cx="1424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CCCFBEB0-0584-43AD-8124-195078D8AEB8}"/>
              </a:ext>
            </a:extLst>
          </p:cNvPr>
          <p:cNvCxnSpPr>
            <a:cxnSpLocks/>
          </p:cNvCxnSpPr>
          <p:nvPr/>
        </p:nvCxnSpPr>
        <p:spPr>
          <a:xfrm>
            <a:off x="3949233" y="5138857"/>
            <a:ext cx="1424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7FF2EC46-16D0-4A59-BCAD-CCBB29B8832D}"/>
              </a:ext>
            </a:extLst>
          </p:cNvPr>
          <p:cNvSpPr txBox="1"/>
          <p:nvPr/>
        </p:nvSpPr>
        <p:spPr>
          <a:xfrm>
            <a:off x="4613059" y="4909647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0.045m</a:t>
            </a:r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F954B04C-ECDF-4CE9-A28E-2E8F436D3C6F}"/>
              </a:ext>
            </a:extLst>
          </p:cNvPr>
          <p:cNvCxnSpPr>
            <a:cxnSpLocks/>
          </p:cNvCxnSpPr>
          <p:nvPr/>
        </p:nvCxnSpPr>
        <p:spPr>
          <a:xfrm>
            <a:off x="768569" y="6148551"/>
            <a:ext cx="350249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A13790FE-3E3D-42DF-B212-0F1FCB40A753}"/>
              </a:ext>
            </a:extLst>
          </p:cNvPr>
          <p:cNvSpPr txBox="1"/>
          <p:nvPr/>
        </p:nvSpPr>
        <p:spPr>
          <a:xfrm>
            <a:off x="2139912" y="542616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10.72m</a:t>
            </a:r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A2083CBF-9743-49F1-A7BD-D92B0DF4AF33}"/>
              </a:ext>
            </a:extLst>
          </p:cNvPr>
          <p:cNvCxnSpPr>
            <a:cxnSpLocks/>
          </p:cNvCxnSpPr>
          <p:nvPr/>
        </p:nvCxnSpPr>
        <p:spPr>
          <a:xfrm>
            <a:off x="4291371" y="5557377"/>
            <a:ext cx="1" cy="1082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679C5362-CE2B-4B4D-A9C2-7DE14580B9F7}"/>
              </a:ext>
            </a:extLst>
          </p:cNvPr>
          <p:cNvCxnSpPr>
            <a:cxnSpLocks/>
          </p:cNvCxnSpPr>
          <p:nvPr/>
        </p:nvCxnSpPr>
        <p:spPr>
          <a:xfrm>
            <a:off x="767662" y="5316358"/>
            <a:ext cx="1" cy="1082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DB99C403-D85D-479A-B817-804A7BE2A32F}"/>
              </a:ext>
            </a:extLst>
          </p:cNvPr>
          <p:cNvSpPr txBox="1"/>
          <p:nvPr/>
        </p:nvSpPr>
        <p:spPr>
          <a:xfrm>
            <a:off x="2102301" y="6132071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10.72m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16755DA-63F6-4DC2-8EAF-2BD3EF2B1841}"/>
              </a:ext>
            </a:extLst>
          </p:cNvPr>
          <p:cNvSpPr txBox="1"/>
          <p:nvPr/>
        </p:nvSpPr>
        <p:spPr>
          <a:xfrm>
            <a:off x="5113230" y="126878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V3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25E62CA-01A7-4D2D-8B5F-92E07B00625B}"/>
              </a:ext>
            </a:extLst>
          </p:cNvPr>
          <p:cNvSpPr txBox="1"/>
          <p:nvPr/>
        </p:nvSpPr>
        <p:spPr>
          <a:xfrm>
            <a:off x="7426356" y="133515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V4</a:t>
            </a:r>
          </a:p>
        </p:txBody>
      </p:sp>
    </p:spTree>
    <p:extLst>
      <p:ext uri="{BB962C8B-B14F-4D97-AF65-F5344CB8AC3E}">
        <p14:creationId xmlns:p14="http://schemas.microsoft.com/office/powerpoint/2010/main" val="1087053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n 42">
            <a:extLst>
              <a:ext uri="{FF2B5EF4-FFF2-40B4-BE49-F238E27FC236}">
                <a16:creationId xmlns:a16="http://schemas.microsoft.com/office/drawing/2014/main" id="{82C32AE1-8778-4520-B21A-F49E1D27E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427" y="57241"/>
            <a:ext cx="4562475" cy="27051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7AE11AA-D18C-4020-8B2F-01CB298EE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16614"/>
            <a:ext cx="5300870" cy="326334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3DDC624-8523-4D4C-BDF6-82932649A7E1}"/>
              </a:ext>
            </a:extLst>
          </p:cNvPr>
          <p:cNvSpPr txBox="1"/>
          <p:nvPr/>
        </p:nvSpPr>
        <p:spPr>
          <a:xfrm>
            <a:off x="11039061" y="486362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20in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6F4C2C1-A55F-4910-BDD4-0365CEAD273F}"/>
              </a:ext>
            </a:extLst>
          </p:cNvPr>
          <p:cNvSpPr txBox="1"/>
          <p:nvPr/>
        </p:nvSpPr>
        <p:spPr>
          <a:xfrm>
            <a:off x="10469217" y="631063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15in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2574FB6-4489-43C3-8703-A47B459D8B02}"/>
              </a:ext>
            </a:extLst>
          </p:cNvPr>
          <p:cNvSpPr txBox="1"/>
          <p:nvPr/>
        </p:nvSpPr>
        <p:spPr>
          <a:xfrm>
            <a:off x="5401894" y="1125186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18.2in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37F43B9-A8C6-4183-A158-276E0BFA2517}"/>
              </a:ext>
            </a:extLst>
          </p:cNvPr>
          <p:cNvSpPr txBox="1"/>
          <p:nvPr/>
        </p:nvSpPr>
        <p:spPr>
          <a:xfrm>
            <a:off x="7555197" y="631063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40in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166F2F5-DE74-4840-9EC4-EBD01B4C1BC1}"/>
              </a:ext>
            </a:extLst>
          </p:cNvPr>
          <p:cNvSpPr txBox="1"/>
          <p:nvPr/>
        </p:nvSpPr>
        <p:spPr>
          <a:xfrm>
            <a:off x="8957483" y="319693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15in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075B851-D80D-444E-B8D5-A0556F29DEF2}"/>
              </a:ext>
            </a:extLst>
          </p:cNvPr>
          <p:cNvSpPr txBox="1"/>
          <p:nvPr/>
        </p:nvSpPr>
        <p:spPr>
          <a:xfrm>
            <a:off x="686359" y="209242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1.8in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A566683-B95A-4D87-90E6-C6382C5E0F11}"/>
              </a:ext>
            </a:extLst>
          </p:cNvPr>
          <p:cNvCxnSpPr>
            <a:cxnSpLocks/>
          </p:cNvCxnSpPr>
          <p:nvPr/>
        </p:nvCxnSpPr>
        <p:spPr>
          <a:xfrm flipH="1">
            <a:off x="6314991" y="5686914"/>
            <a:ext cx="1003125" cy="383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C23BA1EF-6267-4571-9BEF-0B748CB9AF26}"/>
              </a:ext>
            </a:extLst>
          </p:cNvPr>
          <p:cNvCxnSpPr>
            <a:cxnSpLocks/>
          </p:cNvCxnSpPr>
          <p:nvPr/>
        </p:nvCxnSpPr>
        <p:spPr>
          <a:xfrm flipH="1">
            <a:off x="9466092" y="6370606"/>
            <a:ext cx="1003125" cy="383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1E45A342-6B92-4C8E-98A4-97EFA6CAB574}"/>
              </a:ext>
            </a:extLst>
          </p:cNvPr>
          <p:cNvCxnSpPr>
            <a:cxnSpLocks/>
          </p:cNvCxnSpPr>
          <p:nvPr/>
        </p:nvCxnSpPr>
        <p:spPr>
          <a:xfrm>
            <a:off x="9151754" y="6451362"/>
            <a:ext cx="1080054" cy="226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42597A08-0782-4231-A100-50BCCE48B52D}"/>
              </a:ext>
            </a:extLst>
          </p:cNvPr>
          <p:cNvCxnSpPr>
            <a:cxnSpLocks/>
          </p:cNvCxnSpPr>
          <p:nvPr/>
        </p:nvCxnSpPr>
        <p:spPr>
          <a:xfrm>
            <a:off x="10434628" y="5941416"/>
            <a:ext cx="1080054" cy="226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E950496-E017-4A4A-8E56-70D1ED7E3511}"/>
              </a:ext>
            </a:extLst>
          </p:cNvPr>
          <p:cNvCxnSpPr>
            <a:cxnSpLocks/>
          </p:cNvCxnSpPr>
          <p:nvPr/>
        </p:nvCxnSpPr>
        <p:spPr>
          <a:xfrm flipV="1">
            <a:off x="10548800" y="6048486"/>
            <a:ext cx="881306" cy="307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11451C00-68E5-4AD5-8037-6B21B68F40AF}"/>
              </a:ext>
            </a:extLst>
          </p:cNvPr>
          <p:cNvCxnSpPr>
            <a:cxnSpLocks/>
          </p:cNvCxnSpPr>
          <p:nvPr/>
        </p:nvCxnSpPr>
        <p:spPr>
          <a:xfrm flipV="1">
            <a:off x="10231808" y="4048681"/>
            <a:ext cx="881306" cy="307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82E491B6-DD71-4486-A2FC-B9B5A8AC8EE0}"/>
              </a:ext>
            </a:extLst>
          </p:cNvPr>
          <p:cNvCxnSpPr>
            <a:cxnSpLocks/>
          </p:cNvCxnSpPr>
          <p:nvPr/>
        </p:nvCxnSpPr>
        <p:spPr>
          <a:xfrm>
            <a:off x="4389987" y="342358"/>
            <a:ext cx="1274037" cy="73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525C71E4-1F36-4598-BEF1-2DC50B1CEFDF}"/>
              </a:ext>
            </a:extLst>
          </p:cNvPr>
          <p:cNvCxnSpPr>
            <a:cxnSpLocks/>
          </p:cNvCxnSpPr>
          <p:nvPr/>
        </p:nvCxnSpPr>
        <p:spPr>
          <a:xfrm>
            <a:off x="4689579" y="2307232"/>
            <a:ext cx="1039821" cy="48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38C9C839-4FE4-4620-B809-C1B9EFBA9B87}"/>
              </a:ext>
            </a:extLst>
          </p:cNvPr>
          <p:cNvCxnSpPr>
            <a:cxnSpLocks/>
          </p:cNvCxnSpPr>
          <p:nvPr/>
        </p:nvCxnSpPr>
        <p:spPr>
          <a:xfrm>
            <a:off x="1152939" y="2123836"/>
            <a:ext cx="683147" cy="5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54C33E4-7B5C-44A1-9C5E-85AEFBCFCABD}"/>
              </a:ext>
            </a:extLst>
          </p:cNvPr>
          <p:cNvCxnSpPr>
            <a:cxnSpLocks/>
          </p:cNvCxnSpPr>
          <p:nvPr/>
        </p:nvCxnSpPr>
        <p:spPr>
          <a:xfrm>
            <a:off x="1152939" y="2428806"/>
            <a:ext cx="657646" cy="29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E8ED3533-C5CC-4BB1-A3B4-1D705F4F7844}"/>
                  </a:ext>
                </a:extLst>
              </p:cNvPr>
              <p:cNvSpPr txBox="1"/>
              <p:nvPr/>
            </p:nvSpPr>
            <p:spPr>
              <a:xfrm>
                <a:off x="3629586" y="2458068"/>
                <a:ext cx="593431" cy="3973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MX" dirty="0"/>
                  <a:t>7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es-MX" dirty="0"/>
                  <a:t> in</a:t>
                </a:r>
              </a:p>
            </p:txBody>
          </p:sp>
        </mc:Choice>
        <mc:Fallback xmlns="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E8ED3533-C5CC-4BB1-A3B4-1D705F4F7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586" y="2458068"/>
                <a:ext cx="593431" cy="397353"/>
              </a:xfrm>
              <a:prstGeom prst="rect">
                <a:avLst/>
              </a:prstGeom>
              <a:blipFill>
                <a:blip r:embed="rId4"/>
                <a:stretch>
                  <a:fillRect l="-23469" t="-4615" r="-15306" b="-2153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1D98D4B8-1988-4438-AFDF-F8B437F8B469}"/>
                  </a:ext>
                </a:extLst>
              </p:cNvPr>
              <p:cNvSpPr txBox="1"/>
              <p:nvPr/>
            </p:nvSpPr>
            <p:spPr>
              <a:xfrm>
                <a:off x="1715803" y="2356887"/>
                <a:ext cx="593431" cy="3973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MX" dirty="0"/>
                  <a:t>7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es-MX" dirty="0"/>
                  <a:t> in</a:t>
                </a:r>
              </a:p>
            </p:txBody>
          </p:sp>
        </mc:Choice>
        <mc:Fallback xmlns="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1D98D4B8-1988-4438-AFDF-F8B437F8B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803" y="2356887"/>
                <a:ext cx="593431" cy="397353"/>
              </a:xfrm>
              <a:prstGeom prst="rect">
                <a:avLst/>
              </a:prstGeom>
              <a:blipFill>
                <a:blip r:embed="rId5"/>
                <a:stretch>
                  <a:fillRect l="-23469" t="-4615" r="-15306" b="-20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635E7C6E-8E64-420C-ACFE-8B8A062ABB89}"/>
              </a:ext>
            </a:extLst>
          </p:cNvPr>
          <p:cNvCxnSpPr>
            <a:cxnSpLocks/>
          </p:cNvCxnSpPr>
          <p:nvPr/>
        </p:nvCxnSpPr>
        <p:spPr>
          <a:xfrm flipH="1">
            <a:off x="995798" y="1877277"/>
            <a:ext cx="696415" cy="649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48FC114B-14D2-4D44-ADF2-F77431AD0B27}"/>
              </a:ext>
            </a:extLst>
          </p:cNvPr>
          <p:cNvCxnSpPr>
            <a:cxnSpLocks/>
          </p:cNvCxnSpPr>
          <p:nvPr/>
        </p:nvCxnSpPr>
        <p:spPr>
          <a:xfrm flipH="1">
            <a:off x="2666184" y="1918685"/>
            <a:ext cx="696415" cy="649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BCA4FAC2-FDD2-4607-B4DA-6047D0EF639E}"/>
              </a:ext>
            </a:extLst>
          </p:cNvPr>
          <p:cNvCxnSpPr>
            <a:cxnSpLocks/>
          </p:cNvCxnSpPr>
          <p:nvPr/>
        </p:nvCxnSpPr>
        <p:spPr>
          <a:xfrm flipH="1">
            <a:off x="2975642" y="1982383"/>
            <a:ext cx="696415" cy="649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745E2976-1EF3-4A6A-8F06-FD66957D9214}"/>
              </a:ext>
            </a:extLst>
          </p:cNvPr>
          <p:cNvCxnSpPr>
            <a:cxnSpLocks/>
          </p:cNvCxnSpPr>
          <p:nvPr/>
        </p:nvCxnSpPr>
        <p:spPr>
          <a:xfrm flipH="1">
            <a:off x="4646029" y="2025897"/>
            <a:ext cx="696415" cy="649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Imagen 60">
            <a:extLst>
              <a:ext uri="{FF2B5EF4-FFF2-40B4-BE49-F238E27FC236}">
                <a16:creationId xmlns:a16="http://schemas.microsoft.com/office/drawing/2014/main" id="{7E2D07DB-DDD6-410E-9EB0-F27E14DAD6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4524" y="14061"/>
            <a:ext cx="2343150" cy="30670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D8A9EE97-A530-493A-B732-34D4C8159C0A}"/>
                  </a:ext>
                </a:extLst>
              </p:cNvPr>
              <p:cNvSpPr txBox="1"/>
              <p:nvPr/>
            </p:nvSpPr>
            <p:spPr>
              <a:xfrm>
                <a:off x="8992418" y="2613564"/>
                <a:ext cx="593431" cy="3973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MX" dirty="0"/>
                  <a:t>3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s-MX" dirty="0"/>
                  <a:t> in</a:t>
                </a:r>
              </a:p>
            </p:txBody>
          </p:sp>
        </mc:Choice>
        <mc:Fallback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D8A9EE97-A530-493A-B732-34D4C8159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418" y="2613564"/>
                <a:ext cx="593431" cy="397353"/>
              </a:xfrm>
              <a:prstGeom prst="rect">
                <a:avLst/>
              </a:prstGeom>
              <a:blipFill>
                <a:blip r:embed="rId7"/>
                <a:stretch>
                  <a:fillRect l="-23711" t="-4615" b="-20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C58145AB-34ED-48EE-98A7-45D49E8B8069}"/>
              </a:ext>
            </a:extLst>
          </p:cNvPr>
          <p:cNvCxnSpPr>
            <a:cxnSpLocks/>
          </p:cNvCxnSpPr>
          <p:nvPr/>
        </p:nvCxnSpPr>
        <p:spPr>
          <a:xfrm>
            <a:off x="8485170" y="2524735"/>
            <a:ext cx="0" cy="55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202787D1-BE8F-4347-877E-3D56177FEEC7}"/>
              </a:ext>
            </a:extLst>
          </p:cNvPr>
          <p:cNvCxnSpPr>
            <a:cxnSpLocks/>
          </p:cNvCxnSpPr>
          <p:nvPr/>
        </p:nvCxnSpPr>
        <p:spPr>
          <a:xfrm>
            <a:off x="9828156" y="2550053"/>
            <a:ext cx="0" cy="531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17698724-BF55-46B1-8126-F49321A7C730}"/>
              </a:ext>
            </a:extLst>
          </p:cNvPr>
          <p:cNvCxnSpPr>
            <a:cxnSpLocks/>
          </p:cNvCxnSpPr>
          <p:nvPr/>
        </p:nvCxnSpPr>
        <p:spPr>
          <a:xfrm>
            <a:off x="10279758" y="2988930"/>
            <a:ext cx="0" cy="396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AF43F5A8-F548-4009-91E7-CAE9ED537370}"/>
              </a:ext>
            </a:extLst>
          </p:cNvPr>
          <p:cNvCxnSpPr>
            <a:cxnSpLocks/>
          </p:cNvCxnSpPr>
          <p:nvPr/>
        </p:nvCxnSpPr>
        <p:spPr>
          <a:xfrm>
            <a:off x="8041656" y="2988931"/>
            <a:ext cx="0" cy="40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180AA785-2C59-43B7-8FDB-6800A4531569}"/>
              </a:ext>
            </a:extLst>
          </p:cNvPr>
          <p:cNvCxnSpPr>
            <a:cxnSpLocks/>
          </p:cNvCxnSpPr>
          <p:nvPr/>
        </p:nvCxnSpPr>
        <p:spPr>
          <a:xfrm>
            <a:off x="8123939" y="3196934"/>
            <a:ext cx="22381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4E52DDD8-3160-4515-8A6D-25EBB1ED3CEA}"/>
              </a:ext>
            </a:extLst>
          </p:cNvPr>
          <p:cNvCxnSpPr>
            <a:cxnSpLocks/>
          </p:cNvCxnSpPr>
          <p:nvPr/>
        </p:nvCxnSpPr>
        <p:spPr>
          <a:xfrm flipV="1">
            <a:off x="7502634" y="62699"/>
            <a:ext cx="0" cy="2967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63F8C465-1F8E-4808-875A-24FF012BA840}"/>
              </a:ext>
            </a:extLst>
          </p:cNvPr>
          <p:cNvCxnSpPr>
            <a:cxnSpLocks/>
          </p:cNvCxnSpPr>
          <p:nvPr/>
        </p:nvCxnSpPr>
        <p:spPr>
          <a:xfrm>
            <a:off x="7462491" y="3005572"/>
            <a:ext cx="992291" cy="7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FA911483-F249-4C8A-B9CF-AD8F239C1086}"/>
              </a:ext>
            </a:extLst>
          </p:cNvPr>
          <p:cNvCxnSpPr>
            <a:cxnSpLocks/>
          </p:cNvCxnSpPr>
          <p:nvPr/>
        </p:nvCxnSpPr>
        <p:spPr>
          <a:xfrm>
            <a:off x="7414255" y="62699"/>
            <a:ext cx="1070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adroTexto 84">
            <a:extLst>
              <a:ext uri="{FF2B5EF4-FFF2-40B4-BE49-F238E27FC236}">
                <a16:creationId xmlns:a16="http://schemas.microsoft.com/office/drawing/2014/main" id="{CCA4017F-A23E-443E-B6CB-40489E2C94DC}"/>
              </a:ext>
            </a:extLst>
          </p:cNvPr>
          <p:cNvSpPr txBox="1"/>
          <p:nvPr/>
        </p:nvSpPr>
        <p:spPr>
          <a:xfrm>
            <a:off x="6920784" y="126667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20in</a:t>
            </a:r>
          </a:p>
        </p:txBody>
      </p:sp>
      <p:pic>
        <p:nvPicPr>
          <p:cNvPr id="86" name="Imagen 85">
            <a:extLst>
              <a:ext uri="{FF2B5EF4-FFF2-40B4-BE49-F238E27FC236}">
                <a16:creationId xmlns:a16="http://schemas.microsoft.com/office/drawing/2014/main" id="{8E39C185-B2E5-4CEB-AB88-35E07A2464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921" y="3017405"/>
            <a:ext cx="4014794" cy="3700312"/>
          </a:xfrm>
          <a:prstGeom prst="rect">
            <a:avLst/>
          </a:prstGeom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EF4DE0ED-98DB-4A13-ACBF-163C5F9DA4F0}"/>
              </a:ext>
            </a:extLst>
          </p:cNvPr>
          <p:cNvSpPr txBox="1"/>
          <p:nvPr/>
        </p:nvSpPr>
        <p:spPr>
          <a:xfrm>
            <a:off x="3926301" y="64954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/>
              <a:t>Medidas Block de concreto dibujado en SolidWorks</a:t>
            </a:r>
          </a:p>
        </p:txBody>
      </p:sp>
    </p:spTree>
    <p:extLst>
      <p:ext uri="{BB962C8B-B14F-4D97-AF65-F5344CB8AC3E}">
        <p14:creationId xmlns:p14="http://schemas.microsoft.com/office/powerpoint/2010/main" val="11604434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48389</TotalTime>
  <Words>852</Words>
  <Application>Microsoft Office PowerPoint</Application>
  <PresentationFormat>Panorámica</PresentationFormat>
  <Paragraphs>185</Paragraphs>
  <Slides>19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3ds</vt:lpstr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Williams Escobar Escobar</dc:creator>
  <cp:lastModifiedBy>Jose Williams Escobar Escobar</cp:lastModifiedBy>
  <cp:revision>172</cp:revision>
  <dcterms:created xsi:type="dcterms:W3CDTF">2020-06-16T09:15:23Z</dcterms:created>
  <dcterms:modified xsi:type="dcterms:W3CDTF">2020-08-26T03:36:20Z</dcterms:modified>
</cp:coreProperties>
</file>