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5833"/>
  </p:normalViewPr>
  <p:slideViewPr>
    <p:cSldViewPr snapToGrid="0" snapToObjects="1">
      <p:cViewPr varScale="1">
        <p:scale>
          <a:sx n="90" d="100"/>
          <a:sy n="90" d="100"/>
        </p:scale>
        <p:origin x="2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BA0A-6940-1AFE-FA40-778BD73E9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F9D84-98AA-DA18-B1D0-A2954EE0E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28F81-E6BA-C99C-60CD-63EF8982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871A7-CA8A-E72D-F8CA-E1B65063D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8200D-C87B-A203-DE73-EAA2B8DA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87A4B-1F95-1E84-7987-B3FBF1B43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D8461-5CA5-9549-2509-D4B88A2DD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00392-1E20-C641-B1E6-CF839F20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98908-00B1-9C9E-A75E-E64752BA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49A50-5E86-9CF5-02B5-2E608C7F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0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77E730-E90D-E9D9-2E16-B00D66D3B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1E80A-18CD-2B49-56AD-49B343573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5938C-6A84-4E19-5C6A-BCEC00063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554D6-4068-2EF8-84B7-BCB47EDA0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3839A-09BC-C4EE-9F7B-2B83922A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2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AB92C-C7A1-8A23-C73F-6B0A3760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6A4C2-87EC-4D8C-41AC-D28A4DBA2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14B55-1CA4-3A5C-FE81-D53508E7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64D6B-CA51-3214-A8F2-A960E714A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3D4E7-3683-2CFA-5B0A-E93E4820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0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F2CC8-3205-060E-C5B4-11B20A3D1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2DD0A-899B-36EF-3FA3-8A7BEDA1D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9A7B6-0025-77C0-FE79-8F3E10FA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D1CD7-6C24-BE54-51F1-60E6F6C3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29E86-806A-6964-C917-0521E5D0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2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ED6E-4BAA-956C-52F9-E4786A8B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4F6AB-33E1-5800-29F6-277AF9980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1DA87-933B-D95C-EB4E-6D7836538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BA64F-9FE0-B0C0-627B-98FE8F93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B77D0-0221-AE26-BB4C-8B8C41C0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F9F9B-5577-3145-C12C-7BF4BA68C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1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CF5C-6B10-F122-2DCC-93379851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B9687-E1E7-81DD-4AA4-3AB77EB7E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0ACC0-EA7A-6590-3EFE-EF0D51AF6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FB856-B639-3C35-8701-CA3FCB69C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3AFFC7-6F83-C9CF-30A2-18D6CE10F4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D2C210-7484-F9DE-A768-976AD9E2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B7F53A-1D1C-9A86-94E8-5851E905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13F7B2-07B7-E726-E8D9-14A2D4DF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1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A29E5-B6EA-30B5-3588-56B068167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0CC8D6-70EB-88AB-2C10-613E06204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F3337-E2E8-E456-8266-A47E0AEF8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A761B-F3D9-226E-FE30-3478BFCB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2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E9561F-2366-1601-1BE9-B8B4CE789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9DEB2-A9D4-5CB8-0528-F795A43AE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DEE54-0C14-4DA5-A64F-CA93D7D0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67A9-DB04-E76E-2CEB-DAC87DC8B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67C85-B2B3-366A-B049-7DC894EA8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10211-91EA-ACD0-DA73-1C1882363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C6E44-014C-3137-6CCE-B5E92575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88E86-2926-4151-B122-943360F5C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31BFE-9097-E8E8-F135-CEDF02CA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6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637A-BD87-C2BE-96FB-C7B987263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41C7CC-9B1E-2449-066C-0E902A25B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52E1B-C23D-38B9-E134-1DF1FBF44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10C1A-FB74-7046-6F8F-9213461F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24599-4F9E-6107-3600-1B5E5BD8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0E18E-039E-5657-F18C-175BB068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9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9B0680-D844-D15D-7B36-FF94A9795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0CFA6-76D0-6096-4195-50BC2DA49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7445D-4920-5CBA-76D7-3AAA36319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24252-0C48-1543-A237-455DB91D2A07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1EFB5-C96F-3566-F78A-025B7DB36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0937A-D973-317C-F666-58D653C5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81A4E-F743-CC43-A980-6508ED95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4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adie.jordanrwillis.com/" TargetMode="External"/><Relationship Id="rId7" Type="http://schemas.openxmlformats.org/officeDocument/2006/relationships/hyperlink" Target="https://colab.research.google.com/github/jwillis0720/sadie/blob/airr_c/notebooks/airr_c/SADIE_DEMO.ipynb" TargetMode="External"/><Relationship Id="rId2" Type="http://schemas.openxmlformats.org/officeDocument/2006/relationships/hyperlink" Target="https://g3.jordanrwillis.com/doc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text&#10;&#10;Description automatically generated">
            <a:extLst>
              <a:ext uri="{FF2B5EF4-FFF2-40B4-BE49-F238E27FC236}">
                <a16:creationId xmlns:a16="http://schemas.microsoft.com/office/drawing/2014/main" id="{A2CE49BA-1D1D-DD7C-5EFD-D58542C6F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687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5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sitting on a bench with dogs&#10;&#10;Description automatically generated with medium confidence">
            <a:extLst>
              <a:ext uri="{FF2B5EF4-FFF2-40B4-BE49-F238E27FC236}">
                <a16:creationId xmlns:a16="http://schemas.microsoft.com/office/drawing/2014/main" id="{34DF49B6-9178-97EE-600C-24ACB67D90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4" r="6933" b="4"/>
          <a:stretch/>
        </p:blipFill>
        <p:spPr>
          <a:xfrm>
            <a:off x="4105938" y="247858"/>
            <a:ext cx="7836562" cy="651621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2" name="Picture 11" descr="A hand holding a box of dog food next to a dog&#10;&#10;Description automatically generated with low confidence">
            <a:extLst>
              <a:ext uri="{FF2B5EF4-FFF2-40B4-BE49-F238E27FC236}">
                <a16:creationId xmlns:a16="http://schemas.microsoft.com/office/drawing/2014/main" id="{B0E038EA-03E5-7F0D-62AE-678CBA798A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65" r="15001" b="2"/>
          <a:stretch/>
        </p:blipFill>
        <p:spPr>
          <a:xfrm>
            <a:off x="196731" y="170453"/>
            <a:ext cx="3794884" cy="65170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A7CCE3-F371-5F9A-6E75-C4976C5CD7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750" r="2" b="21995"/>
          <a:stretch/>
        </p:blipFill>
        <p:spPr>
          <a:xfrm>
            <a:off x="4193118" y="89463"/>
            <a:ext cx="3826711" cy="3176540"/>
          </a:xfrm>
          <a:prstGeom prst="rect">
            <a:avLst/>
          </a:prstGeom>
        </p:spPr>
      </p:pic>
      <p:pic>
        <p:nvPicPr>
          <p:cNvPr id="8" name="Picture 7" descr="A person sitting at a desk with a computer and a window&#10;&#10;Description automatically generated with low confidence">
            <a:extLst>
              <a:ext uri="{FF2B5EF4-FFF2-40B4-BE49-F238E27FC236}">
                <a16:creationId xmlns:a16="http://schemas.microsoft.com/office/drawing/2014/main" id="{4BEB91B5-5228-EAE1-515C-1C3CCFFF73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31" r="17925" b="-2"/>
          <a:stretch/>
        </p:blipFill>
        <p:spPr>
          <a:xfrm>
            <a:off x="4184141" y="3512234"/>
            <a:ext cx="3826711" cy="3175314"/>
          </a:xfrm>
          <a:prstGeom prst="rect">
            <a:avLst/>
          </a:prstGeom>
        </p:spPr>
      </p:pic>
      <p:pic>
        <p:nvPicPr>
          <p:cNvPr id="3" name="Picture 2" descr="A dog wearing a scarf&#10;&#10;Description automatically generated with medium confidence">
            <a:extLst>
              <a:ext uri="{FF2B5EF4-FFF2-40B4-BE49-F238E27FC236}">
                <a16:creationId xmlns:a16="http://schemas.microsoft.com/office/drawing/2014/main" id="{1374DF8F-DEA9-A90B-367A-CAE93600F9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1163" r="2" b="16483"/>
          <a:stretch/>
        </p:blipFill>
        <p:spPr>
          <a:xfrm>
            <a:off x="8193992" y="3505966"/>
            <a:ext cx="3826711" cy="3181582"/>
          </a:xfrm>
          <a:prstGeom prst="rect">
            <a:avLst/>
          </a:prstGeom>
        </p:spPr>
      </p:pic>
      <p:pic>
        <p:nvPicPr>
          <p:cNvPr id="17" name="Picture 16" descr="A person sitting on a bench with dogs&#10;&#10;Description automatically generated with medium confidence">
            <a:extLst>
              <a:ext uri="{FF2B5EF4-FFF2-40B4-BE49-F238E27FC236}">
                <a16:creationId xmlns:a16="http://schemas.microsoft.com/office/drawing/2014/main" id="{E91712C5-616F-0BC0-B507-74BB714475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25" r="6933" b="4"/>
          <a:stretch/>
        </p:blipFill>
        <p:spPr>
          <a:xfrm>
            <a:off x="9315450" y="247858"/>
            <a:ext cx="2679819" cy="651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9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9970F0-1EE4-53CC-EED1-FB8E097E6F23}"/>
              </a:ext>
            </a:extLst>
          </p:cNvPr>
          <p:cNvSpPr txBox="1"/>
          <p:nvPr/>
        </p:nvSpPr>
        <p:spPr>
          <a:xfrm>
            <a:off x="174308" y="226219"/>
            <a:ext cx="1094817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Motivation: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C0226E-E9A5-CE35-D3CA-9D259046D8A6}"/>
              </a:ext>
            </a:extLst>
          </p:cNvPr>
          <p:cNvSpPr txBox="1"/>
          <p:nvPr/>
        </p:nvSpPr>
        <p:spPr>
          <a:xfrm>
            <a:off x="685800" y="1057275"/>
            <a:ext cx="112812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G001, the first HIV vaccine trial to meet it’s primary endpoint needed a standardized sequencing analysis pipeline.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Lots of people touching data and needing to verify the analysis. 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These included a vast range of computational expertise.</a:t>
            </a:r>
          </a:p>
          <a:p>
            <a:pPr marL="285750" indent="-285750">
              <a:buFontTx/>
              <a:buChar char="-"/>
            </a:pPr>
            <a:r>
              <a:rPr lang="en-US" dirty="0"/>
              <a:t>We needed a portable, semantic, versioned and tested pipeline. </a:t>
            </a:r>
          </a:p>
          <a:p>
            <a:endParaRPr lang="en-US" dirty="0"/>
          </a:p>
          <a:p>
            <a:r>
              <a:rPr lang="en-US" dirty="0"/>
              <a:t>Look for SADIE in two G001 manuscripts that are (almost) submitted.</a:t>
            </a:r>
          </a:p>
          <a:p>
            <a:r>
              <a:rPr lang="en-US" dirty="0"/>
              <a:t>	  </a:t>
            </a:r>
          </a:p>
        </p:txBody>
      </p:sp>
    </p:spTree>
    <p:extLst>
      <p:ext uri="{BB962C8B-B14F-4D97-AF65-F5344CB8AC3E}">
        <p14:creationId xmlns:p14="http://schemas.microsoft.com/office/powerpoint/2010/main" val="210961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9970F0-1EE4-53CC-EED1-FB8E097E6F23}"/>
              </a:ext>
            </a:extLst>
          </p:cNvPr>
          <p:cNvSpPr txBox="1"/>
          <p:nvPr/>
        </p:nvSpPr>
        <p:spPr>
          <a:xfrm>
            <a:off x="260985" y="249160"/>
            <a:ext cx="11670030" cy="5376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SADIE is: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low-, mid- and high-level API library for </a:t>
            </a: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immunoinformatics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Testable, reusable and portable Python library.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One step installation.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Provide a customized and verified germline reference library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Creates germline references on the fly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Maintains data formats consistent with AIRR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Static type hints!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Maintainable and readable code open for contribution ( no technical debt)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Completely open source (MIT License)</a:t>
            </a:r>
          </a:p>
        </p:txBody>
      </p:sp>
    </p:spTree>
    <p:extLst>
      <p:ext uri="{BB962C8B-B14F-4D97-AF65-F5344CB8AC3E}">
        <p14:creationId xmlns:p14="http://schemas.microsoft.com/office/powerpoint/2010/main" val="333519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40F295-0381-2051-4121-4BB9AE431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278" y="1037335"/>
            <a:ext cx="7260924" cy="47833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072242-7CF9-4C6B-5539-06E0A76C8162}"/>
              </a:ext>
            </a:extLst>
          </p:cNvPr>
          <p:cNvSpPr txBox="1"/>
          <p:nvPr/>
        </p:nvSpPr>
        <p:spPr>
          <a:xfrm>
            <a:off x="166687" y="173594"/>
            <a:ext cx="7462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Helvetica" pitchFamily="2" charset="0"/>
              </a:rPr>
              <a:t>We are in an active development phase </a:t>
            </a:r>
          </a:p>
        </p:txBody>
      </p:sp>
    </p:spTree>
    <p:extLst>
      <p:ext uri="{BB962C8B-B14F-4D97-AF65-F5344CB8AC3E}">
        <p14:creationId xmlns:p14="http://schemas.microsoft.com/office/powerpoint/2010/main" val="3827147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072242-7CF9-4C6B-5539-06E0A76C8162}"/>
              </a:ext>
            </a:extLst>
          </p:cNvPr>
          <p:cNvSpPr txBox="1"/>
          <p:nvPr/>
        </p:nvSpPr>
        <p:spPr>
          <a:xfrm>
            <a:off x="261937" y="30719"/>
            <a:ext cx="5929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are in an active development phase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9344AC-82EE-761C-FCDD-F22C28861AED}"/>
              </a:ext>
            </a:extLst>
          </p:cNvPr>
          <p:cNvSpPr txBox="1"/>
          <p:nvPr/>
        </p:nvSpPr>
        <p:spPr>
          <a:xfrm>
            <a:off x="523875" y="823952"/>
            <a:ext cx="111442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we release stable 1.0: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TCR sequences in our curated web API </a:t>
            </a:r>
          </a:p>
          <a:p>
            <a:pPr marL="342900" indent="-342900">
              <a:buAutoNum type="arabicPeriod"/>
            </a:pPr>
            <a:r>
              <a:rPr lang="en-US" dirty="0"/>
              <a:t>100% coverage</a:t>
            </a:r>
          </a:p>
          <a:p>
            <a:pPr marL="342900" indent="-342900">
              <a:buAutoNum type="arabicPeriod"/>
            </a:pPr>
            <a:r>
              <a:rPr lang="en-US" dirty="0"/>
              <a:t>Windows and ARM build</a:t>
            </a:r>
          </a:p>
          <a:p>
            <a:pPr marL="342900" indent="-342900">
              <a:buAutoNum type="arabicPeriod"/>
            </a:pPr>
            <a:r>
              <a:rPr lang="en-US" dirty="0"/>
              <a:t>100% documentation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https://g3.jordanrwillis.com/docs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https://sadie.jordanrwillis.com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128B55-5A3F-AD7E-1F96-249CFA4D207A}"/>
              </a:ext>
            </a:extLst>
          </p:cNvPr>
          <p:cNvSpPr txBox="1"/>
          <p:nvPr/>
        </p:nvSpPr>
        <p:spPr>
          <a:xfrm>
            <a:off x="6588263" y="235201"/>
            <a:ext cx="34988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Helvetica" pitchFamily="2" charset="0"/>
              </a:rPr>
              <a:t>Acknowledgements: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026" name="Picture 2" descr="Troy Sincomb">
            <a:extLst>
              <a:ext uri="{FF2B5EF4-FFF2-40B4-BE49-F238E27FC236}">
                <a16:creationId xmlns:a16="http://schemas.microsoft.com/office/drawing/2014/main" id="{21FAD35C-B6E5-E721-5F17-5E499B39A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557" y="1641297"/>
            <a:ext cx="2304288" cy="23042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523415-9911-F1F2-8F9B-D3B46DD00E7C}"/>
              </a:ext>
            </a:extLst>
          </p:cNvPr>
          <p:cNvSpPr txBox="1"/>
          <p:nvPr/>
        </p:nvSpPr>
        <p:spPr>
          <a:xfrm>
            <a:off x="4988594" y="988590"/>
            <a:ext cx="159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Troy </a:t>
            </a:r>
            <a:r>
              <a:rPr lang="en-US" dirty="0" err="1">
                <a:latin typeface="Helvetica" pitchFamily="2" charset="0"/>
              </a:rPr>
              <a:t>Sincomb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1028" name="Picture 4" descr="Ana Lujan">
            <a:extLst>
              <a:ext uri="{FF2B5EF4-FFF2-40B4-BE49-F238E27FC236}">
                <a16:creationId xmlns:a16="http://schemas.microsoft.com/office/drawing/2014/main" id="{B8649E40-C7B0-69A8-1502-5F60BB4BC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543" y="1674765"/>
            <a:ext cx="2304288" cy="23042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3C88E8-9469-BB62-8D5F-C6A1AD831F03}"/>
              </a:ext>
            </a:extLst>
          </p:cNvPr>
          <p:cNvSpPr txBox="1"/>
          <p:nvPr/>
        </p:nvSpPr>
        <p:spPr>
          <a:xfrm>
            <a:off x="7725981" y="98859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Ana Lujan</a:t>
            </a:r>
          </a:p>
        </p:txBody>
      </p:sp>
      <p:pic>
        <p:nvPicPr>
          <p:cNvPr id="1030" name="Picture 6" descr="Christopher Cottrell">
            <a:extLst>
              <a:ext uri="{FF2B5EF4-FFF2-40B4-BE49-F238E27FC236}">
                <a16:creationId xmlns:a16="http://schemas.microsoft.com/office/drawing/2014/main" id="{B4A6FFCE-F9E2-64B6-2137-EE0736F69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529" y="1697233"/>
            <a:ext cx="2304288" cy="23042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B591B5-306B-BB44-96A7-9034020EEEF1}"/>
              </a:ext>
            </a:extLst>
          </p:cNvPr>
          <p:cNvSpPr txBox="1"/>
          <p:nvPr/>
        </p:nvSpPr>
        <p:spPr>
          <a:xfrm>
            <a:off x="10260967" y="98859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Chris Cottrell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D51026-3F6D-4985-DEBB-7E33F5928161}"/>
              </a:ext>
            </a:extLst>
          </p:cNvPr>
          <p:cNvSpPr txBox="1"/>
          <p:nvPr/>
        </p:nvSpPr>
        <p:spPr>
          <a:xfrm>
            <a:off x="635082" y="5849382"/>
            <a:ext cx="11144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https://colab.research.google.com/github/jwillis0720/sadie/blob/airr_c/notebooks/</a:t>
            </a:r>
            <a:r>
              <a:rPr lang="en-US" dirty="0" err="1">
                <a:hlinkClick r:id="rId7"/>
              </a:rPr>
              <a:t>airr_c</a:t>
            </a:r>
            <a:r>
              <a:rPr lang="en-US" dirty="0">
                <a:hlinkClick r:id="rId7"/>
              </a:rPr>
              <a:t>/</a:t>
            </a:r>
            <a:r>
              <a:rPr lang="en-US" dirty="0" err="1">
                <a:hlinkClick r:id="rId7"/>
              </a:rPr>
              <a:t>SADIE_DEMO.ipynb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86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233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Willis</dc:creator>
  <cp:lastModifiedBy>Jordan Willis</cp:lastModifiedBy>
  <cp:revision>25</cp:revision>
  <dcterms:created xsi:type="dcterms:W3CDTF">2022-05-17T21:39:04Z</dcterms:created>
  <dcterms:modified xsi:type="dcterms:W3CDTF">2022-05-18T17:37:56Z</dcterms:modified>
</cp:coreProperties>
</file>