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2" r:id="rId2"/>
    <p:sldId id="283" r:id="rId3"/>
  </p:sldIdLst>
  <p:sldSz cx="12192000" cy="6858000"/>
  <p:notesSz cx="7004050" cy="9290050"/>
  <p:custDataLst>
    <p:tags r:id="rId6"/>
  </p:custDataLst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17"/>
    <a:srgbClr val="FFCC00"/>
    <a:srgbClr val="FF9900"/>
    <a:srgbClr val="1D489F"/>
    <a:srgbClr val="1B4291"/>
    <a:srgbClr val="1F4EA9"/>
    <a:srgbClr val="FFD400"/>
    <a:srgbClr val="BF9000"/>
    <a:srgbClr val="CC3300"/>
    <a:srgbClr val="FFC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78E8B5B-194D-453A-AC11-87B6787837D9}" type="datetimeFigureOut">
              <a:rPr lang="en-ZA"/>
              <a:pPr>
                <a:defRPr/>
              </a:pPr>
              <a:t>2021/07/27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253EE33-B624-49A1-93A7-15C7F10F0E7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9392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DFF54EA-EF07-415D-896B-D95C17C67A9E}" type="datetimeFigureOut">
              <a:rPr lang="en-ZA"/>
              <a:pPr>
                <a:defRPr/>
              </a:pPr>
              <a:t>2021/07/27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3250"/>
            <a:ext cx="5603875" cy="4179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altLang="en-US"/>
              <a:t>Click to edit Master text styles</a:t>
            </a:r>
          </a:p>
          <a:p>
            <a:pPr lvl="1"/>
            <a:r>
              <a:rPr lang="en-ZA" altLang="en-US"/>
              <a:t>Second level</a:t>
            </a:r>
          </a:p>
          <a:p>
            <a:pPr lvl="2"/>
            <a:r>
              <a:rPr lang="en-ZA" altLang="en-US"/>
              <a:t>Third level</a:t>
            </a:r>
          </a:p>
          <a:p>
            <a:pPr lvl="3"/>
            <a:r>
              <a:rPr lang="en-ZA" altLang="en-US"/>
              <a:t>Fourth level</a:t>
            </a:r>
          </a:p>
          <a:p>
            <a:pPr lvl="4"/>
            <a:r>
              <a:rPr lang="en-ZA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73C78D9-C3C1-44CE-BBD0-14C467936D4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280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8.xml"/><Relationship Id="rId7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.jpeg"/><Relationship Id="rId4" Type="http://schemas.openxmlformats.org/officeDocument/2006/relationships/slideMaster" Target="../slideMasters/slideMaster1.xml"/><Relationship Id="rId9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0E9EC4-ABEF-4F05-BB51-71A0B5AF4E78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E72FF7-17D1-49CE-B264-3C5316C2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9C665B-F083-4435-AA27-EEB4DCE974D3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F67ED3-0A16-4512-B288-11133FD9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33B96E-E7EF-4FC2-A388-8C5453DD8522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1F69502-4FE7-4669-B921-8750C5473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WER_USER_LAYOUT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graphicFrame>
        <p:nvGraphicFramePr>
          <p:cNvPr id="8" name="Object 8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0" imgH="469" progId="TCLayout.ActiveDocument.1">
                  <p:embed/>
                </p:oleObj>
              </mc:Choice>
              <mc:Fallback>
                <p:oleObj name="think-cell Slide" r:id="rId9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Distell Images_complete-07.jp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31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>
            <a:extLst>
              <a:ext uri="{FF2B5EF4-FFF2-40B4-BE49-F238E27FC236}">
                <a16:creationId xmlns:a16="http://schemas.microsoft.com/office/drawing/2014/main" id="{74A997BD-A04A-4B08-A4A8-F7A2244041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91440" tIns="45720" rIns="91440" bIns="45720" anchor="ctr" anchorCtr="0">
            <a:normAutofit/>
          </a:bodyPr>
          <a:lstStyle>
            <a:lvl1pPr algn="l">
              <a:defRPr sz="3200" b="0" i="0" u="none" cap="none" baseline="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75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A203F0E-7A18-4BE8-BB62-3B9C9D441DF7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27/07/2021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D4854BEA-D865-4B20-9659-51FC551EF13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99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2F9B81A-45B2-4DF9-AFBC-F61A33F80B9E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EA328C-DC9E-4C0B-B345-AC00F87FE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F64B59E-EFF2-400B-B4FD-4169960C78E7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8445F1-DE3A-4750-94F4-728441A0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3CCB44-E678-4BF9-8E77-8243FCD38451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AF87D5-5C1C-44C5-84DC-2D200797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D5F02F-3CA8-4FA1-BB4B-1DC371DC7579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ECD7C3-C976-450E-8A11-9E509B627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7CB16E3-0097-4C64-889C-9F5BE75DC934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C86844-CD75-415D-A9F4-635AB012B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96FCBC-4C9A-49D0-A6AD-5922DC0021D2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9E089C-E7C7-4F41-974E-E387474A7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7430DF-D422-4A6D-AE7F-815F939B6C4F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5835C7-8C27-4810-9B30-4B14DABA2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27E172-43B0-4FB8-A9F0-B7F3E6798C54}" type="datetimeFigureOut">
              <a:rPr lang="en-US"/>
              <a:pPr>
                <a:defRPr/>
              </a:pPr>
              <a:t>7/27/2021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B53026-3D16-4EC2-930E-6269B64D8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70" imgH="469" progId="TCLayout.ActiveDocument.1">
                  <p:embed/>
                </p:oleObj>
              </mc:Choice>
              <mc:Fallback>
                <p:oleObj name="think-cell Slide" r:id="rId18" imgW="470" imgH="469" progId="TCLayout.ActiveDocument.1">
                  <p:embed/>
                  <p:pic>
                    <p:nvPicPr>
                      <p:cNvPr id="0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latin typeface="Calibri Light"/>
              <a:sym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74625"/>
            <a:ext cx="9247188" cy="503238"/>
          </a:xfrm>
          <a:prstGeom prst="rect">
            <a:avLst/>
          </a:prstGeom>
          <a:solidFill>
            <a:srgbClr val="E97117"/>
          </a:solidFill>
          <a:ln>
            <a:noFill/>
          </a:ln>
        </p:spPr>
        <p:txBody>
          <a:bodyPr/>
          <a:lstStyle/>
          <a:p>
            <a:pPr lvl="0"/>
            <a:endParaRPr lang="en-ZA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-57150"/>
            <a:ext cx="8588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17463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0" y="53975"/>
            <a:ext cx="9247188" cy="120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211138" cy="211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4300" b="1" dirty="0">
              <a:latin typeface="Century Gothic"/>
              <a:ea typeface="Verdana"/>
              <a:cs typeface="Verdana"/>
              <a:sym typeface="Century Gothic"/>
            </a:endParaRPr>
          </a:p>
        </p:txBody>
      </p:sp>
      <p:sp>
        <p:nvSpPr>
          <p:cNvPr id="14341" name="Freeform 5"/>
          <p:cNvSpPr>
            <a:spLocks/>
          </p:cNvSpPr>
          <p:nvPr/>
        </p:nvSpPr>
        <p:spPr bwMode="auto">
          <a:xfrm>
            <a:off x="407988" y="3248025"/>
            <a:ext cx="11782425" cy="3621088"/>
          </a:xfrm>
          <a:custGeom>
            <a:avLst/>
            <a:gdLst>
              <a:gd name="T0" fmla="*/ 11781336 w 4411"/>
              <a:gd name="T1" fmla="*/ 3621610 h 1395"/>
              <a:gd name="T2" fmla="*/ 0 w 4411"/>
              <a:gd name="T3" fmla="*/ 3621610 h 1395"/>
              <a:gd name="T4" fmla="*/ 11781336 w 4411"/>
              <a:gd name="T5" fmla="*/ 0 h 1395"/>
              <a:gd name="T6" fmla="*/ 11781336 w 4411"/>
              <a:gd name="T7" fmla="*/ 3621610 h 13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1" h="1395">
                <a:moveTo>
                  <a:pt x="4411" y="1395"/>
                </a:moveTo>
                <a:lnTo>
                  <a:pt x="0" y="1395"/>
                </a:lnTo>
                <a:lnTo>
                  <a:pt x="4411" y="0"/>
                </a:lnTo>
                <a:lnTo>
                  <a:pt x="4411" y="1395"/>
                </a:lnTo>
                <a:close/>
              </a:path>
            </a:pathLst>
          </a:custGeom>
          <a:solidFill>
            <a:srgbClr val="E97117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0" y="3179763"/>
            <a:ext cx="12190413" cy="3684587"/>
          </a:xfrm>
          <a:custGeom>
            <a:avLst/>
            <a:gdLst>
              <a:gd name="T0" fmla="*/ 4501 w 4501"/>
              <a:gd name="T1" fmla="*/ 58 h 1428"/>
              <a:gd name="T2" fmla="*/ 183 w 4501"/>
              <a:gd name="T3" fmla="*/ 1428 h 1428"/>
              <a:gd name="T4" fmla="*/ 0 w 4501"/>
              <a:gd name="T5" fmla="*/ 1428 h 1428"/>
              <a:gd name="T6" fmla="*/ 4501 w 4501"/>
              <a:gd name="T7" fmla="*/ 0 h 1428"/>
              <a:gd name="T8" fmla="*/ 4501 w 4501"/>
              <a:gd name="T9" fmla="*/ 58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1" h="1428">
                <a:moveTo>
                  <a:pt x="4501" y="58"/>
                </a:moveTo>
                <a:lnTo>
                  <a:pt x="183" y="1428"/>
                </a:lnTo>
                <a:lnTo>
                  <a:pt x="0" y="1428"/>
                </a:lnTo>
                <a:lnTo>
                  <a:pt x="4501" y="0"/>
                </a:lnTo>
                <a:lnTo>
                  <a:pt x="4501" y="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ZW" sz="2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grpSp>
        <p:nvGrpSpPr>
          <p:cNvPr id="14343" name="Group 21"/>
          <p:cNvGrpSpPr>
            <a:grpSpLocks/>
          </p:cNvGrpSpPr>
          <p:nvPr/>
        </p:nvGrpSpPr>
        <p:grpSpPr bwMode="auto">
          <a:xfrm>
            <a:off x="6380163" y="4848225"/>
            <a:ext cx="5838825" cy="1773238"/>
            <a:chOff x="2287660" y="3622384"/>
            <a:chExt cx="5839295" cy="1772326"/>
          </a:xfrm>
        </p:grpSpPr>
        <p:sp>
          <p:nvSpPr>
            <p:cNvPr id="14345" name="TextBox 22"/>
            <p:cNvSpPr txBox="1">
              <a:spLocks noChangeArrowheads="1"/>
            </p:cNvSpPr>
            <p:nvPr/>
          </p:nvSpPr>
          <p:spPr bwMode="auto">
            <a:xfrm>
              <a:off x="2287660" y="3622384"/>
              <a:ext cx="5839295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ZA" altLang="en-US" sz="5000" b="1" dirty="0">
                  <a:solidFill>
                    <a:schemeClr val="bg1"/>
                  </a:solidFill>
                  <a:latin typeface="Yu Gothic" pitchFamily="34" charset="-128"/>
                  <a:ea typeface="Yu Gothic" pitchFamily="34" charset="-128"/>
                </a:rPr>
                <a:t>INCREDIBLE </a:t>
              </a:r>
            </a:p>
            <a:p>
              <a:pPr algn="ctr"/>
              <a:r>
                <a:rPr lang="en-ZA" altLang="en-US" sz="5000" b="1" dirty="0">
                  <a:solidFill>
                    <a:schemeClr val="bg1"/>
                  </a:solidFill>
                  <a:latin typeface="Yu Gothic" pitchFamily="34" charset="-128"/>
                  <a:ea typeface="Yu Gothic" pitchFamily="34" charset="-128"/>
                </a:rPr>
                <a:t>INSTALLATIONS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0278" y="5056746"/>
              <a:ext cx="3565812" cy="33796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1600" dirty="0">
                  <a:solidFill>
                    <a:schemeClr val="bg1"/>
                  </a:solidFill>
                  <a:latin typeface="Gill Sans MT" panose="020B0502020104020203" pitchFamily="34" charset="0"/>
                  <a:ea typeface="Yu Gothic UI Semilight" panose="020B0400000000000000" pitchFamily="34" charset="-128"/>
                  <a:cs typeface="Leelawadee" panose="020B0502040204020203" pitchFamily="34" charset="-34"/>
                </a:rPr>
                <a:t>QUALITY,  WITHOUT COMPROMISE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11536" y="5205894"/>
              <a:ext cx="8287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006090" y="5205894"/>
              <a:ext cx="8287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344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5" y="1150938"/>
            <a:ext cx="4035425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4246341"/>
              </p:ext>
            </p:extLst>
          </p:nvPr>
        </p:nvGraphicFramePr>
        <p:xfrm>
          <a:off x="1588" y="1588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0" imgH="469" progId="TCLayout.ActiveDocument.1">
                  <p:embed/>
                </p:oleObj>
              </mc:Choice>
              <mc:Fallback>
                <p:oleObj name="think-cell Slide" r:id="rId3" imgW="470" imgH="469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3" name="Straight Connector 8"/>
          <p:cNvCxnSpPr>
            <a:cxnSpLocks noChangeShapeType="1"/>
          </p:cNvCxnSpPr>
          <p:nvPr/>
        </p:nvCxnSpPr>
        <p:spPr bwMode="auto">
          <a:xfrm>
            <a:off x="-6350" y="1236663"/>
            <a:ext cx="1219200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64" name="TextBox 9"/>
          <p:cNvSpPr txBox="1">
            <a:spLocks noChangeArrowheads="1"/>
          </p:cNvSpPr>
          <p:nvPr/>
        </p:nvSpPr>
        <p:spPr bwMode="auto">
          <a:xfrm>
            <a:off x="182563" y="665163"/>
            <a:ext cx="10620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8" rIns="0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1600" b="1"/>
              <a:t>Our</a:t>
            </a:r>
          </a:p>
          <a:p>
            <a:pPr algn="ctr"/>
            <a:r>
              <a:rPr lang="en-GB" altLang="en-US" sz="1600" b="1"/>
              <a:t>Aspiration</a:t>
            </a:r>
          </a:p>
        </p:txBody>
      </p:sp>
      <p:sp>
        <p:nvSpPr>
          <p:cNvPr id="15365" name="TextBox 10"/>
          <p:cNvSpPr txBox="1">
            <a:spLocks noChangeArrowheads="1"/>
          </p:cNvSpPr>
          <p:nvPr/>
        </p:nvSpPr>
        <p:spPr bwMode="auto">
          <a:xfrm>
            <a:off x="2638364" y="673100"/>
            <a:ext cx="18065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8" rIns="0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1600" b="1" dirty="0"/>
              <a:t>Business </a:t>
            </a:r>
          </a:p>
          <a:p>
            <a:pPr algn="ctr"/>
            <a:r>
              <a:rPr lang="en-GB" altLang="en-US" sz="1600" b="1" dirty="0"/>
              <a:t>Objectives</a:t>
            </a:r>
          </a:p>
        </p:txBody>
      </p:sp>
      <p:sp>
        <p:nvSpPr>
          <p:cNvPr id="15366" name="TextBox 11"/>
          <p:cNvSpPr txBox="1">
            <a:spLocks noChangeArrowheads="1"/>
          </p:cNvSpPr>
          <p:nvPr/>
        </p:nvSpPr>
        <p:spPr bwMode="auto">
          <a:xfrm>
            <a:off x="5192939" y="657225"/>
            <a:ext cx="32607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8" rIns="0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1600" b="1" dirty="0"/>
              <a:t>Our</a:t>
            </a:r>
          </a:p>
          <a:p>
            <a:pPr algn="ctr"/>
            <a:r>
              <a:rPr lang="en-GB" altLang="en-US" sz="1600" b="1" dirty="0"/>
              <a:t>Imperatives</a:t>
            </a:r>
          </a:p>
        </p:txBody>
      </p:sp>
      <p:sp>
        <p:nvSpPr>
          <p:cNvPr id="15367" name="TextBox 18"/>
          <p:cNvSpPr txBox="1">
            <a:spLocks noChangeArrowheads="1"/>
          </p:cNvSpPr>
          <p:nvPr/>
        </p:nvSpPr>
        <p:spPr bwMode="auto">
          <a:xfrm>
            <a:off x="8555598" y="831023"/>
            <a:ext cx="3625850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8" rIns="0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1600" b="1" dirty="0"/>
              <a:t>Our DNA – Our People &amp; Culture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7664" y="1557717"/>
            <a:ext cx="938712" cy="4861425"/>
          </a:xfrm>
          <a:prstGeom prst="rect">
            <a:avLst/>
          </a:prstGeom>
          <a:noFill/>
        </p:spPr>
        <p:txBody>
          <a:bodyPr vert="vert270" lIns="121917" tIns="60958" rIns="121917" bIns="60958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900" b="1" dirty="0">
                <a:latin typeface="+mn-lt"/>
                <a:cs typeface="+mn-cs"/>
              </a:rPr>
              <a:t>Model 21</a:t>
            </a:r>
            <a:r>
              <a:rPr lang="en-ZA" sz="2900" b="1" baseline="30000" dirty="0">
                <a:latin typeface="+mn-lt"/>
                <a:cs typeface="+mn-cs"/>
              </a:rPr>
              <a:t>st</a:t>
            </a:r>
            <a:r>
              <a:rPr lang="en-ZA" sz="2900" b="1" dirty="0">
                <a:latin typeface="+mn-lt"/>
                <a:cs typeface="+mn-cs"/>
              </a:rPr>
              <a:t> Century Installer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1600" dirty="0">
                <a:latin typeface="+mn-lt"/>
                <a:cs typeface="+mn-cs"/>
              </a:rPr>
              <a:t>To be The Home Depot’s strategic bath partner in Atlanta</a:t>
            </a:r>
          </a:p>
        </p:txBody>
      </p:sp>
      <p:grpSp>
        <p:nvGrpSpPr>
          <p:cNvPr id="15373" name="Group 54"/>
          <p:cNvGrpSpPr>
            <a:grpSpLocks/>
          </p:cNvGrpSpPr>
          <p:nvPr/>
        </p:nvGrpSpPr>
        <p:grpSpPr bwMode="auto">
          <a:xfrm>
            <a:off x="1865982" y="1318855"/>
            <a:ext cx="2880000" cy="287337"/>
            <a:chOff x="1763688" y="1307404"/>
            <a:chExt cx="1620754" cy="36004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763688" y="1492397"/>
              <a:ext cx="215359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Rectangle 55"/>
            <p:cNvSpPr/>
            <p:nvPr/>
          </p:nvSpPr>
          <p:spPr>
            <a:xfrm rot="5400000">
              <a:off x="2470532" y="753534"/>
              <a:ext cx="360040" cy="14677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Increase Sales </a:t>
              </a:r>
            </a:p>
          </p:txBody>
        </p:sp>
      </p:grpSp>
      <p:grpSp>
        <p:nvGrpSpPr>
          <p:cNvPr id="15374" name="Group 60"/>
          <p:cNvGrpSpPr>
            <a:grpSpLocks/>
          </p:cNvGrpSpPr>
          <p:nvPr/>
        </p:nvGrpSpPr>
        <p:grpSpPr bwMode="auto">
          <a:xfrm>
            <a:off x="1865982" y="1831617"/>
            <a:ext cx="2880000" cy="287338"/>
            <a:chOff x="1763688" y="1307404"/>
            <a:chExt cx="1620754" cy="36004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763688" y="1492397"/>
              <a:ext cx="215359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/>
            <p:cNvSpPr/>
            <p:nvPr/>
          </p:nvSpPr>
          <p:spPr>
            <a:xfrm rot="5400000">
              <a:off x="2470532" y="753534"/>
              <a:ext cx="360040" cy="14677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Enhance Customer Service</a:t>
              </a:r>
            </a:p>
          </p:txBody>
        </p:sp>
      </p:grpSp>
      <p:grpSp>
        <p:nvGrpSpPr>
          <p:cNvPr id="15375" name="Group 63"/>
          <p:cNvGrpSpPr>
            <a:grpSpLocks/>
          </p:cNvGrpSpPr>
          <p:nvPr/>
        </p:nvGrpSpPr>
        <p:grpSpPr bwMode="auto">
          <a:xfrm>
            <a:off x="1859183" y="3828524"/>
            <a:ext cx="2880000" cy="288925"/>
            <a:chOff x="1763688" y="1307404"/>
            <a:chExt cx="1620754" cy="36004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763688" y="1493359"/>
              <a:ext cx="215359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Rectangle 65"/>
            <p:cNvSpPr/>
            <p:nvPr/>
          </p:nvSpPr>
          <p:spPr>
            <a:xfrm rot="5400000">
              <a:off x="2470532" y="753534"/>
              <a:ext cx="360040" cy="14677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Continuous Improvement</a:t>
              </a:r>
            </a:p>
          </p:txBody>
        </p:sp>
      </p:grpSp>
      <p:grpSp>
        <p:nvGrpSpPr>
          <p:cNvPr id="15376" name="Group 66"/>
          <p:cNvGrpSpPr>
            <a:grpSpLocks/>
          </p:cNvGrpSpPr>
          <p:nvPr/>
        </p:nvGrpSpPr>
        <p:grpSpPr bwMode="auto">
          <a:xfrm>
            <a:off x="1865982" y="2327516"/>
            <a:ext cx="2880000" cy="287337"/>
            <a:chOff x="1763688" y="1307404"/>
            <a:chExt cx="1620754" cy="3600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763688" y="1492397"/>
              <a:ext cx="215359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Rectangle 68"/>
            <p:cNvSpPr/>
            <p:nvPr/>
          </p:nvSpPr>
          <p:spPr>
            <a:xfrm rot="5400000">
              <a:off x="2470532" y="753534"/>
              <a:ext cx="360040" cy="14677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Digital Transformation</a:t>
              </a:r>
            </a:p>
          </p:txBody>
        </p:sp>
      </p:grpSp>
      <p:grpSp>
        <p:nvGrpSpPr>
          <p:cNvPr id="15377" name="Group 69"/>
          <p:cNvGrpSpPr>
            <a:grpSpLocks/>
          </p:cNvGrpSpPr>
          <p:nvPr/>
        </p:nvGrpSpPr>
        <p:grpSpPr bwMode="auto">
          <a:xfrm>
            <a:off x="1865982" y="2840278"/>
            <a:ext cx="2880000" cy="288925"/>
            <a:chOff x="1763688" y="1307404"/>
            <a:chExt cx="1620754" cy="3600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763688" y="1491381"/>
              <a:ext cx="215359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Rectangle 71"/>
            <p:cNvSpPr/>
            <p:nvPr/>
          </p:nvSpPr>
          <p:spPr>
            <a:xfrm rot="5400000">
              <a:off x="2470532" y="753534"/>
              <a:ext cx="360040" cy="14677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Valued Store Relationships</a:t>
              </a:r>
            </a:p>
          </p:txBody>
        </p:sp>
      </p:grpSp>
      <p:grpSp>
        <p:nvGrpSpPr>
          <p:cNvPr id="15378" name="Group 75"/>
          <p:cNvGrpSpPr>
            <a:grpSpLocks/>
          </p:cNvGrpSpPr>
          <p:nvPr/>
        </p:nvGrpSpPr>
        <p:grpSpPr bwMode="auto">
          <a:xfrm>
            <a:off x="1865982" y="3354628"/>
            <a:ext cx="2880000" cy="287338"/>
            <a:chOff x="1763688" y="1307404"/>
            <a:chExt cx="1620754" cy="3600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763688" y="1492397"/>
              <a:ext cx="215359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Rectangle 77"/>
            <p:cNvSpPr/>
            <p:nvPr/>
          </p:nvSpPr>
          <p:spPr>
            <a:xfrm rot="5400000">
              <a:off x="2470532" y="753534"/>
              <a:ext cx="360040" cy="14677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C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21917" tIns="60958" rIns="121917" bIns="6095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People Capacity &amp; Capability</a:t>
              </a:r>
            </a:p>
          </p:txBody>
        </p:sp>
      </p:grpSp>
      <p:grpSp>
        <p:nvGrpSpPr>
          <p:cNvPr id="15379" name="Group 78"/>
          <p:cNvGrpSpPr>
            <a:grpSpLocks/>
          </p:cNvGrpSpPr>
          <p:nvPr/>
        </p:nvGrpSpPr>
        <p:grpSpPr bwMode="auto">
          <a:xfrm>
            <a:off x="2084567" y="4277238"/>
            <a:ext cx="2745011" cy="2524865"/>
            <a:chOff x="3557466" y="1177875"/>
            <a:chExt cx="5077068" cy="4730850"/>
          </a:xfrm>
        </p:grpSpPr>
        <p:sp>
          <p:nvSpPr>
            <p:cNvPr id="80" name="Shape"/>
            <p:cNvSpPr/>
            <p:nvPr/>
          </p:nvSpPr>
          <p:spPr>
            <a:xfrm>
              <a:off x="3557466" y="3235629"/>
              <a:ext cx="2971312" cy="265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080" extrusionOk="0">
                  <a:moveTo>
                    <a:pt x="21113" y="803"/>
                  </a:moveTo>
                  <a:lnTo>
                    <a:pt x="20414" y="544"/>
                  </a:lnTo>
                  <a:cubicBezTo>
                    <a:pt x="20298" y="492"/>
                    <a:pt x="20181" y="622"/>
                    <a:pt x="20228" y="751"/>
                  </a:cubicBezTo>
                  <a:lnTo>
                    <a:pt x="20298" y="984"/>
                  </a:lnTo>
                  <a:cubicBezTo>
                    <a:pt x="18830" y="1450"/>
                    <a:pt x="17315" y="1399"/>
                    <a:pt x="15917" y="881"/>
                  </a:cubicBezTo>
                  <a:cubicBezTo>
                    <a:pt x="15684" y="803"/>
                    <a:pt x="15474" y="699"/>
                    <a:pt x="15265" y="596"/>
                  </a:cubicBezTo>
                  <a:cubicBezTo>
                    <a:pt x="15055" y="492"/>
                    <a:pt x="14845" y="388"/>
                    <a:pt x="14636" y="259"/>
                  </a:cubicBezTo>
                  <a:cubicBezTo>
                    <a:pt x="14496" y="181"/>
                    <a:pt x="14356" y="78"/>
                    <a:pt x="14239" y="0"/>
                  </a:cubicBezTo>
                  <a:lnTo>
                    <a:pt x="14006" y="440"/>
                  </a:lnTo>
                  <a:lnTo>
                    <a:pt x="11909" y="4377"/>
                  </a:lnTo>
                  <a:cubicBezTo>
                    <a:pt x="11700" y="4247"/>
                    <a:pt x="11490" y="4144"/>
                    <a:pt x="11280" y="4040"/>
                  </a:cubicBezTo>
                  <a:cubicBezTo>
                    <a:pt x="11070" y="3937"/>
                    <a:pt x="10837" y="3833"/>
                    <a:pt x="10628" y="3755"/>
                  </a:cubicBezTo>
                  <a:cubicBezTo>
                    <a:pt x="10488" y="3704"/>
                    <a:pt x="10348" y="3652"/>
                    <a:pt x="10185" y="3600"/>
                  </a:cubicBezTo>
                  <a:cubicBezTo>
                    <a:pt x="8111" y="2953"/>
                    <a:pt x="5968" y="3237"/>
                    <a:pt x="4080" y="4403"/>
                  </a:cubicBezTo>
                  <a:cubicBezTo>
                    <a:pt x="3964" y="4481"/>
                    <a:pt x="3847" y="4558"/>
                    <a:pt x="3731" y="4636"/>
                  </a:cubicBezTo>
                  <a:cubicBezTo>
                    <a:pt x="3707" y="4636"/>
                    <a:pt x="3707" y="4662"/>
                    <a:pt x="3684" y="4662"/>
                  </a:cubicBezTo>
                  <a:cubicBezTo>
                    <a:pt x="3591" y="4740"/>
                    <a:pt x="3498" y="4791"/>
                    <a:pt x="3404" y="4869"/>
                  </a:cubicBezTo>
                  <a:cubicBezTo>
                    <a:pt x="3404" y="4869"/>
                    <a:pt x="3404" y="4869"/>
                    <a:pt x="3404" y="4869"/>
                  </a:cubicBezTo>
                  <a:cubicBezTo>
                    <a:pt x="1913" y="6035"/>
                    <a:pt x="818" y="7744"/>
                    <a:pt x="305" y="9738"/>
                  </a:cubicBezTo>
                  <a:cubicBezTo>
                    <a:pt x="-207" y="11732"/>
                    <a:pt x="-67" y="13804"/>
                    <a:pt x="678" y="15695"/>
                  </a:cubicBezTo>
                  <a:cubicBezTo>
                    <a:pt x="678" y="15695"/>
                    <a:pt x="678" y="15695"/>
                    <a:pt x="678" y="15695"/>
                  </a:cubicBezTo>
                  <a:cubicBezTo>
                    <a:pt x="725" y="15824"/>
                    <a:pt x="771" y="15928"/>
                    <a:pt x="818" y="16058"/>
                  </a:cubicBezTo>
                  <a:cubicBezTo>
                    <a:pt x="818" y="16083"/>
                    <a:pt x="841" y="16109"/>
                    <a:pt x="841" y="16109"/>
                  </a:cubicBezTo>
                  <a:cubicBezTo>
                    <a:pt x="911" y="16239"/>
                    <a:pt x="958" y="16368"/>
                    <a:pt x="1028" y="16524"/>
                  </a:cubicBezTo>
                  <a:cubicBezTo>
                    <a:pt x="1098" y="16653"/>
                    <a:pt x="1168" y="16783"/>
                    <a:pt x="1237" y="16912"/>
                  </a:cubicBezTo>
                  <a:cubicBezTo>
                    <a:pt x="1237" y="16938"/>
                    <a:pt x="1261" y="16938"/>
                    <a:pt x="1261" y="16964"/>
                  </a:cubicBezTo>
                  <a:cubicBezTo>
                    <a:pt x="1331" y="17068"/>
                    <a:pt x="1377" y="17171"/>
                    <a:pt x="1447" y="17301"/>
                  </a:cubicBezTo>
                  <a:cubicBezTo>
                    <a:pt x="1447" y="17301"/>
                    <a:pt x="1447" y="17301"/>
                    <a:pt x="1447" y="17301"/>
                  </a:cubicBezTo>
                  <a:cubicBezTo>
                    <a:pt x="2496" y="18984"/>
                    <a:pt x="4034" y="20176"/>
                    <a:pt x="5828" y="20745"/>
                  </a:cubicBezTo>
                  <a:lnTo>
                    <a:pt x="5828" y="20745"/>
                  </a:lnTo>
                  <a:cubicBezTo>
                    <a:pt x="7808" y="21367"/>
                    <a:pt x="9999" y="21134"/>
                    <a:pt x="11933" y="19942"/>
                  </a:cubicBezTo>
                  <a:cubicBezTo>
                    <a:pt x="13867" y="18725"/>
                    <a:pt x="15171" y="16783"/>
                    <a:pt x="15731" y="14581"/>
                  </a:cubicBezTo>
                  <a:lnTo>
                    <a:pt x="15731" y="14581"/>
                  </a:lnTo>
                  <a:cubicBezTo>
                    <a:pt x="15754" y="14529"/>
                    <a:pt x="15754" y="14478"/>
                    <a:pt x="15777" y="14400"/>
                  </a:cubicBezTo>
                  <a:cubicBezTo>
                    <a:pt x="15824" y="14245"/>
                    <a:pt x="15707" y="14063"/>
                    <a:pt x="15544" y="14063"/>
                  </a:cubicBezTo>
                  <a:lnTo>
                    <a:pt x="15544" y="14063"/>
                  </a:lnTo>
                  <a:cubicBezTo>
                    <a:pt x="15428" y="14063"/>
                    <a:pt x="15335" y="14141"/>
                    <a:pt x="15311" y="14271"/>
                  </a:cubicBezTo>
                  <a:cubicBezTo>
                    <a:pt x="14822" y="16394"/>
                    <a:pt x="13564" y="18311"/>
                    <a:pt x="11700" y="19476"/>
                  </a:cubicBezTo>
                  <a:cubicBezTo>
                    <a:pt x="8298" y="21600"/>
                    <a:pt x="4034" y="20486"/>
                    <a:pt x="1820" y="17016"/>
                  </a:cubicBezTo>
                  <a:cubicBezTo>
                    <a:pt x="1820" y="17016"/>
                    <a:pt x="1820" y="17016"/>
                    <a:pt x="1820" y="17016"/>
                  </a:cubicBezTo>
                  <a:cubicBezTo>
                    <a:pt x="1750" y="16912"/>
                    <a:pt x="1703" y="16809"/>
                    <a:pt x="1634" y="16705"/>
                  </a:cubicBezTo>
                  <a:cubicBezTo>
                    <a:pt x="1634" y="16679"/>
                    <a:pt x="1610" y="16679"/>
                    <a:pt x="1610" y="16653"/>
                  </a:cubicBezTo>
                  <a:cubicBezTo>
                    <a:pt x="1540" y="16524"/>
                    <a:pt x="1470" y="16420"/>
                    <a:pt x="1424" y="16291"/>
                  </a:cubicBezTo>
                  <a:cubicBezTo>
                    <a:pt x="1354" y="16161"/>
                    <a:pt x="1307" y="16032"/>
                    <a:pt x="1237" y="15902"/>
                  </a:cubicBezTo>
                  <a:cubicBezTo>
                    <a:pt x="1237" y="15876"/>
                    <a:pt x="1214" y="15876"/>
                    <a:pt x="1214" y="15850"/>
                  </a:cubicBezTo>
                  <a:cubicBezTo>
                    <a:pt x="1168" y="15747"/>
                    <a:pt x="1121" y="15617"/>
                    <a:pt x="1074" y="15514"/>
                  </a:cubicBezTo>
                  <a:cubicBezTo>
                    <a:pt x="1074" y="15514"/>
                    <a:pt x="1074" y="15514"/>
                    <a:pt x="1074" y="15514"/>
                  </a:cubicBezTo>
                  <a:cubicBezTo>
                    <a:pt x="-347" y="11888"/>
                    <a:pt x="725" y="7614"/>
                    <a:pt x="3637" y="5309"/>
                  </a:cubicBezTo>
                  <a:cubicBezTo>
                    <a:pt x="3637" y="5309"/>
                    <a:pt x="3637" y="5309"/>
                    <a:pt x="3637" y="5309"/>
                  </a:cubicBezTo>
                  <a:cubicBezTo>
                    <a:pt x="3731" y="5232"/>
                    <a:pt x="3824" y="5180"/>
                    <a:pt x="3917" y="5102"/>
                  </a:cubicBezTo>
                  <a:cubicBezTo>
                    <a:pt x="3940" y="5102"/>
                    <a:pt x="3940" y="5076"/>
                    <a:pt x="3964" y="5076"/>
                  </a:cubicBezTo>
                  <a:cubicBezTo>
                    <a:pt x="4080" y="4999"/>
                    <a:pt x="4173" y="4921"/>
                    <a:pt x="4290" y="4869"/>
                  </a:cubicBezTo>
                  <a:cubicBezTo>
                    <a:pt x="6061" y="3781"/>
                    <a:pt x="8088" y="3496"/>
                    <a:pt x="10022" y="4092"/>
                  </a:cubicBezTo>
                  <a:cubicBezTo>
                    <a:pt x="10138" y="4118"/>
                    <a:pt x="10232" y="4170"/>
                    <a:pt x="10348" y="4196"/>
                  </a:cubicBezTo>
                  <a:cubicBezTo>
                    <a:pt x="10581" y="4273"/>
                    <a:pt x="10791" y="4377"/>
                    <a:pt x="11001" y="4481"/>
                  </a:cubicBezTo>
                  <a:cubicBezTo>
                    <a:pt x="11210" y="4584"/>
                    <a:pt x="11420" y="4688"/>
                    <a:pt x="11630" y="4817"/>
                  </a:cubicBezTo>
                  <a:cubicBezTo>
                    <a:pt x="11770" y="4895"/>
                    <a:pt x="11909" y="4999"/>
                    <a:pt x="12026" y="5076"/>
                  </a:cubicBezTo>
                  <a:lnTo>
                    <a:pt x="12259" y="4636"/>
                  </a:lnTo>
                  <a:lnTo>
                    <a:pt x="14356" y="699"/>
                  </a:lnTo>
                  <a:cubicBezTo>
                    <a:pt x="14566" y="829"/>
                    <a:pt x="14775" y="932"/>
                    <a:pt x="14985" y="1036"/>
                  </a:cubicBezTo>
                  <a:cubicBezTo>
                    <a:pt x="15195" y="1140"/>
                    <a:pt x="15428" y="1243"/>
                    <a:pt x="15637" y="1321"/>
                  </a:cubicBezTo>
                  <a:cubicBezTo>
                    <a:pt x="17152" y="1891"/>
                    <a:pt x="18830" y="1968"/>
                    <a:pt x="20437" y="1450"/>
                  </a:cubicBezTo>
                  <a:lnTo>
                    <a:pt x="20507" y="1658"/>
                  </a:lnTo>
                  <a:cubicBezTo>
                    <a:pt x="20554" y="1787"/>
                    <a:pt x="20717" y="1813"/>
                    <a:pt x="20787" y="1683"/>
                  </a:cubicBezTo>
                  <a:lnTo>
                    <a:pt x="21160" y="984"/>
                  </a:lnTo>
                  <a:cubicBezTo>
                    <a:pt x="21253" y="958"/>
                    <a:pt x="21206" y="829"/>
                    <a:pt x="21113" y="80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2">
                  <a:lumMod val="5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</a:defRPr>
              </a:pPr>
              <a:endParaRPr sz="1100" dirty="0">
                <a:latin typeface="+mn-lt"/>
                <a:cs typeface="+mn-cs"/>
              </a:endParaRPr>
            </a:p>
          </p:txBody>
        </p:sp>
        <p:sp>
          <p:nvSpPr>
            <p:cNvPr id="81" name="Shape"/>
            <p:cNvSpPr/>
            <p:nvPr/>
          </p:nvSpPr>
          <p:spPr>
            <a:xfrm>
              <a:off x="4962379" y="1177875"/>
              <a:ext cx="2251093" cy="3427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extrusionOk="0">
                  <a:moveTo>
                    <a:pt x="16459" y="13104"/>
                  </a:moveTo>
                  <a:cubicBezTo>
                    <a:pt x="16741" y="13001"/>
                    <a:pt x="16992" y="12878"/>
                    <a:pt x="17242" y="12754"/>
                  </a:cubicBezTo>
                  <a:cubicBezTo>
                    <a:pt x="17493" y="12631"/>
                    <a:pt x="17744" y="12507"/>
                    <a:pt x="17995" y="12363"/>
                  </a:cubicBezTo>
                  <a:cubicBezTo>
                    <a:pt x="18152" y="12281"/>
                    <a:pt x="18308" y="12178"/>
                    <a:pt x="18434" y="12096"/>
                  </a:cubicBezTo>
                  <a:cubicBezTo>
                    <a:pt x="20471" y="10759"/>
                    <a:pt x="21600" y="8990"/>
                    <a:pt x="21600" y="7097"/>
                  </a:cubicBezTo>
                  <a:cubicBezTo>
                    <a:pt x="21600" y="6974"/>
                    <a:pt x="21600" y="6850"/>
                    <a:pt x="21600" y="6727"/>
                  </a:cubicBezTo>
                  <a:cubicBezTo>
                    <a:pt x="21600" y="6706"/>
                    <a:pt x="21600" y="6686"/>
                    <a:pt x="21600" y="6665"/>
                  </a:cubicBezTo>
                  <a:cubicBezTo>
                    <a:pt x="21600" y="6562"/>
                    <a:pt x="21569" y="6459"/>
                    <a:pt x="21569" y="6357"/>
                  </a:cubicBezTo>
                  <a:cubicBezTo>
                    <a:pt x="21569" y="6357"/>
                    <a:pt x="21569" y="6357"/>
                    <a:pt x="21569" y="6336"/>
                  </a:cubicBezTo>
                  <a:cubicBezTo>
                    <a:pt x="21318" y="4731"/>
                    <a:pt x="20252" y="3230"/>
                    <a:pt x="18465" y="2057"/>
                  </a:cubicBezTo>
                  <a:cubicBezTo>
                    <a:pt x="16678" y="885"/>
                    <a:pt x="14421" y="185"/>
                    <a:pt x="11944" y="21"/>
                  </a:cubicBezTo>
                  <a:cubicBezTo>
                    <a:pt x="11944" y="21"/>
                    <a:pt x="11944" y="21"/>
                    <a:pt x="11944" y="21"/>
                  </a:cubicBezTo>
                  <a:cubicBezTo>
                    <a:pt x="11788" y="0"/>
                    <a:pt x="11631" y="0"/>
                    <a:pt x="11474" y="0"/>
                  </a:cubicBezTo>
                  <a:cubicBezTo>
                    <a:pt x="11443" y="0"/>
                    <a:pt x="11411" y="0"/>
                    <a:pt x="11380" y="0"/>
                  </a:cubicBezTo>
                  <a:cubicBezTo>
                    <a:pt x="11192" y="0"/>
                    <a:pt x="11004" y="0"/>
                    <a:pt x="10816" y="0"/>
                  </a:cubicBezTo>
                  <a:cubicBezTo>
                    <a:pt x="10628" y="0"/>
                    <a:pt x="10439" y="0"/>
                    <a:pt x="10251" y="0"/>
                  </a:cubicBezTo>
                  <a:cubicBezTo>
                    <a:pt x="10220" y="0"/>
                    <a:pt x="10189" y="0"/>
                    <a:pt x="10157" y="0"/>
                  </a:cubicBezTo>
                  <a:cubicBezTo>
                    <a:pt x="10001" y="0"/>
                    <a:pt x="9844" y="21"/>
                    <a:pt x="9687" y="21"/>
                  </a:cubicBezTo>
                  <a:cubicBezTo>
                    <a:pt x="9687" y="21"/>
                    <a:pt x="9687" y="21"/>
                    <a:pt x="9687" y="21"/>
                  </a:cubicBezTo>
                  <a:cubicBezTo>
                    <a:pt x="7210" y="185"/>
                    <a:pt x="4953" y="885"/>
                    <a:pt x="3166" y="2057"/>
                  </a:cubicBezTo>
                  <a:lnTo>
                    <a:pt x="3166" y="2057"/>
                  </a:lnTo>
                  <a:cubicBezTo>
                    <a:pt x="1223" y="3333"/>
                    <a:pt x="0" y="5102"/>
                    <a:pt x="0" y="7056"/>
                  </a:cubicBezTo>
                  <a:cubicBezTo>
                    <a:pt x="0" y="9010"/>
                    <a:pt x="1223" y="10779"/>
                    <a:pt x="3166" y="12055"/>
                  </a:cubicBezTo>
                  <a:lnTo>
                    <a:pt x="3166" y="12055"/>
                  </a:lnTo>
                  <a:cubicBezTo>
                    <a:pt x="3229" y="12096"/>
                    <a:pt x="3260" y="12117"/>
                    <a:pt x="3323" y="12158"/>
                  </a:cubicBezTo>
                  <a:cubicBezTo>
                    <a:pt x="3480" y="12261"/>
                    <a:pt x="3731" y="12219"/>
                    <a:pt x="3825" y="12117"/>
                  </a:cubicBezTo>
                  <a:lnTo>
                    <a:pt x="3825" y="12117"/>
                  </a:lnTo>
                  <a:cubicBezTo>
                    <a:pt x="3887" y="12034"/>
                    <a:pt x="3887" y="11931"/>
                    <a:pt x="3762" y="11870"/>
                  </a:cubicBezTo>
                  <a:cubicBezTo>
                    <a:pt x="1850" y="10656"/>
                    <a:pt x="627" y="8949"/>
                    <a:pt x="627" y="7056"/>
                  </a:cubicBezTo>
                  <a:cubicBezTo>
                    <a:pt x="627" y="3621"/>
                    <a:pt x="4640" y="761"/>
                    <a:pt x="9750" y="411"/>
                  </a:cubicBezTo>
                  <a:cubicBezTo>
                    <a:pt x="9750" y="411"/>
                    <a:pt x="9750" y="411"/>
                    <a:pt x="9781" y="411"/>
                  </a:cubicBezTo>
                  <a:cubicBezTo>
                    <a:pt x="9938" y="411"/>
                    <a:pt x="10063" y="391"/>
                    <a:pt x="10220" y="391"/>
                  </a:cubicBezTo>
                  <a:cubicBezTo>
                    <a:pt x="10251" y="391"/>
                    <a:pt x="10283" y="391"/>
                    <a:pt x="10283" y="391"/>
                  </a:cubicBezTo>
                  <a:cubicBezTo>
                    <a:pt x="10439" y="391"/>
                    <a:pt x="10628" y="391"/>
                    <a:pt x="10816" y="391"/>
                  </a:cubicBezTo>
                  <a:cubicBezTo>
                    <a:pt x="11004" y="391"/>
                    <a:pt x="11161" y="391"/>
                    <a:pt x="11349" y="391"/>
                  </a:cubicBezTo>
                  <a:cubicBezTo>
                    <a:pt x="11380" y="391"/>
                    <a:pt x="11411" y="391"/>
                    <a:pt x="11411" y="391"/>
                  </a:cubicBezTo>
                  <a:cubicBezTo>
                    <a:pt x="11568" y="391"/>
                    <a:pt x="11725" y="411"/>
                    <a:pt x="11850" y="411"/>
                  </a:cubicBezTo>
                  <a:cubicBezTo>
                    <a:pt x="11850" y="411"/>
                    <a:pt x="11850" y="411"/>
                    <a:pt x="11882" y="411"/>
                  </a:cubicBezTo>
                  <a:cubicBezTo>
                    <a:pt x="16647" y="741"/>
                    <a:pt x="20440" y="3230"/>
                    <a:pt x="20942" y="6357"/>
                  </a:cubicBezTo>
                  <a:cubicBezTo>
                    <a:pt x="20942" y="6357"/>
                    <a:pt x="20942" y="6357"/>
                    <a:pt x="20942" y="6377"/>
                  </a:cubicBezTo>
                  <a:cubicBezTo>
                    <a:pt x="20942" y="6480"/>
                    <a:pt x="20973" y="6562"/>
                    <a:pt x="20973" y="6665"/>
                  </a:cubicBezTo>
                  <a:cubicBezTo>
                    <a:pt x="20973" y="6686"/>
                    <a:pt x="20973" y="6706"/>
                    <a:pt x="20973" y="6706"/>
                  </a:cubicBezTo>
                  <a:cubicBezTo>
                    <a:pt x="20973" y="6809"/>
                    <a:pt x="20973" y="6933"/>
                    <a:pt x="20973" y="7056"/>
                  </a:cubicBezTo>
                  <a:cubicBezTo>
                    <a:pt x="20973" y="8846"/>
                    <a:pt x="19907" y="10512"/>
                    <a:pt x="17995" y="11767"/>
                  </a:cubicBezTo>
                  <a:cubicBezTo>
                    <a:pt x="17901" y="11829"/>
                    <a:pt x="17775" y="11911"/>
                    <a:pt x="17681" y="11973"/>
                  </a:cubicBezTo>
                  <a:cubicBezTo>
                    <a:pt x="17430" y="12117"/>
                    <a:pt x="17211" y="12240"/>
                    <a:pt x="16960" y="12363"/>
                  </a:cubicBezTo>
                  <a:cubicBezTo>
                    <a:pt x="16709" y="12487"/>
                    <a:pt x="16459" y="12610"/>
                    <a:pt x="16176" y="12713"/>
                  </a:cubicBezTo>
                  <a:cubicBezTo>
                    <a:pt x="15988" y="12795"/>
                    <a:pt x="15832" y="12857"/>
                    <a:pt x="15644" y="12919"/>
                  </a:cubicBezTo>
                  <a:lnTo>
                    <a:pt x="15957" y="13269"/>
                  </a:lnTo>
                  <a:lnTo>
                    <a:pt x="18716" y="16416"/>
                  </a:lnTo>
                  <a:cubicBezTo>
                    <a:pt x="18434" y="16519"/>
                    <a:pt x="18183" y="16642"/>
                    <a:pt x="17932" y="16766"/>
                  </a:cubicBezTo>
                  <a:cubicBezTo>
                    <a:pt x="17681" y="16889"/>
                    <a:pt x="17430" y="17033"/>
                    <a:pt x="17211" y="17157"/>
                  </a:cubicBezTo>
                  <a:cubicBezTo>
                    <a:pt x="15581" y="18103"/>
                    <a:pt x="14421" y="19378"/>
                    <a:pt x="13888" y="20818"/>
                  </a:cubicBezTo>
                  <a:lnTo>
                    <a:pt x="13512" y="20818"/>
                  </a:lnTo>
                  <a:cubicBezTo>
                    <a:pt x="13355" y="20818"/>
                    <a:pt x="13230" y="20942"/>
                    <a:pt x="13355" y="21024"/>
                  </a:cubicBezTo>
                  <a:lnTo>
                    <a:pt x="13951" y="21538"/>
                  </a:lnTo>
                  <a:cubicBezTo>
                    <a:pt x="14045" y="21600"/>
                    <a:pt x="14170" y="21600"/>
                    <a:pt x="14264" y="21538"/>
                  </a:cubicBezTo>
                  <a:lnTo>
                    <a:pt x="14891" y="21045"/>
                  </a:lnTo>
                  <a:cubicBezTo>
                    <a:pt x="15017" y="20962"/>
                    <a:pt x="14922" y="20818"/>
                    <a:pt x="14734" y="20818"/>
                  </a:cubicBezTo>
                  <a:lnTo>
                    <a:pt x="14515" y="20818"/>
                  </a:lnTo>
                  <a:cubicBezTo>
                    <a:pt x="15017" y="19522"/>
                    <a:pt x="16051" y="18391"/>
                    <a:pt x="17493" y="17506"/>
                  </a:cubicBezTo>
                  <a:cubicBezTo>
                    <a:pt x="17713" y="17362"/>
                    <a:pt x="17963" y="17239"/>
                    <a:pt x="18214" y="17095"/>
                  </a:cubicBezTo>
                  <a:cubicBezTo>
                    <a:pt x="18465" y="16971"/>
                    <a:pt x="18716" y="16848"/>
                    <a:pt x="18998" y="16745"/>
                  </a:cubicBezTo>
                  <a:cubicBezTo>
                    <a:pt x="19186" y="16663"/>
                    <a:pt x="19343" y="16601"/>
                    <a:pt x="19531" y="16539"/>
                  </a:cubicBezTo>
                  <a:lnTo>
                    <a:pt x="19217" y="16190"/>
                  </a:lnTo>
                  <a:lnTo>
                    <a:pt x="16459" y="13104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solidFill>
                <a:schemeClr val="bg2">
                  <a:lumMod val="5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</a:defRPr>
              </a:pPr>
              <a:endParaRPr sz="1100" dirty="0">
                <a:latin typeface="+mn-lt"/>
                <a:cs typeface="+mn-cs"/>
              </a:endParaRPr>
            </a:p>
          </p:txBody>
        </p:sp>
        <p:sp>
          <p:nvSpPr>
            <p:cNvPr id="82" name="Shape"/>
            <p:cNvSpPr/>
            <p:nvPr/>
          </p:nvSpPr>
          <p:spPr>
            <a:xfrm>
              <a:off x="5353172" y="3659090"/>
              <a:ext cx="3281362" cy="224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0827" extrusionOk="0">
                  <a:moveTo>
                    <a:pt x="20929" y="7658"/>
                  </a:moveTo>
                  <a:lnTo>
                    <a:pt x="20929" y="7658"/>
                  </a:lnTo>
                  <a:cubicBezTo>
                    <a:pt x="20444" y="5086"/>
                    <a:pt x="19263" y="2787"/>
                    <a:pt x="17533" y="1365"/>
                  </a:cubicBezTo>
                  <a:cubicBezTo>
                    <a:pt x="15803" y="-57"/>
                    <a:pt x="13821" y="-329"/>
                    <a:pt x="12028" y="367"/>
                  </a:cubicBezTo>
                  <a:lnTo>
                    <a:pt x="12028" y="367"/>
                  </a:lnTo>
                  <a:cubicBezTo>
                    <a:pt x="11985" y="397"/>
                    <a:pt x="11943" y="397"/>
                    <a:pt x="11880" y="427"/>
                  </a:cubicBezTo>
                  <a:cubicBezTo>
                    <a:pt x="11753" y="488"/>
                    <a:pt x="11690" y="700"/>
                    <a:pt x="11753" y="881"/>
                  </a:cubicBezTo>
                  <a:lnTo>
                    <a:pt x="11753" y="881"/>
                  </a:lnTo>
                  <a:cubicBezTo>
                    <a:pt x="11796" y="1002"/>
                    <a:pt x="11901" y="1063"/>
                    <a:pt x="12006" y="1032"/>
                  </a:cubicBezTo>
                  <a:cubicBezTo>
                    <a:pt x="13736" y="306"/>
                    <a:pt x="15656" y="548"/>
                    <a:pt x="17322" y="1910"/>
                  </a:cubicBezTo>
                  <a:cubicBezTo>
                    <a:pt x="20381" y="4421"/>
                    <a:pt x="21583" y="9836"/>
                    <a:pt x="20191" y="14374"/>
                  </a:cubicBezTo>
                  <a:cubicBezTo>
                    <a:pt x="20191" y="14374"/>
                    <a:pt x="20191" y="14374"/>
                    <a:pt x="20191" y="14404"/>
                  </a:cubicBezTo>
                  <a:cubicBezTo>
                    <a:pt x="20149" y="14525"/>
                    <a:pt x="20106" y="14676"/>
                    <a:pt x="20064" y="14797"/>
                  </a:cubicBezTo>
                  <a:cubicBezTo>
                    <a:pt x="20064" y="14827"/>
                    <a:pt x="20043" y="14827"/>
                    <a:pt x="20043" y="14858"/>
                  </a:cubicBezTo>
                  <a:cubicBezTo>
                    <a:pt x="20001" y="15009"/>
                    <a:pt x="19938" y="15160"/>
                    <a:pt x="19874" y="15311"/>
                  </a:cubicBezTo>
                  <a:cubicBezTo>
                    <a:pt x="19811" y="15463"/>
                    <a:pt x="19748" y="15614"/>
                    <a:pt x="19685" y="15735"/>
                  </a:cubicBezTo>
                  <a:cubicBezTo>
                    <a:pt x="19685" y="15765"/>
                    <a:pt x="19663" y="15765"/>
                    <a:pt x="19663" y="15795"/>
                  </a:cubicBezTo>
                  <a:cubicBezTo>
                    <a:pt x="19600" y="15916"/>
                    <a:pt x="19558" y="16037"/>
                    <a:pt x="19495" y="16158"/>
                  </a:cubicBezTo>
                  <a:cubicBezTo>
                    <a:pt x="19495" y="16158"/>
                    <a:pt x="19495" y="16158"/>
                    <a:pt x="19495" y="16158"/>
                  </a:cubicBezTo>
                  <a:cubicBezTo>
                    <a:pt x="17617" y="19910"/>
                    <a:pt x="14137" y="21271"/>
                    <a:pt x="11184" y="19426"/>
                  </a:cubicBezTo>
                  <a:cubicBezTo>
                    <a:pt x="11184" y="19426"/>
                    <a:pt x="11184" y="19426"/>
                    <a:pt x="11163" y="19426"/>
                  </a:cubicBezTo>
                  <a:cubicBezTo>
                    <a:pt x="11078" y="19365"/>
                    <a:pt x="10973" y="19305"/>
                    <a:pt x="10888" y="19244"/>
                  </a:cubicBezTo>
                  <a:cubicBezTo>
                    <a:pt x="10867" y="19244"/>
                    <a:pt x="10867" y="19214"/>
                    <a:pt x="10846" y="19214"/>
                  </a:cubicBezTo>
                  <a:cubicBezTo>
                    <a:pt x="10741" y="19153"/>
                    <a:pt x="10635" y="19063"/>
                    <a:pt x="10530" y="18972"/>
                  </a:cubicBezTo>
                  <a:cubicBezTo>
                    <a:pt x="8948" y="17671"/>
                    <a:pt x="7809" y="15553"/>
                    <a:pt x="7324" y="13042"/>
                  </a:cubicBezTo>
                  <a:cubicBezTo>
                    <a:pt x="7303" y="12891"/>
                    <a:pt x="7281" y="12770"/>
                    <a:pt x="7260" y="12619"/>
                  </a:cubicBezTo>
                  <a:cubicBezTo>
                    <a:pt x="7218" y="12316"/>
                    <a:pt x="7176" y="12014"/>
                    <a:pt x="7155" y="11711"/>
                  </a:cubicBezTo>
                  <a:cubicBezTo>
                    <a:pt x="7134" y="11409"/>
                    <a:pt x="7113" y="11106"/>
                    <a:pt x="7092" y="10804"/>
                  </a:cubicBezTo>
                  <a:cubicBezTo>
                    <a:pt x="7092" y="10592"/>
                    <a:pt x="7092" y="10410"/>
                    <a:pt x="7092" y="10199"/>
                  </a:cubicBezTo>
                  <a:lnTo>
                    <a:pt x="6670" y="10199"/>
                  </a:lnTo>
                  <a:lnTo>
                    <a:pt x="2936" y="10229"/>
                  </a:lnTo>
                  <a:cubicBezTo>
                    <a:pt x="2936" y="9926"/>
                    <a:pt x="2915" y="9624"/>
                    <a:pt x="2894" y="9321"/>
                  </a:cubicBezTo>
                  <a:cubicBezTo>
                    <a:pt x="2873" y="9019"/>
                    <a:pt x="2831" y="8716"/>
                    <a:pt x="2788" y="8414"/>
                  </a:cubicBezTo>
                  <a:cubicBezTo>
                    <a:pt x="2493" y="6417"/>
                    <a:pt x="1797" y="4572"/>
                    <a:pt x="742" y="3120"/>
                  </a:cubicBezTo>
                  <a:lnTo>
                    <a:pt x="890" y="2847"/>
                  </a:lnTo>
                  <a:cubicBezTo>
                    <a:pt x="953" y="2726"/>
                    <a:pt x="890" y="2515"/>
                    <a:pt x="785" y="2515"/>
                  </a:cubicBezTo>
                  <a:lnTo>
                    <a:pt x="131" y="2515"/>
                  </a:lnTo>
                  <a:cubicBezTo>
                    <a:pt x="46" y="2515"/>
                    <a:pt x="-17" y="2636"/>
                    <a:pt x="4" y="2757"/>
                  </a:cubicBezTo>
                  <a:lnTo>
                    <a:pt x="152" y="3664"/>
                  </a:lnTo>
                  <a:cubicBezTo>
                    <a:pt x="173" y="3816"/>
                    <a:pt x="320" y="3876"/>
                    <a:pt x="384" y="3755"/>
                  </a:cubicBezTo>
                  <a:lnTo>
                    <a:pt x="468" y="3574"/>
                  </a:lnTo>
                  <a:cubicBezTo>
                    <a:pt x="1417" y="4905"/>
                    <a:pt x="2071" y="6599"/>
                    <a:pt x="2367" y="8414"/>
                  </a:cubicBezTo>
                  <a:cubicBezTo>
                    <a:pt x="2409" y="8716"/>
                    <a:pt x="2451" y="9019"/>
                    <a:pt x="2472" y="9321"/>
                  </a:cubicBezTo>
                  <a:cubicBezTo>
                    <a:pt x="2493" y="9624"/>
                    <a:pt x="2514" y="9926"/>
                    <a:pt x="2535" y="10229"/>
                  </a:cubicBezTo>
                  <a:cubicBezTo>
                    <a:pt x="2535" y="10441"/>
                    <a:pt x="2535" y="10622"/>
                    <a:pt x="2535" y="10834"/>
                  </a:cubicBezTo>
                  <a:lnTo>
                    <a:pt x="2957" y="10834"/>
                  </a:lnTo>
                  <a:lnTo>
                    <a:pt x="6691" y="10804"/>
                  </a:lnTo>
                  <a:cubicBezTo>
                    <a:pt x="6691" y="11106"/>
                    <a:pt x="6712" y="11409"/>
                    <a:pt x="6733" y="11711"/>
                  </a:cubicBezTo>
                  <a:cubicBezTo>
                    <a:pt x="6754" y="12014"/>
                    <a:pt x="6796" y="12316"/>
                    <a:pt x="6838" y="12619"/>
                  </a:cubicBezTo>
                  <a:cubicBezTo>
                    <a:pt x="6860" y="12800"/>
                    <a:pt x="6902" y="13012"/>
                    <a:pt x="6944" y="13194"/>
                  </a:cubicBezTo>
                  <a:cubicBezTo>
                    <a:pt x="7450" y="15886"/>
                    <a:pt x="8674" y="18125"/>
                    <a:pt x="10340" y="19486"/>
                  </a:cubicBezTo>
                  <a:cubicBezTo>
                    <a:pt x="10445" y="19577"/>
                    <a:pt x="10551" y="19668"/>
                    <a:pt x="10656" y="19728"/>
                  </a:cubicBezTo>
                  <a:cubicBezTo>
                    <a:pt x="10678" y="19728"/>
                    <a:pt x="10699" y="19758"/>
                    <a:pt x="10699" y="19758"/>
                  </a:cubicBezTo>
                  <a:cubicBezTo>
                    <a:pt x="10783" y="19819"/>
                    <a:pt x="10888" y="19879"/>
                    <a:pt x="10994" y="19940"/>
                  </a:cubicBezTo>
                  <a:cubicBezTo>
                    <a:pt x="10994" y="19940"/>
                    <a:pt x="10994" y="19940"/>
                    <a:pt x="11015" y="19940"/>
                  </a:cubicBezTo>
                  <a:cubicBezTo>
                    <a:pt x="12534" y="20908"/>
                    <a:pt x="14221" y="21089"/>
                    <a:pt x="15867" y="20454"/>
                  </a:cubicBezTo>
                  <a:cubicBezTo>
                    <a:pt x="17491" y="19819"/>
                    <a:pt x="18883" y="18427"/>
                    <a:pt x="19853" y="16491"/>
                  </a:cubicBezTo>
                  <a:cubicBezTo>
                    <a:pt x="19853" y="16491"/>
                    <a:pt x="19853" y="16491"/>
                    <a:pt x="19853" y="16491"/>
                  </a:cubicBezTo>
                  <a:cubicBezTo>
                    <a:pt x="19917" y="16370"/>
                    <a:pt x="19980" y="16249"/>
                    <a:pt x="20022" y="16128"/>
                  </a:cubicBezTo>
                  <a:cubicBezTo>
                    <a:pt x="20022" y="16098"/>
                    <a:pt x="20043" y="16098"/>
                    <a:pt x="20043" y="16068"/>
                  </a:cubicBezTo>
                  <a:cubicBezTo>
                    <a:pt x="20106" y="15916"/>
                    <a:pt x="20170" y="15765"/>
                    <a:pt x="20233" y="15614"/>
                  </a:cubicBezTo>
                  <a:cubicBezTo>
                    <a:pt x="20296" y="15463"/>
                    <a:pt x="20360" y="15311"/>
                    <a:pt x="20402" y="15160"/>
                  </a:cubicBezTo>
                  <a:cubicBezTo>
                    <a:pt x="20402" y="15130"/>
                    <a:pt x="20423" y="15100"/>
                    <a:pt x="20423" y="15100"/>
                  </a:cubicBezTo>
                  <a:cubicBezTo>
                    <a:pt x="20465" y="14948"/>
                    <a:pt x="20507" y="14827"/>
                    <a:pt x="20549" y="14676"/>
                  </a:cubicBezTo>
                  <a:cubicBezTo>
                    <a:pt x="20549" y="14676"/>
                    <a:pt x="20549" y="14676"/>
                    <a:pt x="20549" y="14676"/>
                  </a:cubicBezTo>
                  <a:cubicBezTo>
                    <a:pt x="21246" y="12407"/>
                    <a:pt x="21372" y="9987"/>
                    <a:pt x="20929" y="765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>
                  <a:lumMod val="50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</a:defRPr>
              </a:pPr>
              <a:endParaRPr sz="1100" dirty="0">
                <a:latin typeface="+mn-lt"/>
                <a:cs typeface="+mn-cs"/>
              </a:endParaRPr>
            </a:p>
          </p:txBody>
        </p:sp>
      </p:grpSp>
      <p:sp>
        <p:nvSpPr>
          <p:cNvPr id="15380" name="TextBox 56"/>
          <p:cNvSpPr txBox="1">
            <a:spLocks noChangeArrowheads="1"/>
          </p:cNvSpPr>
          <p:nvPr/>
        </p:nvSpPr>
        <p:spPr bwMode="auto">
          <a:xfrm>
            <a:off x="2850995" y="4420269"/>
            <a:ext cx="12477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ZA" altLang="en-US" sz="1400" dirty="0"/>
              <a:t>Improve Productivity &amp; Efficiency</a:t>
            </a:r>
          </a:p>
        </p:txBody>
      </p:sp>
      <p:sp>
        <p:nvSpPr>
          <p:cNvPr id="15381" name="TextBox 86"/>
          <p:cNvSpPr txBox="1">
            <a:spLocks noChangeArrowheads="1"/>
          </p:cNvSpPr>
          <p:nvPr/>
        </p:nvSpPr>
        <p:spPr bwMode="auto">
          <a:xfrm>
            <a:off x="2064443" y="5628536"/>
            <a:ext cx="1234281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ZA" altLang="en-US" sz="1400" dirty="0"/>
              <a:t>GROW </a:t>
            </a:r>
          </a:p>
          <a:p>
            <a:pPr algn="ctr"/>
            <a:r>
              <a:rPr lang="en-ZA" altLang="en-US" sz="1400" dirty="0"/>
              <a:t>to expand scale to drive productivity</a:t>
            </a:r>
          </a:p>
        </p:txBody>
      </p:sp>
      <p:sp>
        <p:nvSpPr>
          <p:cNvPr id="15382" name="TextBox 87"/>
          <p:cNvSpPr txBox="1">
            <a:spLocks noChangeArrowheads="1"/>
          </p:cNvSpPr>
          <p:nvPr/>
        </p:nvSpPr>
        <p:spPr bwMode="auto">
          <a:xfrm>
            <a:off x="3545627" y="5641594"/>
            <a:ext cx="1344613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ZA" altLang="en-US" sz="1400" dirty="0"/>
              <a:t>Fund </a:t>
            </a:r>
          </a:p>
          <a:p>
            <a:pPr algn="ctr"/>
            <a:r>
              <a:rPr lang="en-ZA" altLang="en-US" sz="1400" dirty="0"/>
              <a:t>Market </a:t>
            </a:r>
          </a:p>
          <a:p>
            <a:pPr algn="ctr"/>
            <a:r>
              <a:rPr lang="en-ZA" altLang="en-US" sz="1400" dirty="0"/>
              <a:t>Facing</a:t>
            </a:r>
          </a:p>
          <a:p>
            <a:pPr algn="ctr"/>
            <a:r>
              <a:rPr lang="en-ZA" altLang="en-US" sz="1400" dirty="0"/>
              <a:t>Investment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1393981" y="4212844"/>
            <a:ext cx="3384000" cy="0"/>
          </a:xfrm>
          <a:prstGeom prst="line">
            <a:avLst/>
          </a:prstGeom>
          <a:solidFill>
            <a:schemeClr val="bg2">
              <a:lumMod val="75000"/>
            </a:schemeClr>
          </a:solidFill>
          <a:ln>
            <a:solidFill>
              <a:srgbClr val="FFC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1379130" y="4279840"/>
            <a:ext cx="480053" cy="2466139"/>
          </a:xfrm>
          <a:prstGeom prst="rect">
            <a:avLst/>
          </a:prstGeom>
          <a:solidFill>
            <a:srgbClr val="E9711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1900" dirty="0">
                <a:solidFill>
                  <a:schemeClr val="tx1"/>
                </a:solidFill>
              </a:rPr>
              <a:t>Our Virtuous Cycle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089907" y="2444750"/>
            <a:ext cx="3445364" cy="912813"/>
          </a:xfrm>
          <a:prstGeom prst="rect">
            <a:avLst/>
          </a:prstGeom>
          <a:solidFill>
            <a:srgbClr val="E9711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altLang="en-US" sz="1400" dirty="0">
                <a:solidFill>
                  <a:schemeClr val="tx1"/>
                </a:solidFill>
              </a:rPr>
              <a:t>Disrupt the market to grow sales and market share by investing on a pareto basis where Home Depot competition is over-indexed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088319" y="5897563"/>
            <a:ext cx="3445365" cy="912812"/>
          </a:xfrm>
          <a:prstGeom prst="rect">
            <a:avLst/>
          </a:prstGeom>
          <a:solidFill>
            <a:srgbClr val="E9711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altLang="en-US" sz="1400" dirty="0">
                <a:solidFill>
                  <a:schemeClr val="tx1"/>
                </a:solidFill>
              </a:rPr>
              <a:t>Engage directly with Home Depot partners to establish a perfect relationship that is well-governed and positively influences the communities and stores they operate in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088319" y="3605213"/>
            <a:ext cx="3445365" cy="909637"/>
          </a:xfrm>
          <a:prstGeom prst="rect">
            <a:avLst/>
          </a:prstGeom>
          <a:solidFill>
            <a:srgbClr val="E9711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altLang="en-US" sz="1400" dirty="0">
                <a:solidFill>
                  <a:schemeClr val="tx1"/>
                </a:solidFill>
              </a:rPr>
              <a:t>Deliver world-class service through continuous optimization and shaping of our store connectivity </a:t>
            </a:r>
            <a:endParaRPr lang="da-DK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88319" y="1292225"/>
            <a:ext cx="3445365" cy="911225"/>
          </a:xfrm>
          <a:prstGeom prst="rect">
            <a:avLst/>
          </a:prstGeom>
          <a:solidFill>
            <a:srgbClr val="E9711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altLang="en-US" sz="1400" dirty="0">
                <a:solidFill>
                  <a:schemeClr val="tx1"/>
                </a:solidFill>
              </a:rPr>
              <a:t>Attract, recruit, and retain a fit for purpose, high performance, skilled, and ethical  workforce to deliver on the overall objectives of our business</a:t>
            </a:r>
            <a:endParaRPr lang="da-DK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88319" y="4746625"/>
            <a:ext cx="3445365" cy="911225"/>
          </a:xfrm>
          <a:prstGeom prst="rect">
            <a:avLst/>
          </a:prstGeom>
          <a:solidFill>
            <a:srgbClr val="E9711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altLang="en-US" sz="1400" dirty="0">
                <a:solidFill>
                  <a:schemeClr val="tx1"/>
                </a:solidFill>
              </a:rPr>
              <a:t>Win the hearts and minds of Home Depot customers through improved conversions effectively managing and reducing cycle times through deliberate Bath SLA</a:t>
            </a:r>
            <a:endParaRPr lang="da-DK" altLang="en-US" sz="1400" dirty="0">
              <a:solidFill>
                <a:schemeClr val="tx1"/>
              </a:solidFill>
            </a:endParaRPr>
          </a:p>
        </p:txBody>
      </p:sp>
      <p:sp>
        <p:nvSpPr>
          <p:cNvPr id="15395" name="TextBox 58"/>
          <p:cNvSpPr txBox="1">
            <a:spLocks noChangeArrowheads="1"/>
          </p:cNvSpPr>
          <p:nvPr/>
        </p:nvSpPr>
        <p:spPr bwMode="auto">
          <a:xfrm>
            <a:off x="68263" y="251403"/>
            <a:ext cx="902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ZA" altLang="en-US" b="1" dirty="0">
                <a:latin typeface="Yu Gothic" pitchFamily="34" charset="-128"/>
                <a:ea typeface="Yu Gothic" pitchFamily="34" charset="-128"/>
              </a:rPr>
              <a:t>Incredible Installations – Quality, Without Compromise!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3538" y="1288203"/>
            <a:ext cx="480053" cy="2842337"/>
          </a:xfrm>
          <a:prstGeom prst="rect">
            <a:avLst/>
          </a:prstGeom>
          <a:solidFill>
            <a:srgbClr val="E9711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ZA" sz="1900" dirty="0">
                <a:solidFill>
                  <a:schemeClr val="tx1"/>
                </a:solidFill>
              </a:rPr>
              <a:t>Perfect Partnership</a:t>
            </a:r>
          </a:p>
        </p:txBody>
      </p:sp>
      <p:pic>
        <p:nvPicPr>
          <p:cNvPr id="15474" name="Picture 1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80" y="1314645"/>
            <a:ext cx="942728" cy="548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14888" y="1255736"/>
            <a:ext cx="212705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700" dirty="0"/>
              <a:t>We practice a high performance, consistently </a:t>
            </a:r>
          </a:p>
          <a:p>
            <a:endParaRPr lang="en-ZA" sz="1700" dirty="0"/>
          </a:p>
          <a:p>
            <a:r>
              <a:rPr lang="en-ZA" sz="1700" dirty="0"/>
              <a:t>Our positive attitude is everything </a:t>
            </a:r>
          </a:p>
          <a:p>
            <a:endParaRPr lang="en-ZA" sz="1700" dirty="0"/>
          </a:p>
          <a:p>
            <a:r>
              <a:rPr lang="en-ZA" sz="1700" dirty="0"/>
              <a:t>We must be better than yesterday</a:t>
            </a:r>
          </a:p>
          <a:p>
            <a:endParaRPr lang="en-ZA" sz="1700" dirty="0"/>
          </a:p>
          <a:p>
            <a:r>
              <a:rPr lang="en-ZA" sz="1700" dirty="0"/>
              <a:t>We see the need</a:t>
            </a:r>
          </a:p>
          <a:p>
            <a:r>
              <a:rPr lang="en-ZA" sz="1700" dirty="0"/>
              <a:t>We fill the need</a:t>
            </a:r>
          </a:p>
          <a:p>
            <a:endParaRPr lang="en-ZA" sz="1700" dirty="0"/>
          </a:p>
          <a:p>
            <a:r>
              <a:rPr lang="en-ZA" sz="1700" dirty="0"/>
              <a:t>Accountability is clear and personal</a:t>
            </a:r>
          </a:p>
          <a:p>
            <a:endParaRPr lang="en-ZA" sz="1700" dirty="0"/>
          </a:p>
          <a:p>
            <a:r>
              <a:rPr lang="en-ZA" sz="1700" dirty="0"/>
              <a:t>We act with integrity, always</a:t>
            </a:r>
          </a:p>
          <a:p>
            <a:endParaRPr lang="en-ZA" sz="1700" dirty="0"/>
          </a:p>
          <a:p>
            <a:r>
              <a:rPr lang="en-ZA" sz="1700" dirty="0"/>
              <a:t>We are bold and set high standards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m/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DF&quot; g=&quot;71&quot; b=&quot;17&quot;/&gt;&lt;m_nBrightness endver=&quot;26206&quot; val=&quot;0&quot;/&gt;&lt;/elem&gt;&lt;elem m_fUsage=&quot;9.00000000000000022204E-01&quot;&gt;&lt;m_msothmcolidx val=&quot;0&quot;/&gt;&lt;m_rgb r=&quot;38&quot; g=&quot;6B&quot; b=&quot;76&quot;/&gt;&lt;m_nBrightness endver=&quot;26206&quot; val=&quot;0&quot;/&gt;&lt;/elem&gt;&lt;elem m_fUsage=&quot;8.10000000000000053291E-01&quot;&gt;&lt;m_msothmcolidx val=&quot;0&quot;/&gt;&lt;m_rgb r=&quot;1D&quot; g=&quot;48&quot; b=&quot;9F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FAresMr.6lrESLcAD6c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804xKdNCs.HzgMiaDFvQ"/>
</p:tagLst>
</file>

<file path=ppt/theme/theme1.xml><?xml version="1.0" encoding="utf-8"?>
<a:theme xmlns:a="http://schemas.openxmlformats.org/drawingml/2006/main" name="Incredible Presentation 10.07.20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Incredible Presentation 10.07.2020</Template>
  <TotalTime>11505</TotalTime>
  <Words>228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Century Gothic</vt:lpstr>
      <vt:lpstr>Gill Sans MT</vt:lpstr>
      <vt:lpstr>Incredible Presentation 10.07.2020</vt:lpstr>
      <vt:lpstr>think-cell Slide</vt:lpstr>
      <vt:lpstr>PowerPoint Presentation</vt:lpstr>
      <vt:lpstr>PowerPoint Presentation</vt:lpstr>
    </vt:vector>
  </TitlesOfParts>
  <Company>Distell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Pieters, Ryan</dc:creator>
  <cp:lastModifiedBy>Dwain Ellis</cp:lastModifiedBy>
  <cp:revision>113</cp:revision>
  <cp:lastPrinted>2020-06-25T19:13:08Z</cp:lastPrinted>
  <dcterms:created xsi:type="dcterms:W3CDTF">2020-07-13T15:10:16Z</dcterms:created>
  <dcterms:modified xsi:type="dcterms:W3CDTF">2021-07-27T20:34:12Z</dcterms:modified>
</cp:coreProperties>
</file>