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2" r:id="rId7"/>
    <p:sldId id="291" r:id="rId8"/>
    <p:sldId id="292" r:id="rId9"/>
    <p:sldId id="273" r:id="rId10"/>
    <p:sldId id="258" r:id="rId11"/>
    <p:sldId id="29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227FF-6E86-428D-B01C-EAE625C5A549}" v="37" dt="2024-01-09T17:26:55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7F1E-E812-DBE9-7474-301889E56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A9C25-4F7B-2DD3-95DC-2ED63A8B2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D770-2833-FC1B-1D79-9B1DC13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D54E-02B1-1078-C336-D987C591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ACFD-92CC-A218-1F4A-FC4186D8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5D2-4705-355A-4846-DFF77CBD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E3D4-516B-3B82-6E62-FCEB334DA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58BF-69F1-C9B3-20ED-F4DE777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B1EF-CF50-4389-486B-03522163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D4C0-7002-F76B-5AC3-243DA8B4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ADD60-A950-7385-51ED-61C5426F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77E5E-6D55-602A-EE7B-0508D7AF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A3A6-4933-DA05-8C49-509B9E5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087D-E9AB-CC17-5874-9ECB33F7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5D4F-6475-6B1F-18B5-168783CD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7069-F22B-DC33-CE55-54050B13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555A-DFD2-08A3-15C3-2F083282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2511-9B20-0430-ACC0-F75ED4DD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A46-F1BC-68A9-4AA9-8ABC7BB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58BD-1C5C-55F0-E33B-19F1B87E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4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CCC-230E-0D62-D1CA-2ABA431D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EE5F-8E81-F50D-AD16-DF6D6498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018A-9777-B6EE-3FBB-CA8B26EE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37C1-4C6B-CD84-D7A0-5FCC72C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E461-C499-EFB7-34FB-F32636A5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4D7F-1F9E-E2EF-16DE-6800C2BD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2A35-23FB-4CE6-4C37-ED2DB41C4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8A740-9EB4-C2C6-F7EB-31A46975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BF12-D584-3465-20CD-0762DF08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C1231-2398-1E22-8969-859CCC27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D92F5-28A6-45CF-6D1A-C82A3266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910D-D7B0-F269-CE78-863F1C0A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4A604-BA1B-8FB8-7EF9-929C522C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77327-2A1F-CC82-A4E3-4303D322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CC047-F45F-612F-FAFE-B6E908501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31BE3-D6CF-91FF-8B77-FBADB0753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794FC-8B47-B451-DC8C-C2E0FD78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DEB3-9892-BE4B-8884-8180D275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9B902-C13D-C9F9-46F3-572998A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988B-DBCF-A041-C7BC-67BB011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38A6-A746-1E3F-8D6C-386EDC54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9A0-6208-3845-AD0B-6CB1911C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E4AE9-3DE2-0B09-4BF4-48565BE2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2FCD6-EE9B-1422-9DC6-EE96DF2B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014C9-FD96-1BF6-8766-76ED8EAA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02338-CBB0-26BF-CCB9-44D3E4E7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2194-C0E0-A890-3499-E2BA0FD8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7561-5DEF-8F9E-32C6-EC803C4F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7609B-1573-B654-296C-B601AC426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0654-3709-3B74-821C-07291867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59C4-6CED-837A-83D9-CEB19BBF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F752E-B60B-98C2-7475-485B8F13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3D85-ED6C-EAE9-5FA8-2952A092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46C1-07EF-F3A3-875F-6E02AB6F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7788-9F37-D61A-F701-F9B2E1AD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3E196-7166-294E-2110-99E413C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6D6DB-7FAF-641D-67A4-EF9F6851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1E8B5-3452-ABF5-D037-B3E8446B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ABDAF-F831-7E56-F270-4134BA61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731E-1BD1-8B03-2A86-0685728B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E234-BA75-4651-7C1F-B344A10A6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90827-3235-49EA-902F-5E7120C2A94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53B0-7E23-1146-B08D-586DBD81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EF50-3151-A627-E48F-24B9BA2CB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5AD2-0AAC-4106-A82E-23AE292B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5DF3-36DB-C293-A638-A3743F5B5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sz="7300" dirty="0"/>
              <a:t>Lab 5</a:t>
            </a:r>
            <a:br>
              <a:rPr lang="en-US" dirty="0"/>
            </a:br>
            <a:r>
              <a:rPr lang="en-US" sz="3200" dirty="0"/>
              <a:t>EEC180 Winter 2025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B20A7-A287-1BDC-A347-F90BCAF300D2}"/>
              </a:ext>
            </a:extLst>
          </p:cNvPr>
          <p:cNvSpPr txBox="1"/>
          <p:nvPr/>
        </p:nvSpPr>
        <p:spPr>
          <a:xfrm>
            <a:off x="3265960" y="4066015"/>
            <a:ext cx="56600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Kemper Hall 2110</a:t>
            </a:r>
          </a:p>
          <a:p>
            <a:pPr algn="ctr"/>
            <a:endParaRPr lang="en-US" sz="2000" dirty="0"/>
          </a:p>
          <a:p>
            <a:pPr algn="ctr"/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Daniel Chevy ………………………………………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 1:10PM – 5PM</a:t>
            </a:r>
          </a:p>
        </p:txBody>
      </p:sp>
    </p:spTree>
    <p:extLst>
      <p:ext uri="{BB962C8B-B14F-4D97-AF65-F5344CB8AC3E}">
        <p14:creationId xmlns:p14="http://schemas.microsoft.com/office/powerpoint/2010/main" val="140040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0F6F-0B70-5391-F091-91DAD7D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Checkoffs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DB40-51BA-17D8-7565-2217AC4B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checkoff any demonstrations for Lab 4 today</a:t>
            </a:r>
          </a:p>
          <a:p>
            <a:pPr lvl="1"/>
            <a:r>
              <a:rPr lang="en-US" dirty="0"/>
              <a:t>It should already be done!</a:t>
            </a:r>
          </a:p>
          <a:p>
            <a:r>
              <a:rPr lang="en-US" dirty="0"/>
              <a:t>Submit Lab Report 4 before 11:59PM today</a:t>
            </a:r>
          </a:p>
          <a:p>
            <a:r>
              <a:rPr lang="en-US" dirty="0"/>
              <a:t>Prelab for Lab 5 is also due today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Next Week</a:t>
            </a:r>
          </a:p>
          <a:p>
            <a:r>
              <a:rPr lang="en-US" dirty="0"/>
              <a:t>Continue Lab 5</a:t>
            </a:r>
          </a:p>
        </p:txBody>
      </p:sp>
    </p:spTree>
    <p:extLst>
      <p:ext uri="{BB962C8B-B14F-4D97-AF65-F5344CB8AC3E}">
        <p14:creationId xmlns:p14="http://schemas.microsoft.com/office/powerpoint/2010/main" val="23136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9233-DC39-0573-FB99-A82908DE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6B6B-9477-547F-8775-A6908F81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0F2C-D322-7C80-27F4-7B501E8A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902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Title Page</a:t>
            </a:r>
          </a:p>
          <a:p>
            <a:pPr lvl="1"/>
            <a:r>
              <a:rPr lang="en-US" sz="2000" dirty="0"/>
              <a:t>Name of Lab, Date, Your Name + Partner Name, Lab Checkoffs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sz="2000" dirty="0"/>
              <a:t>What is the goal of the experiment?</a:t>
            </a:r>
          </a:p>
          <a:p>
            <a:r>
              <a:rPr lang="en-US" dirty="0"/>
              <a:t>Prelab - Theoretical Background</a:t>
            </a:r>
          </a:p>
          <a:p>
            <a:pPr lvl="1"/>
            <a:r>
              <a:rPr lang="en-US" sz="2000" dirty="0"/>
              <a:t>You can attach your prelab here as well as any other theoretical background observations</a:t>
            </a:r>
          </a:p>
          <a:p>
            <a:r>
              <a:rPr lang="en-US" dirty="0"/>
              <a:t>Experimental Procedure (for each part)</a:t>
            </a:r>
          </a:p>
          <a:p>
            <a:pPr lvl="1"/>
            <a:r>
              <a:rPr lang="en-US" sz="2000" dirty="0"/>
              <a:t>Describe the procedure in words such that another person could recreate your work</a:t>
            </a:r>
          </a:p>
          <a:p>
            <a:pPr lvl="1"/>
            <a:r>
              <a:rPr lang="en-US" sz="2000" dirty="0"/>
              <a:t>Do not forget FIGURES, TABLES, and EQUATIONS that are relevant to the work</a:t>
            </a:r>
          </a:p>
          <a:p>
            <a:r>
              <a:rPr lang="en-US" dirty="0"/>
              <a:t>Analysis and Answers to Questions (for each part)</a:t>
            </a:r>
          </a:p>
          <a:p>
            <a:pPr lvl="1"/>
            <a:r>
              <a:rPr lang="en-US" sz="2000" dirty="0"/>
              <a:t>Experimental Results of the procedure you described above</a:t>
            </a:r>
          </a:p>
          <a:p>
            <a:pPr lvl="1"/>
            <a:r>
              <a:rPr lang="en-US" sz="2000" dirty="0"/>
              <a:t>Any answers to questions from the lab handout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sz="2000" dirty="0"/>
              <a:t>State what you learned from completing the lab</a:t>
            </a:r>
          </a:p>
          <a:p>
            <a:pPr lvl="1"/>
            <a:r>
              <a:rPr lang="en-US" sz="2000" dirty="0"/>
              <a:t>State what you think you learned that will be useful in your future endeavors</a:t>
            </a:r>
          </a:p>
        </p:txBody>
      </p:sp>
    </p:spTree>
    <p:extLst>
      <p:ext uri="{BB962C8B-B14F-4D97-AF65-F5344CB8AC3E}">
        <p14:creationId xmlns:p14="http://schemas.microsoft.com/office/powerpoint/2010/main" val="271222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2ABD0-DE75-ECE5-027F-630E18E8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458E-D22D-1677-08EA-2430D24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20BC-4DA7-B5F4-B06B-51175FEBB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 will grade Lab Report 4</a:t>
            </a:r>
          </a:p>
          <a:p>
            <a:r>
              <a:rPr lang="en-US" dirty="0"/>
              <a:t>Lab Report 5 and 6 will be graded by the Reader</a:t>
            </a:r>
          </a:p>
          <a:p>
            <a:pPr lvl="1"/>
            <a:r>
              <a:rPr lang="en-US" dirty="0"/>
              <a:t>Requirements for the lab report will be posted later</a:t>
            </a:r>
          </a:p>
          <a:p>
            <a:pPr lvl="1"/>
            <a:endParaRPr lang="en-US" dirty="0"/>
          </a:p>
          <a:p>
            <a:r>
              <a:rPr lang="en-US" dirty="0"/>
              <a:t>The two TAs will start to hold a Saturday lab period [1pm - 3pm] for a chance to ask questions and get checkoffs</a:t>
            </a:r>
          </a:p>
          <a:p>
            <a:pPr lvl="1"/>
            <a:r>
              <a:rPr lang="en-US" dirty="0"/>
              <a:t>Feb 15 - Alireza</a:t>
            </a:r>
          </a:p>
          <a:p>
            <a:pPr lvl="1"/>
            <a:r>
              <a:rPr lang="en-US" dirty="0"/>
              <a:t>Feb 22 - Alireza</a:t>
            </a:r>
          </a:p>
          <a:p>
            <a:pPr lvl="1"/>
            <a:r>
              <a:rPr lang="en-US" dirty="0"/>
              <a:t>Mar 1 - Daniel</a:t>
            </a:r>
          </a:p>
          <a:p>
            <a:pPr lvl="1"/>
            <a:r>
              <a:rPr lang="en-US" dirty="0"/>
              <a:t>Mar 8 - Alireza</a:t>
            </a:r>
          </a:p>
          <a:p>
            <a:pPr lvl="1"/>
            <a:r>
              <a:rPr lang="en-US" dirty="0"/>
              <a:t>Mar 14, 15 - Alireza + Daniel</a:t>
            </a:r>
          </a:p>
        </p:txBody>
      </p:sp>
    </p:spTree>
    <p:extLst>
      <p:ext uri="{BB962C8B-B14F-4D97-AF65-F5344CB8AC3E}">
        <p14:creationId xmlns:p14="http://schemas.microsoft.com/office/powerpoint/2010/main" val="303013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6DEB-6E89-ED77-4699-FBDDD63B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180D-8D94-F8FF-26BB-544DFEE6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0E162-30EE-D478-92A0-DC1FEF71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In the testbench, we typically have a for loop to test all possible input combinations</a:t>
            </a:r>
          </a:p>
          <a:p>
            <a:r>
              <a:rPr lang="en-US" dirty="0"/>
              <a:t>For future testbenches, make sure your looping variable is an integer so that there are no infinite loops</a:t>
            </a:r>
          </a:p>
          <a:p>
            <a:r>
              <a:rPr lang="en-US" dirty="0"/>
              <a:t>Integer has a width of 32 bits</a:t>
            </a:r>
          </a:p>
          <a:p>
            <a:r>
              <a:rPr lang="en-US" dirty="0"/>
              <a:t>Simply perform “run -all”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07B57-8708-B791-659A-B44EA2368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2012" y="1675572"/>
            <a:ext cx="5258344" cy="47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9B42E-6DB8-92DE-C71C-99D8E694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A6DA-72BD-D52F-DC56-D95F7355E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513"/>
            <a:ext cx="9144000" cy="2387600"/>
          </a:xfrm>
        </p:spPr>
        <p:txBody>
          <a:bodyPr/>
          <a:lstStyle/>
          <a:p>
            <a:r>
              <a:rPr lang="en-US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7486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6D9E-7104-0FCB-53FD-7A1BE0E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-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08EA-3E03-E3B5-9A0F-8215028B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808257"/>
          </a:xfrm>
        </p:spPr>
        <p:txBody>
          <a:bodyPr>
            <a:normAutofit/>
          </a:bodyPr>
          <a:lstStyle/>
          <a:p>
            <a:r>
              <a:rPr lang="en-US" dirty="0"/>
              <a:t>Make sure you follow the code syntax and general instructions very closely</a:t>
            </a:r>
          </a:p>
          <a:p>
            <a:pPr lvl="1"/>
            <a:r>
              <a:rPr lang="en-US" dirty="0"/>
              <a:t>Quartus is picky about when it uses the M9K block memories</a:t>
            </a:r>
          </a:p>
          <a:p>
            <a:pPr lvl="1"/>
            <a:endParaRPr lang="en-US" dirty="0"/>
          </a:p>
          <a:p>
            <a:r>
              <a:rPr lang="en-US" dirty="0"/>
              <a:t>To get checkoff, make sure: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design works to the specification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M9K blocks are being used (show the Chip Planner or Resource Usage)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can initialize the memories via initial block or Memory Init File (MIF)</a:t>
            </a:r>
          </a:p>
        </p:txBody>
      </p:sp>
    </p:spTree>
    <p:extLst>
      <p:ext uri="{BB962C8B-B14F-4D97-AF65-F5344CB8AC3E}">
        <p14:creationId xmlns:p14="http://schemas.microsoft.com/office/powerpoint/2010/main" val="17210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2C19-A88E-51D9-9A06-F6B7CF5E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0CA3-DEBF-B5DC-9495-2A937C80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- Square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8BBA-166D-3E97-6D3A-E13D418B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808257"/>
          </a:xfrm>
        </p:spPr>
        <p:txBody>
          <a:bodyPr>
            <a:normAutofit/>
          </a:bodyPr>
          <a:lstStyle/>
          <a:p>
            <a:r>
              <a:rPr lang="en-US" dirty="0"/>
              <a:t>The block diagrams are provided to you in the lab instructions</a:t>
            </a:r>
          </a:p>
          <a:p>
            <a:r>
              <a:rPr lang="en-US" dirty="0"/>
              <a:t>Design your own controller that can handle this task</a:t>
            </a:r>
          </a:p>
          <a:p>
            <a:pPr lvl="1"/>
            <a:r>
              <a:rPr lang="en-US" dirty="0"/>
              <a:t>Use your prelab state diagram before starting the code!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369A2-B4E4-29B1-82FF-F1EA2339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906668"/>
            <a:ext cx="6554696" cy="2586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8E7CB-380D-5FFF-FF04-331913D8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686" y="3766300"/>
            <a:ext cx="4123113" cy="27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6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104-71F2-4F15-DEE1-1DA36B59A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3C522E-6D80-6AB0-0E97-18485D6E1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Demonstrations</a:t>
            </a:r>
            <a:r>
              <a:rPr lang="en-US" dirty="0"/>
              <a:t> </a:t>
            </a:r>
            <a:r>
              <a:rPr lang="en-US" b="1" dirty="0"/>
              <a:t>for Lab 4</a:t>
            </a:r>
            <a:r>
              <a:rPr lang="en-US" dirty="0"/>
              <a:t> checkoffs due today</a:t>
            </a:r>
          </a:p>
          <a:p>
            <a:pPr lvl="1"/>
            <a:r>
              <a:rPr lang="en-US" b="1" dirty="0"/>
              <a:t>Lab 5 Prelab</a:t>
            </a:r>
            <a:r>
              <a:rPr lang="en-US" dirty="0"/>
              <a:t> due today</a:t>
            </a:r>
          </a:p>
          <a:p>
            <a:pPr lvl="1"/>
            <a:r>
              <a:rPr lang="en-US" dirty="0"/>
              <a:t>Submit </a:t>
            </a:r>
            <a:r>
              <a:rPr lang="en-US" b="1" dirty="0"/>
              <a:t>Lab Report 4 </a:t>
            </a:r>
            <a:r>
              <a:rPr lang="en-US" dirty="0"/>
              <a:t>due 11:59PM today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Demonstrations</a:t>
            </a:r>
            <a:r>
              <a:rPr lang="en-US" dirty="0"/>
              <a:t> </a:t>
            </a:r>
            <a:r>
              <a:rPr lang="en-US" b="1" dirty="0"/>
              <a:t>for Lab 5</a:t>
            </a:r>
            <a:r>
              <a:rPr lang="en-US" dirty="0"/>
              <a:t> checkoffs ready after 2 lab sessions</a:t>
            </a:r>
          </a:p>
          <a:p>
            <a:pPr lvl="1"/>
            <a:r>
              <a:rPr lang="en-US" b="1" dirty="0"/>
              <a:t>Lab 6 Prelab</a:t>
            </a:r>
            <a:r>
              <a:rPr lang="en-US" dirty="0"/>
              <a:t> ready after 2 lab sessions</a:t>
            </a:r>
          </a:p>
          <a:p>
            <a:pPr lvl="1"/>
            <a:r>
              <a:rPr lang="en-US" dirty="0"/>
              <a:t>Submit </a:t>
            </a:r>
            <a:r>
              <a:rPr lang="en-US" b="1" dirty="0"/>
              <a:t>Lab Report 5 </a:t>
            </a:r>
            <a:r>
              <a:rPr lang="en-US" dirty="0"/>
              <a:t>due 11:59PM in 2 lab sessions</a:t>
            </a:r>
          </a:p>
        </p:txBody>
      </p:sp>
    </p:spTree>
    <p:extLst>
      <p:ext uri="{BB962C8B-B14F-4D97-AF65-F5344CB8AC3E}">
        <p14:creationId xmlns:p14="http://schemas.microsoft.com/office/powerpoint/2010/main" val="3731931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d41008-18e5-42c5-b0bf-8919f7a4c2c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BAE570477DF4CBE8B3FA9137FFDA5" ma:contentTypeVersion="10" ma:contentTypeDescription="Create a new document." ma:contentTypeScope="" ma:versionID="7117b31db5c5c2235e91fd5a5282a3d4">
  <xsd:schema xmlns:xsd="http://www.w3.org/2001/XMLSchema" xmlns:xs="http://www.w3.org/2001/XMLSchema" xmlns:p="http://schemas.microsoft.com/office/2006/metadata/properties" xmlns:ns2="5bd41008-18e5-42c5-b0bf-8919f7a4c2ca" targetNamespace="http://schemas.microsoft.com/office/2006/metadata/properties" ma:root="true" ma:fieldsID="53d23a31f04102873dec949270f86ba2" ns2:_="">
    <xsd:import namespace="5bd41008-18e5-42c5-b0bf-8919f7a4c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41008-18e5-42c5-b0bf-8919f7a4c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19ba80e-4ed7-42b5-a1d2-490ece9b84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D0845-4940-4357-BEC2-0E8F77FD1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E17B0A-9148-4C39-9E01-63E682E89C11}">
  <ds:schemaRefs>
    <ds:schemaRef ds:uri="http://schemas.microsoft.com/office/2006/metadata/properties"/>
    <ds:schemaRef ds:uri="http://schemas.microsoft.com/office/infopath/2007/PartnerControls"/>
    <ds:schemaRef ds:uri="5bd41008-18e5-42c5-b0bf-8919f7a4c2ca"/>
  </ds:schemaRefs>
</ds:datastoreItem>
</file>

<file path=customXml/itemProps3.xml><?xml version="1.0" encoding="utf-8"?>
<ds:datastoreItem xmlns:ds="http://schemas.openxmlformats.org/officeDocument/2006/customXml" ds:itemID="{B488AA5A-F522-4643-BEF3-337E13B122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d41008-18e5-42c5-b0bf-8919f7a4c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469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Lab 5 EEC180 Winter 2025</vt:lpstr>
      <vt:lpstr>Lab 4 Checkoffs</vt:lpstr>
      <vt:lpstr>Lab Report Format</vt:lpstr>
      <vt:lpstr>Lab Report Grading</vt:lpstr>
      <vt:lpstr>Testbench</vt:lpstr>
      <vt:lpstr>Lab 5</vt:lpstr>
      <vt:lpstr>Part I - RAM</vt:lpstr>
      <vt:lpstr>Part II - Square Root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Overview</dc:title>
  <dc:creator>Tyler Sheaves</dc:creator>
  <cp:lastModifiedBy>Daniel Andrew Chevy</cp:lastModifiedBy>
  <cp:revision>22</cp:revision>
  <dcterms:created xsi:type="dcterms:W3CDTF">2024-01-09T00:28:35Z</dcterms:created>
  <dcterms:modified xsi:type="dcterms:W3CDTF">2025-02-11T03:53:49Z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0x010100460BAE570477DF4CBE8B3FA9137FFDA5</vt:lpwstr>
  </property>
</Properties>
</file>