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avenPr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" Target="slides/slide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2.xml"/><Relationship Id="rId18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1" cy="1732548"/>
            <a:chOff x="7343003" y="3409675"/>
            <a:chExt cx="1691421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0"/>
              <a:ext cx="316800" cy="688512"/>
              <a:chOff x="7343003" y="4453710"/>
              <a:chExt cx="316800" cy="688512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7" y="3757688"/>
              <a:ext cx="316800" cy="1384535"/>
              <a:chOff x="8259417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7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7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7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7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2" y="0"/>
            <a:ext cx="3814072" cy="3839102"/>
            <a:chOff x="5043502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8" y="3480727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1" y="2704283"/>
              <a:ext cx="635219" cy="635218"/>
              <a:chOff x="6725724" y="2701259"/>
              <a:chExt cx="1208100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59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59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7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19" y="179237"/>
              <a:ext cx="873164" cy="873002"/>
              <a:chOff x="7754428" y="208724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4"/>
              <a:ext cx="2576999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2" y="460309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8" y="867729"/>
              <a:ext cx="1554222" cy="1554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8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2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1" y="4099200"/>
            <a:ext cx="9144035" cy="1044300"/>
            <a:chOff x="51" y="4099200"/>
            <a:chExt cx="9144035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1" y="4309200"/>
              <a:ext cx="231621" cy="834300"/>
              <a:chOff x="2688736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1" cy="1044300"/>
              <a:chOff x="2688736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6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0" y="4309200"/>
              <a:ext cx="231621" cy="834300"/>
              <a:chOff x="2688736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1" cy="624600"/>
              <a:chOff x="2688736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2" y="4099200"/>
              <a:ext cx="231600" cy="1044300"/>
              <a:chOff x="1856752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2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1" y="4518900"/>
              <a:ext cx="231600" cy="624600"/>
              <a:chOff x="2599461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0" y="4099200"/>
              <a:ext cx="231600" cy="1044300"/>
              <a:chOff x="3342170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0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3" y="4309200"/>
              <a:ext cx="231600" cy="834300"/>
              <a:chOff x="4456233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2" y="4309200"/>
              <a:ext cx="231600" cy="834300"/>
              <a:chOff x="5198942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1" y="4309200"/>
              <a:ext cx="231600" cy="834300"/>
              <a:chOff x="5941651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0" y="4309200"/>
              <a:ext cx="231600" cy="834300"/>
              <a:chOff x="6684360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4" y="4518900"/>
              <a:ext cx="231600" cy="624600"/>
              <a:chOff x="7055714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8" y="4309200"/>
              <a:ext cx="231600" cy="834300"/>
              <a:chOff x="8169778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69" y="4309200"/>
              <a:ext cx="231600" cy="834300"/>
              <a:chOff x="7427069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6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6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6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6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2" y="4518900"/>
              <a:ext cx="231600" cy="624600"/>
              <a:chOff x="8541132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7" y="4309200"/>
              <a:ext cx="231600" cy="834300"/>
              <a:chOff x="8912487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1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  <a:noFill/>
        </p:spPr>
        <p:txBody>
          <a:bodyPr anchorCtr="0" anchor="ctr" bIns="91425" lIns="91425" rIns="91425" wrap="square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8" y="3405"/>
            <a:ext cx="1233214" cy="1384535"/>
            <a:chOff x="146768" y="3405"/>
            <a:chExt cx="1233214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5"/>
              <a:ext cx="316800" cy="688512"/>
              <a:chOff x="1063183" y="3405"/>
              <a:chExt cx="316800" cy="688512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8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5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5" y="3405"/>
              <a:ext cx="316800" cy="1036523"/>
              <a:chOff x="604975" y="3405"/>
              <a:chExt cx="316800" cy="1036523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5" y="3418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5" y="3429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5" y="3405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8" y="3405"/>
              <a:ext cx="316800" cy="1384535"/>
              <a:chOff x="146768" y="3405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8" y="3418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8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8" y="3429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8" y="3405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3" y="2904008"/>
            <a:ext cx="2186147" cy="2239500"/>
            <a:chOff x="6775083" y="2904008"/>
            <a:chExt cx="2186147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3" y="4253708"/>
              <a:ext cx="409500" cy="889800"/>
              <a:chOff x="6775083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3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3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5" y="3354008"/>
              <a:ext cx="409500" cy="1789500"/>
              <a:chOff x="7959515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5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5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5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5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0" cy="2601689"/>
            <a:chOff x="6790514" y="1306"/>
            <a:chExt cx="2267450" cy="2601689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4" y="1306"/>
              <a:ext cx="1990500" cy="1990200"/>
              <a:chOff x="7067464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4"/>
                <a:ext cx="1425647" cy="14254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5" y="1807996"/>
              <a:ext cx="795000" cy="795000"/>
              <a:chOff x="8207125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2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6"/>
              <a:ext cx="548700" cy="548700"/>
              <a:chOff x="6790514" y="118856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2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2" y="3847118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simta.material.its.ac.i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ctrTitle"/>
          </p:nvPr>
        </p:nvSpPr>
        <p:spPr>
          <a:xfrm>
            <a:off x="824000" y="1635287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Panduan Tugas Akhir Mahasiswa </a:t>
            </a:r>
          </a:p>
        </p:txBody>
      </p:sp>
      <p:sp>
        <p:nvSpPr>
          <p:cNvPr id="284" name="Shape 284"/>
          <p:cNvSpPr txBox="1"/>
          <p:nvPr>
            <p:ph idx="1" type="subTitle"/>
          </p:nvPr>
        </p:nvSpPr>
        <p:spPr>
          <a:xfrm>
            <a:off x="824000" y="3596300"/>
            <a:ext cx="4442700" cy="86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Departemen Teknik Material dan Metalurgi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Prosedur Pelaksanaan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1209300" y="1265962"/>
            <a:ext cx="1422000" cy="81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/>
              <a:t>Registrasi SimTA</a:t>
            </a:r>
          </a:p>
        </p:txBody>
      </p:sp>
      <p:sp>
        <p:nvSpPr>
          <p:cNvPr id="295" name="Shape 295"/>
          <p:cNvSpPr/>
          <p:nvPr/>
        </p:nvSpPr>
        <p:spPr>
          <a:xfrm>
            <a:off x="3846800" y="1265962"/>
            <a:ext cx="1422000" cy="81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Pengajuan Judul</a:t>
            </a:r>
          </a:p>
        </p:txBody>
      </p:sp>
      <p:sp>
        <p:nvSpPr>
          <p:cNvPr id="296" name="Shape 296"/>
          <p:cNvSpPr/>
          <p:nvPr/>
        </p:nvSpPr>
        <p:spPr>
          <a:xfrm>
            <a:off x="6541012" y="1269087"/>
            <a:ext cx="1422000" cy="81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Seminar TA</a:t>
            </a:r>
          </a:p>
        </p:txBody>
      </p:sp>
      <p:sp>
        <p:nvSpPr>
          <p:cNvPr id="297" name="Shape 297"/>
          <p:cNvSpPr/>
          <p:nvPr/>
        </p:nvSpPr>
        <p:spPr>
          <a:xfrm>
            <a:off x="6541012" y="3060325"/>
            <a:ext cx="1422000" cy="81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Pengerjaan TA</a:t>
            </a:r>
          </a:p>
        </p:txBody>
      </p:sp>
      <p:sp>
        <p:nvSpPr>
          <p:cNvPr id="298" name="Shape 298"/>
          <p:cNvSpPr/>
          <p:nvPr/>
        </p:nvSpPr>
        <p:spPr>
          <a:xfrm>
            <a:off x="1180962" y="3034012"/>
            <a:ext cx="1422000" cy="81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Yudisium</a:t>
            </a:r>
          </a:p>
        </p:txBody>
      </p:sp>
      <p:sp>
        <p:nvSpPr>
          <p:cNvPr id="299" name="Shape 299"/>
          <p:cNvSpPr/>
          <p:nvPr/>
        </p:nvSpPr>
        <p:spPr>
          <a:xfrm>
            <a:off x="2861562" y="1412487"/>
            <a:ext cx="826500" cy="53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5427525" y="1406237"/>
            <a:ext cx="826500" cy="53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6986825" y="2184337"/>
            <a:ext cx="530400" cy="74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5479350" y="3177412"/>
            <a:ext cx="752400" cy="53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2883837" y="3177412"/>
            <a:ext cx="752400" cy="53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3860987" y="3058762"/>
            <a:ext cx="1422000" cy="81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Sidang 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Registrasi SimTA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http://simta.material.its.ac.id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Mahasiswa yang mengambil matakuliah Tugas Akhir akan langsung terdaftar di SimTA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/>
              <a:t>Username</a:t>
            </a:r>
            <a:r>
              <a:rPr lang="en"/>
              <a:t> dan </a:t>
            </a:r>
            <a:r>
              <a:rPr b="1" lang="en"/>
              <a:t>Password</a:t>
            </a:r>
            <a:r>
              <a:rPr lang="en"/>
              <a:t> default : </a:t>
            </a:r>
            <a:r>
              <a:rPr b="1" lang="en">
                <a:solidFill>
                  <a:srgbClr val="FF0000"/>
                </a:solidFill>
              </a:rPr>
              <a:t>NRP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Jika terdapat masalah untuk </a:t>
            </a:r>
            <a:r>
              <a:rPr b="1" lang="en">
                <a:solidFill>
                  <a:srgbClr val="000000"/>
                </a:solidFill>
              </a:rPr>
              <a:t>login</a:t>
            </a:r>
            <a:r>
              <a:rPr lang="en">
                <a:solidFill>
                  <a:srgbClr val="000000"/>
                </a:solidFill>
              </a:rPr>
              <a:t> SimTA dapat menghubungi </a:t>
            </a:r>
            <a:r>
              <a:rPr b="1" lang="en">
                <a:solidFill>
                  <a:srgbClr val="000000"/>
                </a:solidFill>
              </a:rPr>
              <a:t>Koordinator Tugas Akhir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Pengajuan Judul</a:t>
            </a:r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25" y="1591149"/>
            <a:ext cx="8128174" cy="31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Dosen Pembimbing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900425" y="1597875"/>
            <a:ext cx="7434000" cy="322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buSzPct val="100000"/>
              <a:buChar char="●"/>
            </a:pPr>
            <a:r>
              <a:rPr lang="en" sz="1400"/>
              <a:t>Dosen Pembimbing Tugas Akhir terdiri dari: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1. Dosen Pembimbing I (Utama)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2. Dosen Pembimbing II (Pendukung) dan/atau dosen pembimbing Eksternal</a:t>
            </a:r>
          </a:p>
          <a:p>
            <a:pPr indent="-317500" lvl="0" marL="457200">
              <a:spcBef>
                <a:spcPts val="0"/>
              </a:spcBef>
              <a:buSzPct val="100000"/>
              <a:buChar char="●"/>
            </a:pPr>
            <a:r>
              <a:rPr lang="en" sz="1400"/>
              <a:t>Persyaratan Dosen Pembimbing :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- Dosen </a:t>
            </a:r>
            <a:r>
              <a:rPr lang="en" sz="1400">
                <a:solidFill>
                  <a:srgbClr val="FF0000"/>
                </a:solidFill>
              </a:rPr>
              <a:t>tetap</a:t>
            </a:r>
            <a:r>
              <a:rPr lang="en" sz="1400"/>
              <a:t> Departemen Teknik Material dan Metalurgi.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- Dosen </a:t>
            </a:r>
            <a:r>
              <a:rPr b="1" lang="en" sz="1400"/>
              <a:t>Menyetujui</a:t>
            </a:r>
            <a:r>
              <a:rPr lang="en" sz="1400"/>
              <a:t> untuk membimbing dalam proses pelaksanaan Tugas Akhir.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- Memiliki </a:t>
            </a:r>
            <a:r>
              <a:rPr b="1" lang="en" sz="1400"/>
              <a:t>Bidang Ilmu</a:t>
            </a:r>
            <a:r>
              <a:rPr lang="en" sz="1400"/>
              <a:t> sesuai dengan Judul TA.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Seminar TA dan Sidang TA</a:t>
            </a:r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50" y="1725600"/>
            <a:ext cx="7721900" cy="28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