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9" r:id="rId11"/>
    <p:sldId id="271" r:id="rId12"/>
    <p:sldId id="270" r:id="rId13"/>
    <p:sldId id="273" r:id="rId14"/>
    <p:sldId id="264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5"/>
  </p:normalViewPr>
  <p:slideViewPr>
    <p:cSldViewPr snapToGrid="0">
      <p:cViewPr varScale="1">
        <p:scale>
          <a:sx n="113" d="100"/>
          <a:sy n="113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F6E1-BE82-DDAE-C3CE-5C0DA087E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AFD1C-B337-4DE4-8821-86DBD284B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03CA9-B6AD-8877-CAA0-526E79EB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D057-E3DF-1040-8DEC-C9F9424C356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BE045-F90D-FEEC-6887-0D64FAA8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79673-04F6-C37C-6E20-2171E67F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6345-954D-1D4A-9D1F-46CE0EBF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0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EE52-DFC8-A8BB-CB56-58B166DE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185FC-F347-2F85-9183-EB6D8CC4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C1774-13C4-0738-B18D-370A19E0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D057-E3DF-1040-8DEC-C9F9424C356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2653-F6C4-7B2A-1CB9-14BB9241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F67CB-5B69-0DB4-F1FC-A63A8B38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6345-954D-1D4A-9D1F-46CE0EBF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8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54CBDF-6347-5E24-CD1E-6B3FF9FEA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F329A-58A6-287B-2F0A-0E9FE2FC0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089CE-98A1-9E4C-8C54-A187BE2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D057-E3DF-1040-8DEC-C9F9424C356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6A8C7-B285-611F-89F9-AABEE7F7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AF65D-5FAC-2689-5160-101CB545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6345-954D-1D4A-9D1F-46CE0EBF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9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9F81-7A02-CC4C-F704-233F94D3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B2E3C-17B3-7A4B-B6CE-847E4444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33287-BA75-C66B-2B34-289E65B8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D057-E3DF-1040-8DEC-C9F9424C356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BE444-F902-98FB-9104-20C3B2EF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29A94-E9B0-1126-13B4-1EB50FCE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6345-954D-1D4A-9D1F-46CE0EBF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0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D5E1-2A41-72B8-1A34-861797F0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DA39F-101C-0320-B9E8-19D72374A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4137B-A6D4-4FE1-7608-91CEFF72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D057-E3DF-1040-8DEC-C9F9424C356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3913-4821-40A6-DDA9-152E4018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32390-3B95-97C2-665D-4959C78E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6345-954D-1D4A-9D1F-46CE0EBF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4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39A5-5111-9A81-B1EA-6FE9CB70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B827-6E79-BFCA-8448-537C870C9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E8B8D-67AC-565B-93A9-C5195A84C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F1EEC-9A1E-6F0F-1987-CF9E826D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D057-E3DF-1040-8DEC-C9F9424C356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B0B02-B17E-EBBE-A3BC-4253A0B1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EDC31-37A4-8C01-8560-756EFA92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6345-954D-1D4A-9D1F-46CE0EBF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A81F-A578-D221-C11A-C3518C65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79B3F-B6A6-E16C-A92C-A7C57A96C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CBF71-0C08-8B79-01E4-5B501FA27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46383-A888-5333-E54A-FF8E411D2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65F21-7C37-15C6-6444-BA9E5E57F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0F91F-1C6B-E5E7-3F66-E939E194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D057-E3DF-1040-8DEC-C9F9424C356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6CD24-6AD8-C576-F69F-60ACB11F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CD64B-C056-0DF3-424E-E383EB44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6345-954D-1D4A-9D1F-46CE0EBF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E07B-58A7-3676-5ACE-CC65EDDA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3EA9F-FBD4-E5A1-145C-D106E6FF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D057-E3DF-1040-8DEC-C9F9424C356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8B10F-C1F9-AF29-BDA8-D0D0B5F0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C525-5BD4-69A8-BA49-0CA8B8D1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6345-954D-1D4A-9D1F-46CE0EBF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10252-7456-AEE2-44EC-063C096B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D057-E3DF-1040-8DEC-C9F9424C356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3FFC-F602-70C8-5406-50492E35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60AA7-8259-0307-10F9-385E3B1A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6345-954D-1D4A-9D1F-46CE0EBF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64DF-5C98-18F6-5F46-5A8E0070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96711-4C70-2CF3-C8A1-84B513CA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E8740-E271-ABD5-AF4D-8F13FB01E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CB8CC-5168-7D27-4235-C0820A13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D057-E3DF-1040-8DEC-C9F9424C356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98845-ECE6-9E2F-4CB6-B4F4A1EA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C7F24-BCA1-0FA2-DFF3-3EBBE620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6345-954D-1D4A-9D1F-46CE0EBF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3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9141-1F87-BA4F-357D-132D7F4F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AC798-D0DB-47A5-9880-64D94429A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6F979-C645-E8B0-AF9C-CAAE69827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15E66-5E73-E148-B111-8714FD00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D057-E3DF-1040-8DEC-C9F9424C356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C4595-0624-7075-F0C8-AF7460C9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C4AD0-8537-D931-EC69-CD351630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6345-954D-1D4A-9D1F-46CE0EBF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8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B4F413-519F-4100-FF7F-8AFA0522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5BD57-5CE7-BBEB-C46B-9C2A2E291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3D869-BA64-4F7D-83BE-BC2758922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AD057-E3DF-1040-8DEC-C9F9424C356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0518-857C-6585-F08D-FF4CA6DF8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BBB3-BEC4-C545-6DA4-D3AAC0127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96345-954D-1D4A-9D1F-46CE0EBF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1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29CF-B719-1363-85DA-952C4EE3F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finetrack_prep.py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85131-BBA3-46E8-4E3B-F7C6D62AE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jesse</a:t>
            </a:r>
            <a:r>
              <a:rPr lang="en-US" dirty="0"/>
              <a:t> </a:t>
            </a:r>
            <a:r>
              <a:rPr lang="en-US" dirty="0" err="1"/>
              <a:t>wimert</a:t>
            </a:r>
            <a:endParaRPr lang="en-US" dirty="0"/>
          </a:p>
          <a:p>
            <a:r>
              <a:rPr lang="en-US" dirty="0"/>
              <a:t>November 2023</a:t>
            </a:r>
          </a:p>
        </p:txBody>
      </p:sp>
    </p:spTree>
    <p:extLst>
      <p:ext uri="{BB962C8B-B14F-4D97-AF65-F5344CB8AC3E}">
        <p14:creationId xmlns:p14="http://schemas.microsoft.com/office/powerpoint/2010/main" val="292547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2C3E-E549-38B3-36C3-FF401D13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TEP pulses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747899-8CD0-BE3B-E6C3-4F9EFEA86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390" y="1305588"/>
            <a:ext cx="6861810" cy="53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9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2C3E-E549-38B3-36C3-FF401D13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 TEP primary pulses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F08A24-6474-192D-7415-4EB8BC829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464" y="1463040"/>
            <a:ext cx="7168735" cy="516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2C3E-E549-38B3-36C3-FF401D13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Centered TEP converted to 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D41875-3A3C-B2C7-1473-3F2760891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330" y="1685484"/>
            <a:ext cx="7341870" cy="506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04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2C3E-E549-38B3-36C3-FF401D13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TEP pulse before and after Squish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EAAF0-D9F1-BB79-F7AF-00C74856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54" y="1440180"/>
            <a:ext cx="7457045" cy="54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13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69E9-85B0-8AAA-929B-42055E95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finetrack_prep</a:t>
            </a:r>
            <a:r>
              <a:rPr lang="en-US" dirty="0"/>
              <a:t> – Create Expected Waveform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6BE2A-EF1B-20B1-26ED-89C583FDB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waveform distribution computed by calculating gaussian distribution and convolving with TEP</a:t>
            </a:r>
          </a:p>
          <a:p>
            <a:r>
              <a:rPr lang="en-US" dirty="0"/>
              <a:t>Compute expected waveform distributions for a range of mu and sigma, save to </a:t>
            </a:r>
            <a:r>
              <a:rPr lang="en-US" b="1" dirty="0"/>
              <a:t>wf_table1 </a:t>
            </a:r>
            <a:r>
              <a:rPr lang="en-US" dirty="0"/>
              <a:t>and </a:t>
            </a:r>
            <a:r>
              <a:rPr lang="en-US" b="1" dirty="0"/>
              <a:t>wf_table2</a:t>
            </a:r>
          </a:p>
          <a:p>
            <a:r>
              <a:rPr lang="en-US" dirty="0"/>
              <a:t>For each bin in waveform table</a:t>
            </a:r>
          </a:p>
          <a:p>
            <a:pPr lvl="1"/>
            <a:r>
              <a:rPr lang="en-US" dirty="0"/>
              <a:t>compute gaussian distribution for given mu and sigma</a:t>
            </a:r>
          </a:p>
          <a:p>
            <a:pPr lvl="1"/>
            <a:r>
              <a:rPr lang="en-US" dirty="0"/>
              <a:t>convolve gaussian with TEP</a:t>
            </a:r>
          </a:p>
          <a:p>
            <a:pPr lvl="1"/>
            <a:r>
              <a:rPr lang="en-US" dirty="0"/>
              <a:t>normalize</a:t>
            </a:r>
          </a:p>
          <a:p>
            <a:pPr lvl="1"/>
            <a:r>
              <a:rPr lang="en-US" dirty="0"/>
              <a:t>store in waveform table</a:t>
            </a:r>
          </a:p>
        </p:txBody>
      </p:sp>
    </p:spTree>
    <p:extLst>
      <p:ext uri="{BB962C8B-B14F-4D97-AF65-F5344CB8AC3E}">
        <p14:creationId xmlns:p14="http://schemas.microsoft.com/office/powerpoint/2010/main" val="1855482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69E9-85B0-8AAA-929B-42055E95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finetrack_prep</a:t>
            </a:r>
            <a:r>
              <a:rPr lang="en-US" dirty="0"/>
              <a:t> – Write to h5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6BE2A-EF1B-20B1-26ED-89C583FDB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data to atl03_calibrations_and_wf_tables.h5</a:t>
            </a:r>
          </a:p>
        </p:txBody>
      </p:sp>
    </p:spTree>
    <p:extLst>
      <p:ext uri="{BB962C8B-B14F-4D97-AF65-F5344CB8AC3E}">
        <p14:creationId xmlns:p14="http://schemas.microsoft.com/office/powerpoint/2010/main" val="3943428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69E9-85B0-8AAA-929B-42055E95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finetrack_prep</a:t>
            </a:r>
            <a:r>
              <a:rPr lang="en-US" dirty="0"/>
              <a:t> – h5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CB389-8BF6-19A6-0C49-0B601D3B1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270000"/>
            <a:ext cx="63627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4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538C-D1B3-E9A3-FED5-0110C104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finetrack_prep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55543-84A6-1648-A5E7-040D2216A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Routine for extracting TEPs and calibration data from ATL03</a:t>
            </a:r>
          </a:p>
          <a:p>
            <a:r>
              <a:rPr lang="en-US" dirty="0"/>
              <a:t>Produce expected waveform tables using TEPs from ATL03</a:t>
            </a:r>
          </a:p>
          <a:p>
            <a:r>
              <a:rPr lang="en-US" dirty="0"/>
              <a:t>Write data to h5 file</a:t>
            </a:r>
          </a:p>
          <a:p>
            <a:endParaRPr lang="en-US" dirty="0"/>
          </a:p>
          <a:p>
            <a:r>
              <a:rPr lang="en-US" dirty="0"/>
              <a:t>Execution: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finetrack_prep.py</a:t>
            </a:r>
            <a:r>
              <a:rPr lang="en-US" dirty="0"/>
              <a:t> -g1 ATL03_20220726163210_05311604_006_02.h5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atl03_calibrations_and_wf_tables.h5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0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69E9-85B0-8AAA-929B-42055E95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finetrack_prep</a:t>
            </a:r>
            <a:r>
              <a:rPr lang="en-US" dirty="0"/>
              <a:t>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6BE2A-EF1B-20B1-26ED-89C583FDB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ATL03 file</a:t>
            </a:r>
          </a:p>
          <a:p>
            <a:pPr lvl="1"/>
            <a:r>
              <a:rPr lang="en-US" dirty="0"/>
              <a:t>write ATL03 filename to output file</a:t>
            </a:r>
          </a:p>
          <a:p>
            <a:r>
              <a:rPr lang="en-US" dirty="0"/>
              <a:t>Read orientation</a:t>
            </a:r>
          </a:p>
          <a:p>
            <a:pPr lvl="1"/>
            <a:r>
              <a:rPr lang="en-US" dirty="0"/>
              <a:t>set ground track strong/weak beam flags</a:t>
            </a:r>
          </a:p>
          <a:p>
            <a:r>
              <a:rPr lang="en-US" dirty="0"/>
              <a:t>Set constants for generating expected waveform table</a:t>
            </a:r>
          </a:p>
          <a:p>
            <a:r>
              <a:rPr lang="en-US" dirty="0"/>
              <a:t>Define gaussian distributions </a:t>
            </a:r>
          </a:p>
        </p:txBody>
      </p:sp>
    </p:spTree>
    <p:extLst>
      <p:ext uri="{BB962C8B-B14F-4D97-AF65-F5344CB8AC3E}">
        <p14:creationId xmlns:p14="http://schemas.microsoft.com/office/powerpoint/2010/main" val="83560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69E9-85B0-8AAA-929B-42055E95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finetrack_prep</a:t>
            </a:r>
            <a:r>
              <a:rPr lang="en-US" dirty="0"/>
              <a:t> – </a:t>
            </a:r>
            <a:r>
              <a:rPr lang="en-US" dirty="0" err="1"/>
              <a:t>dead_time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6BE2A-EF1B-20B1-26ED-89C583FDB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Dead_time</a:t>
            </a:r>
            <a:r>
              <a:rPr lang="en-US" dirty="0"/>
              <a:t> is given for each channel</a:t>
            </a:r>
          </a:p>
          <a:p>
            <a:pPr lvl="1"/>
            <a:r>
              <a:rPr lang="en-US" dirty="0"/>
              <a:t>16 channels for strong beam</a:t>
            </a:r>
          </a:p>
          <a:p>
            <a:pPr lvl="1"/>
            <a:r>
              <a:rPr lang="en-US" dirty="0"/>
              <a:t>4 channels for weak beam</a:t>
            </a:r>
          </a:p>
          <a:p>
            <a:r>
              <a:rPr lang="en-US" dirty="0"/>
              <a:t>Array of 20 channels given for each beam, array repeated for each beam in a beam pair</a:t>
            </a:r>
          </a:p>
          <a:p>
            <a:r>
              <a:rPr lang="en-US" dirty="0"/>
              <a:t>Compute average </a:t>
            </a:r>
            <a:r>
              <a:rPr lang="en-US" dirty="0" err="1"/>
              <a:t>dead_time</a:t>
            </a:r>
            <a:r>
              <a:rPr lang="en-US" dirty="0"/>
              <a:t> for each beam by averaging </a:t>
            </a:r>
            <a:r>
              <a:rPr lang="en-US" dirty="0" err="1"/>
              <a:t>dead_time</a:t>
            </a:r>
            <a:r>
              <a:rPr lang="en-US" dirty="0"/>
              <a:t> over active channels for each ground track</a:t>
            </a:r>
          </a:p>
          <a:p>
            <a:r>
              <a:rPr lang="en-US" dirty="0"/>
              <a:t>Convert from seconds to nanoseconds</a:t>
            </a:r>
          </a:p>
        </p:txBody>
      </p:sp>
    </p:spTree>
    <p:extLst>
      <p:ext uri="{BB962C8B-B14F-4D97-AF65-F5344CB8AC3E}">
        <p14:creationId xmlns:p14="http://schemas.microsoft.com/office/powerpoint/2010/main" val="357544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69E9-85B0-8AAA-929B-42055E95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finetrack_prep</a:t>
            </a:r>
            <a:r>
              <a:rPr lang="en-US" dirty="0"/>
              <a:t> – </a:t>
            </a:r>
            <a:r>
              <a:rPr lang="en-US" dirty="0" err="1"/>
              <a:t>dead_time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6BE2A-EF1B-20B1-26ED-89C583FDB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array of </a:t>
            </a:r>
            <a:r>
              <a:rPr lang="en-US" dirty="0" err="1"/>
              <a:t>dead_times</a:t>
            </a:r>
            <a:r>
              <a:rPr lang="en-US" dirty="0"/>
              <a:t> for each beam:</a:t>
            </a:r>
          </a:p>
          <a:p>
            <a:pPr lvl="1"/>
            <a:r>
              <a:rPr lang="en-US" dirty="0"/>
              <a:t>hf[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ancillary_data</a:t>
            </a:r>
            <a:r>
              <a:rPr lang="en-US" dirty="0">
                <a:solidFill>
                  <a:srgbClr val="FF0000"/>
                </a:solidFill>
              </a:rPr>
              <a:t>/calibrations/</a:t>
            </a:r>
            <a:r>
              <a:rPr lang="en-US" dirty="0" err="1">
                <a:solidFill>
                  <a:srgbClr val="FF0000"/>
                </a:solidFill>
              </a:rPr>
              <a:t>dead_time</a:t>
            </a:r>
            <a:r>
              <a:rPr lang="en-US" dirty="0">
                <a:solidFill>
                  <a:srgbClr val="FF0000"/>
                </a:solidFill>
              </a:rPr>
              <a:t>/' + beam + '/</a:t>
            </a:r>
            <a:r>
              <a:rPr lang="en-US" dirty="0" err="1">
                <a:solidFill>
                  <a:srgbClr val="FF0000"/>
                </a:solidFill>
              </a:rPr>
              <a:t>dead_time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][:]</a:t>
            </a:r>
          </a:p>
          <a:p>
            <a:endParaRPr lang="en-US" dirty="0"/>
          </a:p>
          <a:p>
            <a:r>
              <a:rPr lang="en-US" dirty="0"/>
              <a:t>For strong beams, average over 16 channels:</a:t>
            </a:r>
          </a:p>
          <a:p>
            <a:pPr lvl="1"/>
            <a:r>
              <a:rPr lang="en-US" dirty="0" err="1"/>
              <a:t>dead_time</a:t>
            </a:r>
            <a:r>
              <a:rPr lang="en-US" dirty="0"/>
              <a:t>[beam] = (</a:t>
            </a:r>
            <a:r>
              <a:rPr lang="en-US" dirty="0" err="1"/>
              <a:t>np.sum</a:t>
            </a:r>
            <a:r>
              <a:rPr lang="en-US" dirty="0"/>
              <a:t>(</a:t>
            </a:r>
            <a:r>
              <a:rPr lang="en-US" dirty="0" err="1"/>
              <a:t>deadtime_read</a:t>
            </a:r>
            <a:r>
              <a:rPr lang="en-US" dirty="0"/>
              <a:t>[beam][0:16])/16.0)* 1.0e9</a:t>
            </a:r>
          </a:p>
          <a:p>
            <a:endParaRPr lang="en-US" dirty="0"/>
          </a:p>
          <a:p>
            <a:r>
              <a:rPr lang="en-US" dirty="0"/>
              <a:t>For weak beams, average over 4 channels:</a:t>
            </a:r>
          </a:p>
          <a:p>
            <a:pPr lvl="1"/>
            <a:r>
              <a:rPr lang="en-US" dirty="0" err="1"/>
              <a:t>dead_time</a:t>
            </a:r>
            <a:r>
              <a:rPr lang="en-US" dirty="0"/>
              <a:t>[beam] = (</a:t>
            </a:r>
            <a:r>
              <a:rPr lang="en-US" dirty="0" err="1"/>
              <a:t>np.sum</a:t>
            </a:r>
            <a:r>
              <a:rPr lang="en-US" dirty="0"/>
              <a:t>(</a:t>
            </a:r>
            <a:r>
              <a:rPr lang="en-US" dirty="0" err="1"/>
              <a:t>deadtime_read</a:t>
            </a:r>
            <a:r>
              <a:rPr lang="en-US" dirty="0"/>
              <a:t>[beam][16:20])/4.0)* 1.0e9</a:t>
            </a:r>
          </a:p>
        </p:txBody>
      </p:sp>
    </p:spTree>
    <p:extLst>
      <p:ext uri="{BB962C8B-B14F-4D97-AF65-F5344CB8AC3E}">
        <p14:creationId xmlns:p14="http://schemas.microsoft.com/office/powerpoint/2010/main" val="290431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69E9-85B0-8AAA-929B-42055E95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finetrack_prep</a:t>
            </a:r>
            <a:r>
              <a:rPr lang="en-US" dirty="0"/>
              <a:t> - CAL19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6BE2A-EF1B-20B1-26ED-89C583FDB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CAL19 tables provided for each beam, but are identical</a:t>
            </a:r>
          </a:p>
          <a:p>
            <a:pPr lvl="1"/>
            <a:r>
              <a:rPr lang="en-US" dirty="0"/>
              <a:t>simply read first one</a:t>
            </a:r>
          </a:p>
          <a:p>
            <a:pPr lvl="1"/>
            <a:endParaRPr lang="en-US" dirty="0"/>
          </a:p>
          <a:p>
            <a:r>
              <a:rPr lang="en-US" dirty="0"/>
              <a:t>hf['</a:t>
            </a:r>
            <a:r>
              <a:rPr lang="en-US" dirty="0" err="1">
                <a:solidFill>
                  <a:srgbClr val="FF0000"/>
                </a:solidFill>
              </a:rPr>
              <a:t>ancillary_data</a:t>
            </a:r>
            <a:r>
              <a:rPr lang="en-US" dirty="0">
                <a:solidFill>
                  <a:srgbClr val="FF0000"/>
                </a:solidFill>
              </a:rPr>
              <a:t>/calibrations/</a:t>
            </a:r>
            <a:r>
              <a:rPr lang="en-US" dirty="0" err="1">
                <a:solidFill>
                  <a:srgbClr val="FF0000"/>
                </a:solidFill>
              </a:rPr>
              <a:t>first_photon_bias</a:t>
            </a:r>
            <a:r>
              <a:rPr lang="en-US" dirty="0">
                <a:solidFill>
                  <a:srgbClr val="FF0000"/>
                </a:solidFill>
              </a:rPr>
              <a:t>/gt1l/</a:t>
            </a:r>
            <a:r>
              <a:rPr lang="en-US" dirty="0" err="1">
                <a:solidFill>
                  <a:srgbClr val="FF0000"/>
                </a:solidFill>
              </a:rPr>
              <a:t>dead_time</a:t>
            </a:r>
            <a:r>
              <a:rPr lang="en-US" dirty="0"/>
              <a:t>'][:]</a:t>
            </a:r>
          </a:p>
          <a:p>
            <a:r>
              <a:rPr lang="en-US" dirty="0"/>
              <a:t>hf['</a:t>
            </a:r>
            <a:r>
              <a:rPr lang="en-US" dirty="0" err="1">
                <a:solidFill>
                  <a:srgbClr val="FF0000"/>
                </a:solidFill>
              </a:rPr>
              <a:t>ancillary_data</a:t>
            </a:r>
            <a:r>
              <a:rPr lang="en-US" dirty="0">
                <a:solidFill>
                  <a:srgbClr val="FF0000"/>
                </a:solidFill>
              </a:rPr>
              <a:t>/calibrations/</a:t>
            </a:r>
            <a:r>
              <a:rPr lang="en-US" dirty="0" err="1">
                <a:solidFill>
                  <a:srgbClr val="FF0000"/>
                </a:solidFill>
              </a:rPr>
              <a:t>first_photon_bias</a:t>
            </a:r>
            <a:r>
              <a:rPr lang="en-US" dirty="0">
                <a:solidFill>
                  <a:srgbClr val="FF0000"/>
                </a:solidFill>
              </a:rPr>
              <a:t>/gt1l/strength</a:t>
            </a:r>
            <a:r>
              <a:rPr lang="en-US" dirty="0"/>
              <a:t>'][:][:]</a:t>
            </a:r>
          </a:p>
          <a:p>
            <a:r>
              <a:rPr lang="en-US" dirty="0"/>
              <a:t>hf['</a:t>
            </a:r>
            <a:r>
              <a:rPr lang="en-US" dirty="0" err="1">
                <a:solidFill>
                  <a:srgbClr val="FF0000"/>
                </a:solidFill>
              </a:rPr>
              <a:t>ancillary_data</a:t>
            </a:r>
            <a:r>
              <a:rPr lang="en-US" dirty="0">
                <a:solidFill>
                  <a:srgbClr val="FF0000"/>
                </a:solidFill>
              </a:rPr>
              <a:t>/calibrations/</a:t>
            </a:r>
            <a:r>
              <a:rPr lang="en-US" dirty="0" err="1">
                <a:solidFill>
                  <a:srgbClr val="FF0000"/>
                </a:solidFill>
              </a:rPr>
              <a:t>first_photon_bias</a:t>
            </a:r>
            <a:r>
              <a:rPr lang="en-US" dirty="0">
                <a:solidFill>
                  <a:srgbClr val="FF0000"/>
                </a:solidFill>
              </a:rPr>
              <a:t>/gt1l/width</a:t>
            </a:r>
            <a:r>
              <a:rPr lang="en-US" dirty="0"/>
              <a:t>'][:][:]</a:t>
            </a:r>
          </a:p>
          <a:p>
            <a:r>
              <a:rPr lang="en-US" dirty="0"/>
              <a:t>hf['</a:t>
            </a:r>
            <a:r>
              <a:rPr lang="en-US" dirty="0" err="1">
                <a:solidFill>
                  <a:srgbClr val="FF0000"/>
                </a:solidFill>
              </a:rPr>
              <a:t>ancillary_data</a:t>
            </a:r>
            <a:r>
              <a:rPr lang="en-US" dirty="0">
                <a:solidFill>
                  <a:srgbClr val="FF0000"/>
                </a:solidFill>
              </a:rPr>
              <a:t>/calibrations/</a:t>
            </a:r>
            <a:r>
              <a:rPr lang="en-US" dirty="0" err="1">
                <a:solidFill>
                  <a:srgbClr val="FF0000"/>
                </a:solidFill>
              </a:rPr>
              <a:t>first_photon_bias</a:t>
            </a:r>
            <a:r>
              <a:rPr lang="en-US" dirty="0">
                <a:solidFill>
                  <a:srgbClr val="FF0000"/>
                </a:solidFill>
              </a:rPr>
              <a:t>/gt1l/</a:t>
            </a:r>
            <a:r>
              <a:rPr lang="en-US" dirty="0" err="1">
                <a:solidFill>
                  <a:srgbClr val="FF0000"/>
                </a:solidFill>
              </a:rPr>
              <a:t>ffb_corr</a:t>
            </a:r>
            <a:r>
              <a:rPr lang="en-US" dirty="0"/>
              <a:t>'][:][:][:]</a:t>
            </a:r>
          </a:p>
          <a:p>
            <a:endParaRPr lang="en-US" dirty="0"/>
          </a:p>
          <a:p>
            <a:r>
              <a:rPr lang="en-US" dirty="0"/>
              <a:t>Size of arrays:</a:t>
            </a:r>
          </a:p>
          <a:p>
            <a:pPr lvl="1"/>
            <a:r>
              <a:rPr lang="en-US" dirty="0"/>
              <a:t>(6,)  (6, 160)  (6, 498)  (6, 160, 498)</a:t>
            </a:r>
          </a:p>
        </p:txBody>
      </p:sp>
    </p:spTree>
    <p:extLst>
      <p:ext uri="{BB962C8B-B14F-4D97-AF65-F5344CB8AC3E}">
        <p14:creationId xmlns:p14="http://schemas.microsoft.com/office/powerpoint/2010/main" val="71773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69E9-85B0-8AAA-929B-42055E95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finetrack_prep</a:t>
            </a:r>
            <a:r>
              <a:rPr lang="en-US" dirty="0"/>
              <a:t> – Read TEP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6BE2A-EF1B-20B1-26ED-89C583FDB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2911" cy="4351338"/>
          </a:xfrm>
        </p:spPr>
        <p:txBody>
          <a:bodyPr/>
          <a:lstStyle/>
          <a:p>
            <a:r>
              <a:rPr lang="en-US" dirty="0"/>
              <a:t>Read </a:t>
            </a:r>
            <a:r>
              <a:rPr lang="en-US" b="1" dirty="0" err="1"/>
              <a:t>tep_range_prim</a:t>
            </a:r>
            <a:r>
              <a:rPr lang="en-US" b="1" dirty="0"/>
              <a:t> </a:t>
            </a:r>
            <a:r>
              <a:rPr lang="en-US" dirty="0"/>
              <a:t>to get bounds of primary pulse [2]</a:t>
            </a:r>
          </a:p>
          <a:p>
            <a:pPr lvl="1"/>
            <a:r>
              <a:rPr lang="en-US" dirty="0" err="1"/>
              <a:t>hf.get</a:t>
            </a:r>
            <a:r>
              <a:rPr lang="en-US" dirty="0"/>
              <a:t>(‘</a:t>
            </a:r>
            <a:r>
              <a:rPr lang="en-US" dirty="0" err="1">
                <a:solidFill>
                  <a:srgbClr val="FF0000"/>
                </a:solidFill>
              </a:rPr>
              <a:t>ancillary_data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tep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tep_range_prim</a:t>
            </a:r>
            <a:r>
              <a:rPr lang="en-US" dirty="0"/>
              <a:t>')[:]</a:t>
            </a:r>
          </a:p>
          <a:p>
            <a:r>
              <a:rPr lang="en-US" dirty="0"/>
              <a:t>Read </a:t>
            </a:r>
            <a:r>
              <a:rPr lang="en-US" b="1" dirty="0" err="1"/>
              <a:t>tep_valid_spot</a:t>
            </a:r>
            <a:r>
              <a:rPr lang="en-US" b="1" dirty="0"/>
              <a:t> </a:t>
            </a:r>
            <a:r>
              <a:rPr lang="en-US" dirty="0"/>
              <a:t>to determine which TEP to use for each beam [6]</a:t>
            </a:r>
          </a:p>
          <a:p>
            <a:pPr lvl="1"/>
            <a:r>
              <a:rPr lang="en-US" dirty="0" err="1"/>
              <a:t>hf.get</a:t>
            </a:r>
            <a:r>
              <a:rPr lang="en-US" dirty="0"/>
              <a:t>('</a:t>
            </a:r>
            <a:r>
              <a:rPr lang="en-US" dirty="0" err="1">
                <a:solidFill>
                  <a:srgbClr val="FF0000"/>
                </a:solidFill>
              </a:rPr>
              <a:t>ancillary_data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tep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tep_valid_spot</a:t>
            </a:r>
            <a:r>
              <a:rPr lang="en-US" dirty="0"/>
              <a:t>')[:]</a:t>
            </a:r>
          </a:p>
        </p:txBody>
      </p:sp>
    </p:spTree>
    <p:extLst>
      <p:ext uri="{BB962C8B-B14F-4D97-AF65-F5344CB8AC3E}">
        <p14:creationId xmlns:p14="http://schemas.microsoft.com/office/powerpoint/2010/main" val="2661945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69E9-85B0-8AAA-929B-42055E95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finetrack_prep</a:t>
            </a:r>
            <a:r>
              <a:rPr lang="en-US" dirty="0"/>
              <a:t> – Read TEP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6BE2A-EF1B-20B1-26ED-89C583FDB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tep_hist</a:t>
            </a:r>
            <a:r>
              <a:rPr lang="en-US" dirty="0"/>
              <a:t> and </a:t>
            </a:r>
            <a:r>
              <a:rPr lang="en-US" dirty="0" err="1"/>
              <a:t>tep_time</a:t>
            </a:r>
            <a:r>
              <a:rPr lang="en-US" dirty="0"/>
              <a:t> for pce1_spot1</a:t>
            </a:r>
          </a:p>
          <a:p>
            <a:pPr lvl="1"/>
            <a:r>
              <a:rPr lang="en-US" dirty="0" err="1"/>
              <a:t>hf.get</a:t>
            </a:r>
            <a:r>
              <a:rPr lang="en-US" dirty="0"/>
              <a:t>(‘</a:t>
            </a:r>
            <a:r>
              <a:rPr lang="en-US" dirty="0" err="1">
                <a:solidFill>
                  <a:srgbClr val="FF0000"/>
                </a:solidFill>
              </a:rPr>
              <a:t>atlas_impulse_response</a:t>
            </a:r>
            <a:r>
              <a:rPr lang="en-US" dirty="0">
                <a:solidFill>
                  <a:srgbClr val="FF0000"/>
                </a:solidFill>
              </a:rPr>
              <a:t>/pce1_spot1/</a:t>
            </a:r>
            <a:r>
              <a:rPr lang="en-US" dirty="0" err="1">
                <a:solidFill>
                  <a:srgbClr val="FF0000"/>
                </a:solidFill>
              </a:rPr>
              <a:t>tep_histogram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tep_hist</a:t>
            </a:r>
            <a:r>
              <a:rPr lang="en-US" dirty="0"/>
              <a:t>')[:]</a:t>
            </a:r>
          </a:p>
          <a:p>
            <a:pPr lvl="1"/>
            <a:r>
              <a:rPr lang="en-US" dirty="0" err="1"/>
              <a:t>hf.get</a:t>
            </a:r>
            <a:r>
              <a:rPr lang="en-US" dirty="0"/>
              <a:t>(‘</a:t>
            </a:r>
            <a:r>
              <a:rPr lang="en-US" dirty="0" err="1">
                <a:solidFill>
                  <a:srgbClr val="FF0000"/>
                </a:solidFill>
              </a:rPr>
              <a:t>atlas_impulse_response</a:t>
            </a:r>
            <a:r>
              <a:rPr lang="en-US" dirty="0">
                <a:solidFill>
                  <a:srgbClr val="FF0000"/>
                </a:solidFill>
              </a:rPr>
              <a:t>/pce1_spot1/</a:t>
            </a:r>
            <a:r>
              <a:rPr lang="en-US" dirty="0" err="1">
                <a:solidFill>
                  <a:srgbClr val="FF0000"/>
                </a:solidFill>
              </a:rPr>
              <a:t>tep_histogram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tep_hist_time</a:t>
            </a:r>
            <a:r>
              <a:rPr lang="en-US" dirty="0"/>
              <a:t>')[:]</a:t>
            </a:r>
          </a:p>
          <a:p>
            <a:pPr lvl="1"/>
            <a:endParaRPr lang="en-US" dirty="0"/>
          </a:p>
          <a:p>
            <a:r>
              <a:rPr lang="en-US" dirty="0"/>
              <a:t>Read </a:t>
            </a:r>
            <a:r>
              <a:rPr lang="en-US" dirty="0" err="1"/>
              <a:t>tep_hist</a:t>
            </a:r>
            <a:r>
              <a:rPr lang="en-US" dirty="0"/>
              <a:t> and </a:t>
            </a:r>
            <a:r>
              <a:rPr lang="en-US" dirty="0" err="1"/>
              <a:t>tep_time</a:t>
            </a:r>
            <a:r>
              <a:rPr lang="en-US" dirty="0"/>
              <a:t> for pce2_spot3</a:t>
            </a:r>
          </a:p>
          <a:p>
            <a:pPr lvl="1"/>
            <a:r>
              <a:rPr lang="en-US" dirty="0" err="1"/>
              <a:t>hf.get</a:t>
            </a:r>
            <a:r>
              <a:rPr lang="en-US" dirty="0"/>
              <a:t>(‘</a:t>
            </a:r>
            <a:r>
              <a:rPr lang="en-US" dirty="0" err="1">
                <a:solidFill>
                  <a:srgbClr val="FF0000"/>
                </a:solidFill>
              </a:rPr>
              <a:t>atlas_impulse_response</a:t>
            </a:r>
            <a:r>
              <a:rPr lang="en-US" dirty="0">
                <a:solidFill>
                  <a:srgbClr val="FF0000"/>
                </a:solidFill>
              </a:rPr>
              <a:t>/pce2_spot3/</a:t>
            </a:r>
            <a:r>
              <a:rPr lang="en-US" dirty="0" err="1">
                <a:solidFill>
                  <a:srgbClr val="FF0000"/>
                </a:solidFill>
              </a:rPr>
              <a:t>tep_histogram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tep_hist</a:t>
            </a:r>
            <a:r>
              <a:rPr lang="en-US" dirty="0"/>
              <a:t>')[:]</a:t>
            </a:r>
          </a:p>
          <a:p>
            <a:pPr lvl="1"/>
            <a:r>
              <a:rPr lang="en-US" dirty="0" err="1"/>
              <a:t>hf.get</a:t>
            </a:r>
            <a:r>
              <a:rPr lang="en-US" dirty="0"/>
              <a:t>(‘</a:t>
            </a:r>
            <a:r>
              <a:rPr lang="en-US" dirty="0" err="1">
                <a:solidFill>
                  <a:srgbClr val="FF0000"/>
                </a:solidFill>
              </a:rPr>
              <a:t>atlas_impulse_response</a:t>
            </a:r>
            <a:r>
              <a:rPr lang="en-US" dirty="0">
                <a:solidFill>
                  <a:srgbClr val="FF0000"/>
                </a:solidFill>
              </a:rPr>
              <a:t>/pce2_spot3/</a:t>
            </a:r>
            <a:r>
              <a:rPr lang="en-US" dirty="0" err="1">
                <a:solidFill>
                  <a:srgbClr val="FF0000"/>
                </a:solidFill>
              </a:rPr>
              <a:t>tep_histogram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tep_hist_time</a:t>
            </a:r>
            <a:r>
              <a:rPr lang="en-US" dirty="0"/>
              <a:t>')[:]</a:t>
            </a:r>
          </a:p>
        </p:txBody>
      </p:sp>
    </p:spTree>
    <p:extLst>
      <p:ext uri="{BB962C8B-B14F-4D97-AF65-F5344CB8AC3E}">
        <p14:creationId xmlns:p14="http://schemas.microsoft.com/office/powerpoint/2010/main" val="4185224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69E9-85B0-8AAA-929B-42055E95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finetrack_prep</a:t>
            </a:r>
            <a:r>
              <a:rPr lang="en-US" dirty="0"/>
              <a:t> – Adjust TEP so it may be convolved with gaussian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6BE2A-EF1B-20B1-26ED-89C583FDB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 for both TEP1 and TEP2:</a:t>
            </a:r>
          </a:p>
          <a:p>
            <a:r>
              <a:rPr lang="en-US" dirty="0"/>
              <a:t>Isolate primary pulse using </a:t>
            </a:r>
            <a:r>
              <a:rPr lang="en-US" b="1" dirty="0" err="1"/>
              <a:t>tep_range_prim</a:t>
            </a:r>
            <a:endParaRPr lang="en-US" b="1" dirty="0"/>
          </a:p>
          <a:p>
            <a:r>
              <a:rPr lang="en-US" dirty="0"/>
              <a:t>Center the mean and normalize</a:t>
            </a:r>
          </a:p>
          <a:p>
            <a:r>
              <a:rPr lang="en-US" dirty="0"/>
              <a:t>Convert from time to meters</a:t>
            </a:r>
          </a:p>
          <a:p>
            <a:r>
              <a:rPr lang="en-US" dirty="0"/>
              <a:t>Squish TEP and normalize</a:t>
            </a:r>
          </a:p>
          <a:p>
            <a:r>
              <a:rPr lang="en-US" dirty="0"/>
              <a:t>Reverse order and flip signs to change from range space to height space</a:t>
            </a:r>
          </a:p>
          <a:p>
            <a:r>
              <a:rPr lang="en-US" dirty="0"/>
              <a:t>Compute centroid and shift</a:t>
            </a:r>
          </a:p>
          <a:p>
            <a:r>
              <a:rPr lang="en-US" dirty="0"/>
              <a:t>Interpolate resulting TEP to gaussian distribution bins (</a:t>
            </a:r>
            <a:r>
              <a:rPr lang="en-US" b="1" dirty="0" err="1"/>
              <a:t>binz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051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759</Words>
  <Application>Microsoft Macintosh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finetrack_prep.py</vt:lpstr>
      <vt:lpstr>finetrack_prep</vt:lpstr>
      <vt:lpstr>finetrack_prep - setup</vt:lpstr>
      <vt:lpstr>finetrack_prep – dead_time</vt:lpstr>
      <vt:lpstr>finetrack_prep – dead_time</vt:lpstr>
      <vt:lpstr>finetrack_prep - CAL19 tables</vt:lpstr>
      <vt:lpstr>finetrack_prep – Read TEP data</vt:lpstr>
      <vt:lpstr>finetrack_prep – Read TEP data</vt:lpstr>
      <vt:lpstr>finetrack_prep – Adjust TEP so it may be convolved with gaussian distribution</vt:lpstr>
      <vt:lpstr>Read TEP pulses</vt:lpstr>
      <vt:lpstr>Isolated TEP primary pulses</vt:lpstr>
      <vt:lpstr>Centered TEP converted to meters</vt:lpstr>
      <vt:lpstr>TEP pulse before and after Squish</vt:lpstr>
      <vt:lpstr>finetrack_prep – Create Expected Waveform Table</vt:lpstr>
      <vt:lpstr>finetrack_prep – Write to h5 file</vt:lpstr>
      <vt:lpstr>finetrack_prep – h5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finetrack_prep.py</dc:title>
  <dc:creator>Wimert, Jesse T. (GSFC-615.0)[KBRwyle]</dc:creator>
  <cp:lastModifiedBy>Wimert, Jesse T. (GSFC-615.0)[KBRwyle]</cp:lastModifiedBy>
  <cp:revision>6</cp:revision>
  <dcterms:created xsi:type="dcterms:W3CDTF">2023-11-07T15:41:37Z</dcterms:created>
  <dcterms:modified xsi:type="dcterms:W3CDTF">2023-11-14T15:19:29Z</dcterms:modified>
</cp:coreProperties>
</file>