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65" r:id="rId22"/>
    <p:sldId id="266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alchemyapi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MSDA 607 Final </a:t>
            </a:r>
            <a:r>
              <a:rPr lang="en-US" b="1" dirty="0" smtClean="0"/>
              <a:t>Project</a:t>
            </a:r>
            <a:br>
              <a:rPr lang="en-US" b="1" dirty="0" smtClean="0"/>
            </a:br>
            <a:r>
              <a:rPr lang="en-US" b="1" dirty="0" smtClean="0"/>
              <a:t>Data mashups in 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Adejare Windokun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/ 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sqldf</a:t>
            </a:r>
            <a:r>
              <a:rPr lang="en-US" dirty="0" smtClean="0"/>
              <a:t> used for aggregation of data</a:t>
            </a:r>
          </a:p>
          <a:p>
            <a:r>
              <a:rPr lang="en-US" dirty="0" smtClean="0"/>
              <a:t>Ggplot2 for graphics</a:t>
            </a:r>
          </a:p>
          <a:p>
            <a:r>
              <a:rPr lang="en-US" dirty="0" smtClean="0"/>
              <a:t>Simple linear regression using base R package</a:t>
            </a:r>
          </a:p>
        </p:txBody>
      </p:sp>
    </p:spTree>
    <p:extLst>
      <p:ext uri="{BB962C8B-B14F-4D97-AF65-F5344CB8AC3E}">
        <p14:creationId xmlns:p14="http://schemas.microsoft.com/office/powerpoint/2010/main" val="24696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191" y="5161101"/>
            <a:ext cx="8534400" cy="1507067"/>
          </a:xfrm>
        </p:spPr>
        <p:txBody>
          <a:bodyPr/>
          <a:lstStyle/>
          <a:p>
            <a:r>
              <a:rPr lang="en-US" dirty="0" smtClean="0"/>
              <a:t>Bar plot of top 10 Reviewers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0326" y="124326"/>
            <a:ext cx="4019253" cy="49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191" y="5265374"/>
            <a:ext cx="8534400" cy="1507067"/>
          </a:xfrm>
        </p:spPr>
        <p:txBody>
          <a:bodyPr/>
          <a:lstStyle/>
          <a:p>
            <a:r>
              <a:rPr lang="en-US" dirty="0" smtClean="0"/>
              <a:t>Helpfulness Score by </a:t>
            </a:r>
            <a:r>
              <a:rPr lang="en-US" dirty="0" err="1" smtClean="0"/>
              <a:t>Revierer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6368" y="307278"/>
            <a:ext cx="4035295" cy="495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8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9334083" cy="150706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Scatter Plot of Helpfulness score vs Reviewer Score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6463" y="88011"/>
            <a:ext cx="3454605" cy="424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9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Statistical Analysis Helpfulness vs Score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947" y="68300"/>
            <a:ext cx="3470647" cy="426432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806"/>
              </p:ext>
            </p:extLst>
          </p:nvPr>
        </p:nvGraphicFramePr>
        <p:xfrm>
          <a:off x="4307304" y="68301"/>
          <a:ext cx="673768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7685"/>
              </a:tblGrid>
              <a:tr h="10222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Call:</a:t>
                      </a:r>
                    </a:p>
                    <a:p>
                      <a:r>
                        <a:rPr lang="en-US" sz="1200" dirty="0" smtClean="0"/>
                        <a:t>lm(formula = helpfulness ~ score, data = </a:t>
                      </a:r>
                      <a:r>
                        <a:rPr lang="en-US" sz="1200" dirty="0" err="1" smtClean="0"/>
                        <a:t>gourmetFoods</a:t>
                      </a:r>
                      <a:r>
                        <a:rPr lang="en-US" sz="1200" dirty="0" smtClean="0"/>
                        <a:t>)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Residuals:</a:t>
                      </a:r>
                    </a:p>
                    <a:p>
                      <a:r>
                        <a:rPr lang="en-US" sz="1200" dirty="0" smtClean="0"/>
                        <a:t>    Min      1Q  Median      3Q     Max </a:t>
                      </a:r>
                    </a:p>
                    <a:p>
                      <a:r>
                        <a:rPr lang="en-US" sz="1200" dirty="0" smtClean="0"/>
                        <a:t>-0.4364 -0.4364 -0.3923  0.5636  0.6077 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Coefficients:</a:t>
                      </a:r>
                    </a:p>
                    <a:p>
                      <a:r>
                        <a:rPr lang="en-US" sz="1200" dirty="0" smtClean="0"/>
                        <a:t>            Estimate Std. Error t value </a:t>
                      </a:r>
                      <a:r>
                        <a:rPr lang="en-US" sz="1200" dirty="0" err="1" smtClean="0"/>
                        <a:t>Pr</a:t>
                      </a:r>
                      <a:r>
                        <a:rPr lang="en-US" sz="1200" dirty="0" smtClean="0"/>
                        <a:t>(&gt;|t|)    </a:t>
                      </a:r>
                    </a:p>
                    <a:p>
                      <a:r>
                        <a:rPr lang="en-US" sz="1200" dirty="0" smtClean="0"/>
                        <a:t>(Intercept) 0.381320   0.008559  44.553  &lt; 2e-16 ***</a:t>
                      </a:r>
                    </a:p>
                    <a:p>
                      <a:r>
                        <a:rPr lang="en-US" sz="1200" dirty="0" smtClean="0"/>
                        <a:t>score       0.011018   0.001928   5.715 1.11e-08 ***</a:t>
                      </a:r>
                    </a:p>
                    <a:p>
                      <a:r>
                        <a:rPr lang="en-US" sz="1200" dirty="0" smtClean="0"/>
                        <a:t>---</a:t>
                      </a:r>
                    </a:p>
                    <a:p>
                      <a:r>
                        <a:rPr lang="en-US" sz="1200" dirty="0" err="1" smtClean="0"/>
                        <a:t>Signif</a:t>
                      </a:r>
                      <a:r>
                        <a:rPr lang="en-US" sz="1200" dirty="0" smtClean="0"/>
                        <a:t>. codes:  0 ‘***’ 0.001 ‘**’ 0.01 ‘*’ 0.05 ‘.’ 0.1 ‘ ’ 1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Residual standard error: 0.4641 on 35204 degrees of freedom</a:t>
                      </a:r>
                    </a:p>
                    <a:p>
                      <a:r>
                        <a:rPr lang="en-US" sz="1200" dirty="0" smtClean="0"/>
                        <a:t>Multiple R-squared:  0.0009269,	Adjusted R-squared:  0.0008986 </a:t>
                      </a:r>
                    </a:p>
                    <a:p>
                      <a:r>
                        <a:rPr lang="en-US" sz="1200" dirty="0" smtClean="0"/>
                        <a:t>F-statistic: 32.66 on 1 and 35204 DF,  p-value: 1.105e-08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46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of </a:t>
            </a:r>
            <a:r>
              <a:rPr lang="en-US" dirty="0" smtClean="0"/>
              <a:t>Text score </a:t>
            </a:r>
            <a:r>
              <a:rPr lang="en-US" dirty="0"/>
              <a:t>vs </a:t>
            </a:r>
            <a:r>
              <a:rPr lang="en-US" dirty="0" smtClean="0"/>
              <a:t>Summary Score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6043" y="94882"/>
            <a:ext cx="3494710" cy="429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9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Statistical Analysis Text Score vs Summary Score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59" y="64168"/>
            <a:ext cx="3847177" cy="472695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237058"/>
              </p:ext>
            </p:extLst>
          </p:nvPr>
        </p:nvGraphicFramePr>
        <p:xfrm>
          <a:off x="4572000" y="142149"/>
          <a:ext cx="5523832" cy="3707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3832"/>
              </a:tblGrid>
              <a:tr h="37079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Call:</a:t>
                      </a:r>
                    </a:p>
                    <a:p>
                      <a:r>
                        <a:rPr lang="en-US" sz="1200" dirty="0" smtClean="0"/>
                        <a:t>lm(formula = </a:t>
                      </a:r>
                      <a:r>
                        <a:rPr lang="en-US" sz="1200" dirty="0" err="1" smtClean="0"/>
                        <a:t>apitextScore</a:t>
                      </a:r>
                      <a:r>
                        <a:rPr lang="en-US" sz="1200" dirty="0" smtClean="0"/>
                        <a:t> ~ </a:t>
                      </a:r>
                      <a:r>
                        <a:rPr lang="en-US" sz="1200" dirty="0" err="1" smtClean="0"/>
                        <a:t>apisummaryScore</a:t>
                      </a:r>
                      <a:r>
                        <a:rPr lang="en-US" sz="1200" dirty="0" smtClean="0"/>
                        <a:t>, data = </a:t>
                      </a:r>
                      <a:r>
                        <a:rPr lang="en-US" sz="1200" dirty="0" err="1" smtClean="0"/>
                        <a:t>gourmetFoodsAPI</a:t>
                      </a:r>
                      <a:r>
                        <a:rPr lang="en-US" sz="1200" dirty="0" smtClean="0"/>
                        <a:t>)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Residuals:</a:t>
                      </a:r>
                    </a:p>
                    <a:p>
                      <a:r>
                        <a:rPr lang="en-US" sz="1200" dirty="0" smtClean="0"/>
                        <a:t>    Min      1Q  Median      3Q     Max </a:t>
                      </a:r>
                    </a:p>
                    <a:p>
                      <a:r>
                        <a:rPr lang="en-US" sz="1200" dirty="0" smtClean="0"/>
                        <a:t>-1.2651 -0.2522  0.0223  0.2890  1.0881 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Coefficients:</a:t>
                      </a:r>
                    </a:p>
                    <a:p>
                      <a:r>
                        <a:rPr lang="en-US" sz="1200" dirty="0" smtClean="0"/>
                        <a:t>                Estimate Std. Error t value </a:t>
                      </a:r>
                      <a:r>
                        <a:rPr lang="en-US" sz="1200" dirty="0" err="1" smtClean="0"/>
                        <a:t>Pr</a:t>
                      </a:r>
                      <a:r>
                        <a:rPr lang="en-US" sz="1200" dirty="0" smtClean="0"/>
                        <a:t>(&gt;|t|)    </a:t>
                      </a:r>
                    </a:p>
                    <a:p>
                      <a:r>
                        <a:rPr lang="en-US" sz="1200" dirty="0" smtClean="0"/>
                        <a:t>(Intercept)      0.13784    0.01092   12.62   &lt;2e-16 ***</a:t>
                      </a:r>
                    </a:p>
                    <a:p>
                      <a:r>
                        <a:rPr lang="en-US" sz="1200" dirty="0" err="1" smtClean="0"/>
                        <a:t>apisummaryScore</a:t>
                      </a:r>
                      <a:r>
                        <a:rPr lang="en-US" sz="1200" dirty="0" smtClean="0"/>
                        <a:t>  0.37732    0.01746   21.61   &lt;2e-16 ***</a:t>
                      </a:r>
                    </a:p>
                    <a:p>
                      <a:r>
                        <a:rPr lang="en-US" sz="1200" dirty="0" smtClean="0"/>
                        <a:t>---</a:t>
                      </a:r>
                    </a:p>
                    <a:p>
                      <a:r>
                        <a:rPr lang="en-US" sz="1200" dirty="0" err="1" smtClean="0"/>
                        <a:t>Signif</a:t>
                      </a:r>
                      <a:r>
                        <a:rPr lang="en-US" sz="1200" dirty="0" smtClean="0"/>
                        <a:t>. codes:  0 ‘***’ 0.001 ‘**’ 0.01 ‘*’ 0.05 ‘.’ 0.1 ‘ ’ 1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Residual standard error: 0.3984 on 1884 degrees of freedom</a:t>
                      </a:r>
                    </a:p>
                    <a:p>
                      <a:r>
                        <a:rPr lang="en-US" sz="1200" dirty="0" smtClean="0"/>
                        <a:t>Multiple R-squared:  0.1987,	Adjusted R-squared:  0.1983 </a:t>
                      </a:r>
                    </a:p>
                    <a:p>
                      <a:r>
                        <a:rPr lang="en-US" sz="1200" dirty="0" smtClean="0"/>
                        <a:t>F-statistic: 467.1 on 1 and 1884 DF,  p-value: &lt; 2.2e-16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85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Data Analysis?</a:t>
            </a:r>
          </a:p>
          <a:p>
            <a:pPr lvl="1"/>
            <a:r>
              <a:rPr lang="en-US" dirty="0" smtClean="0"/>
              <a:t>Understanding the data (descriptive analysis)</a:t>
            </a:r>
          </a:p>
          <a:p>
            <a:pPr lvl="1"/>
            <a:r>
              <a:rPr lang="en-US" dirty="0" smtClean="0"/>
              <a:t>Predicting the future (predictive analysis)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Case – Helpfulness vs Review Score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895" y="565485"/>
            <a:ext cx="2941963" cy="361473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787028"/>
              </p:ext>
            </p:extLst>
          </p:nvPr>
        </p:nvGraphicFramePr>
        <p:xfrm>
          <a:off x="4483767" y="609601"/>
          <a:ext cx="6112043" cy="1024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2043"/>
              </a:tblGrid>
              <a:tr h="10244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Multiple R-squared:  0.0009269,	Adjusted R-squared:  0.0008986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44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Case – Helpfulness vs Review Score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895" y="565485"/>
            <a:ext cx="2941963" cy="361473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52538"/>
              </p:ext>
            </p:extLst>
          </p:nvPr>
        </p:nvGraphicFramePr>
        <p:xfrm>
          <a:off x="4483767" y="609601"/>
          <a:ext cx="6112043" cy="3570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2043"/>
              </a:tblGrid>
              <a:tr h="357062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What dose</a:t>
                      </a:r>
                      <a:r>
                        <a:rPr lang="en-US" sz="1800" baseline="0" dirty="0" smtClean="0"/>
                        <a:t> this mean?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Both negative and positive reviews are regarded</a:t>
                      </a:r>
                      <a:r>
                        <a:rPr lang="en-US" baseline="0" dirty="0" smtClean="0"/>
                        <a:t> as important by customers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Sellers need to focus on negative reviews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Majority of reviews would be positive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/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Therefore</a:t>
                      </a:r>
                      <a:r>
                        <a:rPr lang="en-US" baseline="0" dirty="0" smtClean="0"/>
                        <a:t> focus on what you can change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57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Design / Ideas</a:t>
            </a:r>
          </a:p>
          <a:p>
            <a:pPr lvl="1"/>
            <a:r>
              <a:rPr lang="en-US" dirty="0"/>
              <a:t>Adam Patrick, </a:t>
            </a:r>
            <a:r>
              <a:rPr lang="en-US" dirty="0" smtClean="0"/>
              <a:t>Prashanth Padebettu</a:t>
            </a:r>
          </a:p>
          <a:p>
            <a:r>
              <a:rPr lang="en-US" dirty="0" smtClean="0"/>
              <a:t>Class Professor</a:t>
            </a:r>
          </a:p>
          <a:p>
            <a:pPr lvl="1"/>
            <a:r>
              <a:rPr lang="en-US" dirty="0"/>
              <a:t>Andrew Catlin</a:t>
            </a:r>
          </a:p>
        </p:txBody>
      </p:sp>
    </p:spTree>
    <p:extLst>
      <p:ext uri="{BB962C8B-B14F-4D97-AF65-F5344CB8AC3E}">
        <p14:creationId xmlns:p14="http://schemas.microsoft.com/office/powerpoint/2010/main" val="701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46" y="5849614"/>
            <a:ext cx="9119545" cy="95812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Use Case – Example - </a:t>
            </a:r>
            <a:r>
              <a:rPr lang="en-US" sz="1800" b="1" dirty="0"/>
              <a:t>Seiki SE39UY04 39-Inch 4K Ultra HD 120Hz LED TV</a:t>
            </a:r>
            <a:br>
              <a:rPr lang="en-US" sz="1800" b="1" dirty="0"/>
            </a:br>
            <a:r>
              <a:rPr lang="en-US" sz="900" b="1" dirty="0"/>
              <a:t>http://www.amazon.com/Seiki-SE39UY04-39-Inch-Ultra-120Hz/dp/B00DOPGO2G/ref=sr_1_32?s=tv&amp;ie=UTF8&amp;qid=1418686622&amp;sr=1-32&amp;keywords=4k+TV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sz="18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46" y="3450316"/>
            <a:ext cx="11654403" cy="2324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47" y="100263"/>
            <a:ext cx="8274158" cy="3275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605" y="100263"/>
            <a:ext cx="21907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2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35052"/>
            <a:ext cx="8534400" cy="917073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200356" cy="488883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75 % of time spent on data transformation (obtaining, transforming and cleaning the data)</a:t>
            </a:r>
          </a:p>
          <a:p>
            <a:r>
              <a:rPr lang="en-US" sz="2400" dirty="0" smtClean="0"/>
              <a:t>Cannot understand why Stanford does not supply the data in csv form</a:t>
            </a:r>
          </a:p>
          <a:p>
            <a:r>
              <a:rPr lang="en-US" sz="2400" dirty="0" smtClean="0"/>
              <a:t>Amazon website very difficult to parse – cannot directly identify required fields using CSS only, have to parse each row</a:t>
            </a:r>
          </a:p>
          <a:p>
            <a:r>
              <a:rPr lang="en-US" sz="2400" dirty="0" smtClean="0"/>
              <a:t>Alchemy API does not provide an API for R, therefore need to use HTML, much more </a:t>
            </a:r>
            <a:r>
              <a:rPr lang="en-US" sz="2400" dirty="0" smtClean="0"/>
              <a:t>challenging</a:t>
            </a:r>
          </a:p>
          <a:p>
            <a:r>
              <a:rPr lang="en-US" sz="2400" dirty="0" smtClean="0"/>
              <a:t>Storing data as </a:t>
            </a:r>
            <a:r>
              <a:rPr lang="en-US" sz="2400" dirty="0" err="1" smtClean="0"/>
              <a:t>Rdata</a:t>
            </a:r>
            <a:r>
              <a:rPr lang="en-US" sz="2400" dirty="0" smtClean="0"/>
              <a:t> files makes it much easier to distribute (small file size, 1/6 CSV</a:t>
            </a:r>
            <a:r>
              <a:rPr lang="en-US" dirty="0" smtClean="0"/>
              <a:t>)</a:t>
            </a:r>
          </a:p>
          <a:p>
            <a:r>
              <a:rPr lang="en-US" sz="2400" dirty="0" smtClean="0"/>
              <a:t>Running/Loading</a:t>
            </a:r>
            <a:r>
              <a:rPr lang="en-US" dirty="0" smtClean="0"/>
              <a:t>  data files from GitHub is problematic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Obtaining the data (acquiring, transformation and cleaning) is the most difficult part of data analytics</a:t>
            </a:r>
          </a:p>
          <a:p>
            <a:r>
              <a:rPr lang="en-US" dirty="0" smtClean="0"/>
              <a:t>Web scrapping should be the last resort – APIs first </a:t>
            </a:r>
          </a:p>
          <a:p>
            <a:r>
              <a:rPr lang="en-US" dirty="0" smtClean="0"/>
              <a:t>Tons and tons of tools available for data mash ups, which allow much more detailed information to be obtained</a:t>
            </a:r>
          </a:p>
          <a:p>
            <a:r>
              <a:rPr lang="en-US" dirty="0" smtClean="0"/>
              <a:t>R has the tm package for text mining and the sentiment package for sentiment analysis which provides similar functionality to that of Alchemy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6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Strategies?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39126"/>
          </a:xfrm>
        </p:spPr>
        <p:txBody>
          <a:bodyPr/>
          <a:lstStyle/>
          <a:p>
            <a:r>
              <a:rPr lang="en-US" dirty="0" smtClean="0"/>
              <a:t>Text mining reviews – what makes reviews helpful?</a:t>
            </a:r>
          </a:p>
          <a:p>
            <a:r>
              <a:rPr lang="en-US" dirty="0" smtClean="0"/>
              <a:t>Characteristics of good reviewers</a:t>
            </a:r>
          </a:p>
          <a:p>
            <a:pPr lvl="1"/>
            <a:r>
              <a:rPr lang="en-US" dirty="0" smtClean="0"/>
              <a:t>Education?</a:t>
            </a:r>
          </a:p>
          <a:p>
            <a:pPr lvl="1"/>
            <a:r>
              <a:rPr lang="en-US" dirty="0" smtClean="0"/>
              <a:t>Number of reviews?</a:t>
            </a:r>
          </a:p>
          <a:p>
            <a:pPr lvl="1"/>
            <a:r>
              <a:rPr lang="en-US" dirty="0" smtClean="0"/>
              <a:t>Helpfulness score over time?</a:t>
            </a:r>
          </a:p>
          <a:p>
            <a:pPr lvl="1"/>
            <a:r>
              <a:rPr lang="en-US" dirty="0" smtClean="0"/>
              <a:t>Limited to specific categories of items?</a:t>
            </a:r>
          </a:p>
          <a:p>
            <a:r>
              <a:rPr lang="en-US" dirty="0" smtClean="0"/>
              <a:t>Does helpfulness of reviews influence buying (positive or negative?)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96" y="5177143"/>
            <a:ext cx="8534400" cy="1507067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9" y="35719"/>
            <a:ext cx="3708685" cy="31355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744" y="35718"/>
            <a:ext cx="5454051" cy="31355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672" y="3171309"/>
            <a:ext cx="5460195" cy="31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 </a:t>
            </a:r>
            <a:r>
              <a:rPr lang="en-US" dirty="0"/>
              <a:t>for performing this analysis.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Have only worked on single data sources at one time</a:t>
            </a:r>
          </a:p>
          <a:p>
            <a:r>
              <a:rPr lang="en-US" dirty="0" smtClean="0"/>
              <a:t>Wanted to see how easy / difficult it would be</a:t>
            </a:r>
          </a:p>
          <a:p>
            <a:r>
              <a:rPr lang="en-US" dirty="0" smtClean="0"/>
              <a:t>Data mashups (obtaining data from different sources and combine them) is becoming huge in the analytic world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Source </a:t>
            </a:r>
            <a:r>
              <a:rPr lang="en-US" dirty="0"/>
              <a:t>- </a:t>
            </a:r>
            <a:r>
              <a:rPr lang="en-US" dirty="0" smtClean="0"/>
              <a:t>snap.stanford.edu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063" y="850106"/>
            <a:ext cx="71247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/>
              <a:t>Gourmet_Foods.txt.gz 	Gourmet Food reviews (154,635 reviews)	30M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125" y="88232"/>
            <a:ext cx="6771583" cy="477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7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4" y="523329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Source  - Amazon Reviews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review/</a:t>
            </a:r>
            <a:r>
              <a:rPr lang="en-US" sz="2000" dirty="0" err="1"/>
              <a:t>userId</a:t>
            </a:r>
            <a:r>
              <a:rPr lang="en-US" sz="2000" dirty="0"/>
              <a:t>: id of the user, e.g. A1RSDE90N6RSZF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72" y="1"/>
            <a:ext cx="8967007" cy="560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1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 smtClean="0"/>
              <a:t>3</a:t>
            </a:r>
            <a:r>
              <a:rPr lang="en-US" sz="2400" baseline="30000" dirty="0" smtClean="0"/>
              <a:t>rd</a:t>
            </a:r>
            <a:r>
              <a:rPr lang="en-US" sz="2400" dirty="0"/>
              <a:t> Source -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www.alchemyapi.com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Sentiment Analysis on Text and Summary Fields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2905" y="352926"/>
            <a:ext cx="8908636" cy="443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3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485271"/>
              </p:ext>
            </p:extLst>
          </p:nvPr>
        </p:nvGraphicFramePr>
        <p:xfrm>
          <a:off x="684213" y="685800"/>
          <a:ext cx="85344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1422400"/>
                <a:gridCol w="1422400"/>
                <a:gridCol w="284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Stanford Amazon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r>
                        <a:rPr lang="en-US" baseline="0" dirty="0" smtClean="0"/>
                        <a:t> R, </a:t>
                      </a:r>
                      <a:r>
                        <a:rPr lang="en-US" baseline="0" dirty="0" err="1" smtClean="0"/>
                        <a:t>Stringr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rows of data make up one line of data, each row has a</a:t>
                      </a:r>
                      <a:r>
                        <a:rPr lang="en-US" baseline="0" dirty="0" smtClean="0"/>
                        <a:t> label, have to change char to numerical, Unix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Amazon</a:t>
                      </a:r>
                      <a:r>
                        <a:rPr lang="en-US" baseline="0" dirty="0" smtClean="0"/>
                        <a:t> Web Reviews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 post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Rvest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stringr</a:t>
                      </a:r>
                      <a:r>
                        <a:rPr lang="en-US" dirty="0" smtClean="0"/>
                        <a:t>, 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grep</a:t>
                      </a:r>
                      <a:r>
                        <a:rPr lang="en-US" baseline="0" dirty="0" smtClean="0"/>
                        <a:t> to obtain required data, transformation to proper format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Alchemy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r>
                        <a:rPr lang="en-US" baseline="0" dirty="0" smtClean="0"/>
                        <a:t> Get</a:t>
                      </a:r>
                    </a:p>
                    <a:p>
                      <a:r>
                        <a:rPr lang="en-US" baseline="0" dirty="0" smtClean="0"/>
                        <a:t>JSON reply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Rjson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RCurl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r>
                        <a:rPr lang="en-US" baseline="0" dirty="0" smtClean="0"/>
                        <a:t> Get to submit request, </a:t>
                      </a:r>
                      <a:r>
                        <a:rPr lang="en-US" baseline="0" dirty="0" err="1" smtClean="0"/>
                        <a:t>rjson</a:t>
                      </a:r>
                      <a:r>
                        <a:rPr lang="en-US" baseline="0" dirty="0" smtClean="0"/>
                        <a:t> to process reply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7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/ 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–Stored as </a:t>
            </a:r>
            <a:r>
              <a:rPr lang="en-US" dirty="0" err="1" smtClean="0"/>
              <a:t>RData</a:t>
            </a:r>
            <a:r>
              <a:rPr lang="en-US" dirty="0" smtClean="0"/>
              <a:t> </a:t>
            </a:r>
            <a:r>
              <a:rPr lang="en-US" dirty="0" smtClean="0"/>
              <a:t>files </a:t>
            </a:r>
          </a:p>
          <a:p>
            <a:pPr lvl="1"/>
            <a:r>
              <a:rPr lang="en-US" dirty="0" smtClean="0"/>
              <a:t>35,000 records for Amazon Reviews</a:t>
            </a:r>
          </a:p>
          <a:p>
            <a:pPr lvl="1"/>
            <a:r>
              <a:rPr lang="en-US" dirty="0" smtClean="0"/>
              <a:t>~2000 results from Alchemy API (limited by Alchemy to 1000 queries per day, need two per record</a:t>
            </a:r>
          </a:p>
          <a:p>
            <a:pPr lvl="1"/>
            <a:r>
              <a:rPr lang="en-US" dirty="0" smtClean="0"/>
              <a:t>~2000 real time Amazon Web Scrapping Reviews – limited by server time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279</TotalTime>
  <Words>751</Words>
  <Application>Microsoft Office PowerPoint</Application>
  <PresentationFormat>Widescreen</PresentationFormat>
  <Paragraphs>120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Slice</vt:lpstr>
      <vt:lpstr>  MSDA 607 Final Project Data mashups in R </vt:lpstr>
      <vt:lpstr>acknowledgment</vt:lpstr>
      <vt:lpstr>motivation for performing this analysis.   </vt:lpstr>
      <vt:lpstr>1st Source - snap.stanford.edu</vt:lpstr>
      <vt:lpstr>Gourmet_Foods.txt.gz  Gourmet Food reviews (154,635 reviews) 30M</vt:lpstr>
      <vt:lpstr>2nd Source  - Amazon Reviews review/userId: id of the user, e.g. A1RSDE90N6RSZF</vt:lpstr>
      <vt:lpstr>3rd Source - http://www.alchemyapi.com Sentiment Analysis on Text and Summary Fields</vt:lpstr>
      <vt:lpstr>Data Transformation</vt:lpstr>
      <vt:lpstr>Graphics / Statistical Analysis</vt:lpstr>
      <vt:lpstr>Graphics / Statistical Analysis</vt:lpstr>
      <vt:lpstr>Bar plot of top 10 Reviewers</vt:lpstr>
      <vt:lpstr>Helpfulness Score by Revierer</vt:lpstr>
      <vt:lpstr>Scatter Plot of Helpfulness score vs Reviewer Score</vt:lpstr>
      <vt:lpstr>Statistical Analysis Helpfulness vs Score</vt:lpstr>
      <vt:lpstr>Scatter Plot of Text score vs Summary Score</vt:lpstr>
      <vt:lpstr>Statistical Analysis Text Score vs Summary Score</vt:lpstr>
      <vt:lpstr>Use Case</vt:lpstr>
      <vt:lpstr>Use Case – Helpfulness vs Review Score</vt:lpstr>
      <vt:lpstr>Use Case – Helpfulness vs Review Score</vt:lpstr>
      <vt:lpstr>Use Case – Example - Seiki SE39UY04 39-Inch 4K Ultra HD 120Hz LED TV http://www.amazon.com/Seiki-SE39UY04-39-Inch-Ultra-120Hz/dp/B00DOPGO2G/ref=sr_1_32?s=tv&amp;ie=UTF8&amp;qid=1418686622&amp;sr=1-32&amp;keywords=4k+TV </vt:lpstr>
      <vt:lpstr>Challenges</vt:lpstr>
      <vt:lpstr>Takeaways</vt:lpstr>
      <vt:lpstr>Future Strategies?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MSDA 607 Final Project Data mashups in R</dc:title>
  <dc:creator>Adejare Windokun</dc:creator>
  <cp:lastModifiedBy>Adejare Windokun</cp:lastModifiedBy>
  <cp:revision>22</cp:revision>
  <dcterms:created xsi:type="dcterms:W3CDTF">2014-12-08T21:05:07Z</dcterms:created>
  <dcterms:modified xsi:type="dcterms:W3CDTF">2014-12-16T00:20:33Z</dcterms:modified>
</cp:coreProperties>
</file>