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0"/>
  </p:notesMasterIdLst>
  <p:sldIdLst>
    <p:sldId id="256" r:id="rId2"/>
    <p:sldId id="257" r:id="rId3"/>
    <p:sldId id="258" r:id="rId4"/>
    <p:sldId id="276" r:id="rId5"/>
    <p:sldId id="272" r:id="rId6"/>
    <p:sldId id="273" r:id="rId7"/>
    <p:sldId id="274" r:id="rId8"/>
    <p:sldId id="259" r:id="rId9"/>
    <p:sldId id="260" r:id="rId10"/>
    <p:sldId id="263" r:id="rId11"/>
    <p:sldId id="271" r:id="rId12"/>
    <p:sldId id="261" r:id="rId13"/>
    <p:sldId id="264" r:id="rId14"/>
    <p:sldId id="270" r:id="rId15"/>
    <p:sldId id="266" r:id="rId16"/>
    <p:sldId id="268" r:id="rId17"/>
    <p:sldId id="27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2"/>
    <p:restoredTop sz="94607"/>
  </p:normalViewPr>
  <p:slideViewPr>
    <p:cSldViewPr snapToGrid="0" snapToObjects="1">
      <p:cViewPr varScale="1">
        <p:scale>
          <a:sx n="96" d="100"/>
          <a:sy n="96"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1E2EC-0B68-8042-B5AC-2C5882CBE372}"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B87A5-FE88-894D-8E16-6146C5313277}" type="slidenum">
              <a:rPr lang="en-US" smtClean="0"/>
              <a:t>‹#›</a:t>
            </a:fld>
            <a:endParaRPr lang="en-US"/>
          </a:p>
        </p:txBody>
      </p:sp>
    </p:spTree>
    <p:extLst>
      <p:ext uri="{BB962C8B-B14F-4D97-AF65-F5344CB8AC3E}">
        <p14:creationId xmlns:p14="http://schemas.microsoft.com/office/powerpoint/2010/main" val="225757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motivated us to answer these?</a:t>
            </a:r>
          </a:p>
        </p:txBody>
      </p:sp>
      <p:sp>
        <p:nvSpPr>
          <p:cNvPr id="4" name="Slide Number Placeholder 3"/>
          <p:cNvSpPr>
            <a:spLocks noGrp="1"/>
          </p:cNvSpPr>
          <p:nvPr>
            <p:ph type="sldNum" sz="quarter" idx="5"/>
          </p:nvPr>
        </p:nvSpPr>
        <p:spPr/>
        <p:txBody>
          <a:bodyPr/>
          <a:lstStyle/>
          <a:p>
            <a:fld id="{D81B87A5-FE88-894D-8E16-6146C5313277}" type="slidenum">
              <a:rPr lang="en-US" smtClean="0"/>
              <a:t>2</a:t>
            </a:fld>
            <a:endParaRPr lang="en-US"/>
          </a:p>
        </p:txBody>
      </p:sp>
    </p:spTree>
    <p:extLst>
      <p:ext uri="{BB962C8B-B14F-4D97-AF65-F5344CB8AC3E}">
        <p14:creationId xmlns:p14="http://schemas.microsoft.com/office/powerpoint/2010/main" val="399002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each map to open interactive maps online</a:t>
            </a:r>
          </a:p>
        </p:txBody>
      </p:sp>
      <p:sp>
        <p:nvSpPr>
          <p:cNvPr id="4" name="Slide Number Placeholder 3"/>
          <p:cNvSpPr>
            <a:spLocks noGrp="1"/>
          </p:cNvSpPr>
          <p:nvPr>
            <p:ph type="sldNum" sz="quarter" idx="5"/>
          </p:nvPr>
        </p:nvSpPr>
        <p:spPr/>
        <p:txBody>
          <a:bodyPr/>
          <a:lstStyle/>
          <a:p>
            <a:fld id="{D81B87A5-FE88-894D-8E16-6146C5313277}" type="slidenum">
              <a:rPr lang="en-US" smtClean="0"/>
              <a:t>12</a:t>
            </a:fld>
            <a:endParaRPr lang="en-US"/>
          </a:p>
        </p:txBody>
      </p:sp>
    </p:spTree>
    <p:extLst>
      <p:ext uri="{BB962C8B-B14F-4D97-AF65-F5344CB8AC3E}">
        <p14:creationId xmlns:p14="http://schemas.microsoft.com/office/powerpoint/2010/main" val="108445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D804E74-C1DB-1744-A9BE-034FA8416327}"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17418621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04E74-C1DB-1744-A9BE-034FA8416327}"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24127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04E74-C1DB-1744-A9BE-034FA8416327}"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21767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04E74-C1DB-1744-A9BE-034FA8416327}"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196334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D804E74-C1DB-1744-A9BE-034FA8416327}"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21939940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D804E74-C1DB-1744-A9BE-034FA8416327}" type="datetimeFigureOut">
              <a:rPr lang="en-US" smtClean="0"/>
              <a:t>3/8/19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209366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804E74-C1DB-1744-A9BE-034FA8416327}"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E722D-1DD7-1542-BD0D-A306DF06EB4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818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04E74-C1DB-1744-A9BE-034FA8416327}"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188728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04E74-C1DB-1744-A9BE-034FA8416327}"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396244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D804E74-C1DB-1744-A9BE-034FA8416327}" type="datetimeFigureOut">
              <a:rPr lang="en-US" smtClean="0"/>
              <a:t>3/8/19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11142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D804E74-C1DB-1744-A9BE-034FA8416327}" type="datetimeFigureOut">
              <a:rPr lang="en-US" smtClean="0"/>
              <a:t>3/8/19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9DE722D-1DD7-1542-BD0D-A306DF06EB4B}" type="slidenum">
              <a:rPr lang="en-US" smtClean="0"/>
              <a:t>‹#›</a:t>
            </a:fld>
            <a:endParaRPr lang="en-US"/>
          </a:p>
        </p:txBody>
      </p:sp>
    </p:spTree>
    <p:extLst>
      <p:ext uri="{BB962C8B-B14F-4D97-AF65-F5344CB8AC3E}">
        <p14:creationId xmlns:p14="http://schemas.microsoft.com/office/powerpoint/2010/main" val="275016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804E74-C1DB-1744-A9BE-034FA8416327}" type="datetimeFigureOut">
              <a:rPr lang="en-US" smtClean="0"/>
              <a:t>3/8/19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9DE722D-1DD7-1542-BD0D-A306DF06EB4B}" type="slidenum">
              <a:rPr lang="en-US" smtClean="0"/>
              <a:t>‹#›</a:t>
            </a:fld>
            <a:endParaRPr lang="en-US"/>
          </a:p>
        </p:txBody>
      </p:sp>
    </p:spTree>
    <p:extLst>
      <p:ext uri="{BB962C8B-B14F-4D97-AF65-F5344CB8AC3E}">
        <p14:creationId xmlns:p14="http://schemas.microsoft.com/office/powerpoint/2010/main" val="1343929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ayoclinic.org/diseases-conditions/prescription-drug-abuse/in-depth/how-opioid-addiction-occurs/art-2036037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lot.ly/~chelmo/0.embed"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plot.ly/~chelmo/2.embed"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inicalkey.com/info/blog/opioid-prescribing-rates-drop-in-wake-of-cdc-guidelines/" TargetMode="External"/><Relationship Id="rId2" Type="http://schemas.openxmlformats.org/officeDocument/2006/relationships/hyperlink" Target="https://www.clinicalkey.com/#!/content/journal/1-s2.0-S107275151831129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drugoverdose/maps/rxrate-maps.html" TargetMode="External"/><Relationship Id="rId2" Type="http://schemas.openxmlformats.org/officeDocument/2006/relationships/hyperlink" Target="https://www.census.gov/developers/" TargetMode="Externa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40E4-A8B6-1A48-8C8F-159FC89C41BC}"/>
              </a:ext>
            </a:extLst>
          </p:cNvPr>
          <p:cNvSpPr>
            <a:spLocks noGrp="1"/>
          </p:cNvSpPr>
          <p:nvPr>
            <p:ph type="ctrTitle"/>
          </p:nvPr>
        </p:nvSpPr>
        <p:spPr>
          <a:xfrm>
            <a:off x="1600200" y="699185"/>
            <a:ext cx="8991600" cy="1645920"/>
          </a:xfrm>
        </p:spPr>
        <p:txBody>
          <a:bodyPr>
            <a:normAutofit/>
          </a:bodyPr>
          <a:lstStyle/>
          <a:p>
            <a:r>
              <a:rPr lang="en-US" dirty="0"/>
              <a:t>Tackling The Opioid Crisis Through Data</a:t>
            </a:r>
          </a:p>
        </p:txBody>
      </p:sp>
      <p:sp>
        <p:nvSpPr>
          <p:cNvPr id="3" name="Subtitle 2">
            <a:extLst>
              <a:ext uri="{FF2B5EF4-FFF2-40B4-BE49-F238E27FC236}">
                <a16:creationId xmlns:a16="http://schemas.microsoft.com/office/drawing/2014/main" id="{13293B52-286D-E043-8366-C73117EE9B6B}"/>
              </a:ext>
            </a:extLst>
          </p:cNvPr>
          <p:cNvSpPr>
            <a:spLocks noGrp="1"/>
          </p:cNvSpPr>
          <p:nvPr>
            <p:ph type="subTitle" idx="1"/>
          </p:nvPr>
        </p:nvSpPr>
        <p:spPr>
          <a:xfrm>
            <a:off x="2504657" y="2573815"/>
            <a:ext cx="7182679" cy="2502571"/>
          </a:xfrm>
          <a:noFill/>
          <a:ln>
            <a:solidFill>
              <a:schemeClr val="tx1"/>
            </a:solidFill>
          </a:ln>
        </p:spPr>
        <p:txBody>
          <a:bodyPr>
            <a:normAutofit fontScale="92500" lnSpcReduction="10000"/>
          </a:bodyPr>
          <a:lstStyle/>
          <a:p>
            <a:r>
              <a:rPr lang="en-US" sz="2400" i="1" dirty="0">
                <a:solidFill>
                  <a:schemeClr val="bg2"/>
                </a:solidFill>
              </a:rPr>
              <a:t>“Anyone who takes opioids is at risk of developing addiction. Your personal history and the length of time you use opioids play a role, but it's impossible to predict who's vulnerable to eventual dependence on and abuse of these drugs. Legal or illegal, stolen and shared, these drugs are responsible for the majority of overdose deaths in the U.S. today.”</a:t>
            </a:r>
          </a:p>
          <a:p>
            <a:r>
              <a:rPr lang="en-US" sz="2400" i="1" dirty="0">
                <a:solidFill>
                  <a:schemeClr val="bg2"/>
                </a:solidFill>
              </a:rPr>
              <a:t>-Mayo Clinic, </a:t>
            </a:r>
            <a:r>
              <a:rPr lang="en-US" sz="2400" i="1" dirty="0">
                <a:solidFill>
                  <a:srgbClr val="0070C0"/>
                </a:solidFill>
                <a:hlinkClick r:id="rId2">
                  <a:extLst>
                    <a:ext uri="{A12FA001-AC4F-418D-AE19-62706E023703}">
                      <ahyp:hlinkClr xmlns:ahyp="http://schemas.microsoft.com/office/drawing/2018/hyperlinkcolor" val="tx"/>
                    </a:ext>
                  </a:extLst>
                </a:hlinkClick>
              </a:rPr>
              <a:t>How Opioid Addiction Occurs</a:t>
            </a:r>
            <a:endParaRPr lang="en-US" sz="2400" i="1" dirty="0">
              <a:solidFill>
                <a:srgbClr val="0070C0"/>
              </a:solidFill>
            </a:endParaRPr>
          </a:p>
        </p:txBody>
      </p:sp>
      <p:sp>
        <p:nvSpPr>
          <p:cNvPr id="6" name="Subtitle 2">
            <a:extLst>
              <a:ext uri="{FF2B5EF4-FFF2-40B4-BE49-F238E27FC236}">
                <a16:creationId xmlns:a16="http://schemas.microsoft.com/office/drawing/2014/main" id="{623E2342-BD90-854D-AA1C-2E055AB716A0}"/>
              </a:ext>
            </a:extLst>
          </p:cNvPr>
          <p:cNvSpPr txBox="1">
            <a:spLocks/>
          </p:cNvSpPr>
          <p:nvPr/>
        </p:nvSpPr>
        <p:spPr>
          <a:xfrm>
            <a:off x="1600201" y="5305096"/>
            <a:ext cx="8991600" cy="1177351"/>
          </a:xfrm>
          <a:prstGeom prst="rect">
            <a:avLst/>
          </a:prstGeom>
          <a:noFill/>
          <a:ln>
            <a:noFill/>
          </a:ln>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3900" dirty="0">
                <a:solidFill>
                  <a:schemeClr val="bg1"/>
                </a:solidFill>
              </a:rPr>
              <a:t>By Team Git ‘</a:t>
            </a:r>
            <a:r>
              <a:rPr lang="en-US" sz="3900" dirty="0" err="1">
                <a:solidFill>
                  <a:schemeClr val="bg1"/>
                </a:solidFill>
              </a:rPr>
              <a:t>Er</a:t>
            </a:r>
            <a:r>
              <a:rPr lang="en-US" sz="3900" dirty="0">
                <a:solidFill>
                  <a:schemeClr val="bg1"/>
                </a:solidFill>
              </a:rPr>
              <a:t> Done</a:t>
            </a:r>
            <a:br>
              <a:rPr lang="en-US" sz="3900" dirty="0">
                <a:solidFill>
                  <a:schemeClr val="bg1"/>
                </a:solidFill>
              </a:rPr>
            </a:br>
            <a:r>
              <a:rPr lang="en-US" dirty="0">
                <a:solidFill>
                  <a:schemeClr val="bg2"/>
                </a:solidFill>
              </a:rPr>
              <a:t>Chelsea Monahan, Jason Winer, Holly Bergen, Robert </a:t>
            </a:r>
            <a:r>
              <a:rPr lang="en-US" dirty="0" err="1">
                <a:solidFill>
                  <a:schemeClr val="bg2"/>
                </a:solidFill>
              </a:rPr>
              <a:t>Sayler</a:t>
            </a:r>
            <a:endParaRPr lang="en-US" dirty="0">
              <a:solidFill>
                <a:schemeClr val="bg2"/>
              </a:solidFill>
            </a:endParaRPr>
          </a:p>
        </p:txBody>
      </p:sp>
    </p:spTree>
    <p:extLst>
      <p:ext uri="{BB962C8B-B14F-4D97-AF65-F5344CB8AC3E}">
        <p14:creationId xmlns:p14="http://schemas.microsoft.com/office/powerpoint/2010/main" val="380367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F02-FE51-DD40-AF50-2BD49EA97D18}"/>
              </a:ext>
            </a:extLst>
          </p:cNvPr>
          <p:cNvSpPr>
            <a:spLocks noGrp="1"/>
          </p:cNvSpPr>
          <p:nvPr>
            <p:ph type="title"/>
          </p:nvPr>
        </p:nvSpPr>
        <p:spPr>
          <a:xfrm>
            <a:off x="769620" y="543297"/>
            <a:ext cx="4486656" cy="1141497"/>
          </a:xfrm>
        </p:spPr>
        <p:txBody>
          <a:bodyPr/>
          <a:lstStyle/>
          <a:p>
            <a:r>
              <a:rPr lang="en-US" dirty="0"/>
              <a:t>Results</a:t>
            </a:r>
          </a:p>
        </p:txBody>
      </p:sp>
      <p:pic>
        <p:nvPicPr>
          <p:cNvPr id="8" name="Content Placeholder 7">
            <a:extLst>
              <a:ext uri="{FF2B5EF4-FFF2-40B4-BE49-F238E27FC236}">
                <a16:creationId xmlns:a16="http://schemas.microsoft.com/office/drawing/2014/main" id="{2FF3FE3B-8D1A-834E-B46D-30999FCE92B5}"/>
              </a:ext>
            </a:extLst>
          </p:cNvPr>
          <p:cNvPicPr>
            <a:picLocks noGrp="1" noChangeAspect="1"/>
          </p:cNvPicPr>
          <p:nvPr>
            <p:ph idx="1"/>
          </p:nvPr>
        </p:nvPicPr>
        <p:blipFill>
          <a:blip r:embed="rId2"/>
          <a:stretch>
            <a:fillRect/>
          </a:stretch>
        </p:blipFill>
        <p:spPr>
          <a:xfrm>
            <a:off x="901148" y="3541973"/>
            <a:ext cx="4161182" cy="3076619"/>
          </a:xfrm>
          <a:prstGeom prst="rect">
            <a:avLst/>
          </a:prstGeom>
        </p:spPr>
      </p:pic>
      <p:sp>
        <p:nvSpPr>
          <p:cNvPr id="6" name="Text Placeholder 5">
            <a:extLst>
              <a:ext uri="{FF2B5EF4-FFF2-40B4-BE49-F238E27FC236}">
                <a16:creationId xmlns:a16="http://schemas.microsoft.com/office/drawing/2014/main" id="{2300F24A-7B4D-CB4B-ACA1-79A39CC1D1DC}"/>
              </a:ext>
            </a:extLst>
          </p:cNvPr>
          <p:cNvSpPr>
            <a:spLocks noGrp="1"/>
          </p:cNvSpPr>
          <p:nvPr>
            <p:ph type="body" sz="half" idx="2"/>
          </p:nvPr>
        </p:nvSpPr>
        <p:spPr>
          <a:xfrm>
            <a:off x="6569242" y="1970228"/>
            <a:ext cx="4999442" cy="4164371"/>
          </a:xfrm>
          <a:ln>
            <a:noFill/>
          </a:ln>
        </p:spPr>
        <p:txBody>
          <a:bodyPr/>
          <a:lstStyle/>
          <a:p>
            <a:pPr marL="285750" indent="-285750" algn="l">
              <a:buFont typeface="Arial" panose="020B0604020202020204" pitchFamily="34" charset="0"/>
              <a:buChar char="•"/>
            </a:pPr>
            <a:r>
              <a:rPr lang="en-US" sz="2400" dirty="0">
                <a:solidFill>
                  <a:schemeClr val="tx1"/>
                </a:solidFill>
              </a:rPr>
              <a:t>Rate of actual addiction is also under-represented in the data, and difficult to track use of illicit opioids if they did not lead to death</a:t>
            </a:r>
          </a:p>
          <a:p>
            <a:pPr marL="285750" indent="-285750" algn="l">
              <a:buFont typeface="Arial" panose="020B0604020202020204" pitchFamily="34" charset="0"/>
              <a:buChar char="•"/>
            </a:pPr>
            <a:r>
              <a:rPr lang="en-US" sz="2400" dirty="0">
                <a:solidFill>
                  <a:schemeClr val="tx1"/>
                </a:solidFill>
              </a:rPr>
              <a:t>Not all opioid-related deaths are tracked, so data is likely well under-represented</a:t>
            </a:r>
          </a:p>
          <a:p>
            <a:pPr marL="285750" indent="-285750" algn="l">
              <a:buFont typeface="Arial" panose="020B0604020202020204" pitchFamily="34" charset="0"/>
              <a:buChar char="•"/>
            </a:pPr>
            <a:r>
              <a:rPr lang="en-US" sz="2400" dirty="0">
                <a:solidFill>
                  <a:schemeClr val="tx1"/>
                </a:solidFill>
              </a:rPr>
              <a:t>Looking at deaths alone does not account for opioid-related hospitalizations and overdoses</a:t>
            </a:r>
          </a:p>
          <a:p>
            <a:pPr marL="285750" indent="-285750" algn="l">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195D1820-8988-A44D-93F8-3ADCA2BC3A9F}"/>
              </a:ext>
            </a:extLst>
          </p:cNvPr>
          <p:cNvSpPr txBox="1">
            <a:spLocks/>
          </p:cNvSpPr>
          <p:nvPr/>
        </p:nvSpPr>
        <p:spPr bwMode="blackWhite">
          <a:xfrm>
            <a:off x="6736080" y="543296"/>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Limitations</a:t>
            </a:r>
          </a:p>
        </p:txBody>
      </p:sp>
      <p:sp>
        <p:nvSpPr>
          <p:cNvPr id="9" name="TextBox 8">
            <a:extLst>
              <a:ext uri="{FF2B5EF4-FFF2-40B4-BE49-F238E27FC236}">
                <a16:creationId xmlns:a16="http://schemas.microsoft.com/office/drawing/2014/main" id="{A94798EF-0A70-BC4E-8CD9-A250F6EA53E5}"/>
              </a:ext>
            </a:extLst>
          </p:cNvPr>
          <p:cNvSpPr txBox="1"/>
          <p:nvPr/>
        </p:nvSpPr>
        <p:spPr>
          <a:xfrm>
            <a:off x="769621" y="1910077"/>
            <a:ext cx="4486656" cy="1477328"/>
          </a:xfrm>
          <a:prstGeom prst="rect">
            <a:avLst/>
          </a:prstGeom>
          <a:noFill/>
        </p:spPr>
        <p:txBody>
          <a:bodyPr wrap="square" rtlCol="0">
            <a:spAutoFit/>
          </a:bodyPr>
          <a:lstStyle/>
          <a:p>
            <a:r>
              <a:rPr lang="en-US" dirty="0"/>
              <a:t>Multiple possibilities:</a:t>
            </a:r>
          </a:p>
          <a:p>
            <a:pPr marL="342900" indent="-342900">
              <a:buFont typeface="+mj-lt"/>
              <a:buAutoNum type="arabicPeriod"/>
            </a:pPr>
            <a:r>
              <a:rPr lang="en-US" dirty="0"/>
              <a:t>No correlation between prescribing rate and opioid-related deaths</a:t>
            </a:r>
          </a:p>
          <a:p>
            <a:pPr marL="342900" indent="-342900">
              <a:buFont typeface="+mj-lt"/>
              <a:buAutoNum type="arabicPeriod"/>
            </a:pPr>
            <a:r>
              <a:rPr lang="en-US" dirty="0"/>
              <a:t>Prescriptions become a gateway to addiction and then addicts go underground</a:t>
            </a:r>
          </a:p>
        </p:txBody>
      </p:sp>
    </p:spTree>
    <p:extLst>
      <p:ext uri="{BB962C8B-B14F-4D97-AF65-F5344CB8AC3E}">
        <p14:creationId xmlns:p14="http://schemas.microsoft.com/office/powerpoint/2010/main" val="164225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55B3-F317-BC43-BA51-303576F139AD}"/>
              </a:ext>
            </a:extLst>
          </p:cNvPr>
          <p:cNvSpPr>
            <a:spLocks noGrp="1"/>
          </p:cNvSpPr>
          <p:nvPr>
            <p:ph type="title"/>
          </p:nvPr>
        </p:nvSpPr>
        <p:spPr/>
        <p:txBody>
          <a:bodyPr>
            <a:normAutofit fontScale="90000"/>
          </a:bodyPr>
          <a:lstStyle/>
          <a:p>
            <a:r>
              <a:rPr lang="en-US" dirty="0"/>
              <a:t>Does the education level in a county affect the </a:t>
            </a:r>
            <a:r>
              <a:rPr lang="en-US" dirty="0">
                <a:solidFill>
                  <a:schemeClr val="tx1"/>
                </a:solidFill>
              </a:rPr>
              <a:t>rate of opioid prescriptions</a:t>
            </a:r>
            <a:r>
              <a:rPr lang="en-US" dirty="0"/>
              <a:t>?</a:t>
            </a:r>
          </a:p>
        </p:txBody>
      </p:sp>
      <p:sp>
        <p:nvSpPr>
          <p:cNvPr id="3" name="Content Placeholder 2">
            <a:extLst>
              <a:ext uri="{FF2B5EF4-FFF2-40B4-BE49-F238E27FC236}">
                <a16:creationId xmlns:a16="http://schemas.microsoft.com/office/drawing/2014/main" id="{5EB2488A-01A7-F94A-B932-D35BB1F8971E}"/>
              </a:ext>
            </a:extLst>
          </p:cNvPr>
          <p:cNvSpPr>
            <a:spLocks noGrp="1"/>
          </p:cNvSpPr>
          <p:nvPr>
            <p:ph sz="half" idx="1"/>
          </p:nvPr>
        </p:nvSpPr>
        <p:spPr>
          <a:xfrm>
            <a:off x="1291388" y="2322095"/>
            <a:ext cx="4562295" cy="3874168"/>
          </a:xfrm>
        </p:spPr>
        <p:txBody>
          <a:bodyPr>
            <a:normAutofit lnSpcReduction="10000"/>
          </a:bodyPr>
          <a:lstStyle/>
          <a:p>
            <a:r>
              <a:rPr lang="en-US" sz="2400" b="1" dirty="0">
                <a:solidFill>
                  <a:schemeClr val="tx1"/>
                </a:solidFill>
              </a:rPr>
              <a:t>Data sources</a:t>
            </a:r>
          </a:p>
          <a:p>
            <a:pPr lvl="1"/>
            <a:r>
              <a:rPr lang="en-US" dirty="0"/>
              <a:t>Census API</a:t>
            </a:r>
          </a:p>
          <a:p>
            <a:pPr lvl="1"/>
            <a:r>
              <a:rPr lang="en-US" dirty="0"/>
              <a:t>CDC Opioid Prescription Data</a:t>
            </a:r>
            <a:br>
              <a:rPr lang="en-US" dirty="0"/>
            </a:br>
            <a:br>
              <a:rPr lang="en-US" dirty="0"/>
            </a:br>
            <a:endParaRPr lang="en-US" dirty="0"/>
          </a:p>
          <a:p>
            <a:r>
              <a:rPr lang="en-US" sz="2400" b="1" dirty="0"/>
              <a:t>Challenges</a:t>
            </a:r>
          </a:p>
          <a:p>
            <a:pPr lvl="1"/>
            <a:r>
              <a:rPr lang="en-US" dirty="0"/>
              <a:t>Pulling data for all counties (not just those over 65,000 residents)</a:t>
            </a:r>
          </a:p>
          <a:p>
            <a:pPr lvl="1"/>
            <a:r>
              <a:rPr lang="en-US" dirty="0"/>
              <a:t>Had to pull over 40 different variables to get the (seemingly) simple info needed</a:t>
            </a:r>
          </a:p>
          <a:p>
            <a:pPr lvl="1"/>
            <a:r>
              <a:rPr lang="en-US" dirty="0"/>
              <a:t>County data not automatically pulled with FIPS code</a:t>
            </a:r>
          </a:p>
          <a:p>
            <a:endParaRPr lang="en-US" dirty="0"/>
          </a:p>
        </p:txBody>
      </p:sp>
      <p:sp>
        <p:nvSpPr>
          <p:cNvPr id="4" name="Content Placeholder 3">
            <a:extLst>
              <a:ext uri="{FF2B5EF4-FFF2-40B4-BE49-F238E27FC236}">
                <a16:creationId xmlns:a16="http://schemas.microsoft.com/office/drawing/2014/main" id="{E047D4E6-127E-F745-9177-2DF256D0DD7C}"/>
              </a:ext>
            </a:extLst>
          </p:cNvPr>
          <p:cNvSpPr>
            <a:spLocks noGrp="1"/>
          </p:cNvSpPr>
          <p:nvPr>
            <p:ph sz="half" idx="2"/>
          </p:nvPr>
        </p:nvSpPr>
        <p:spPr>
          <a:xfrm>
            <a:off x="6338315" y="2322095"/>
            <a:ext cx="4562296" cy="3874168"/>
          </a:xfrm>
        </p:spPr>
        <p:txBody>
          <a:bodyPr>
            <a:normAutofit lnSpcReduction="10000"/>
          </a:bodyPr>
          <a:lstStyle/>
          <a:p>
            <a:r>
              <a:rPr lang="en-US" sz="2400" b="1" dirty="0"/>
              <a:t>Process</a:t>
            </a:r>
          </a:p>
          <a:p>
            <a:pPr lvl="1"/>
            <a:r>
              <a:rPr lang="en-US" dirty="0"/>
              <a:t>Pulled data from API &amp; created </a:t>
            </a:r>
            <a:r>
              <a:rPr lang="en-US" dirty="0" err="1"/>
              <a:t>dataframe</a:t>
            </a:r>
            <a:r>
              <a:rPr lang="en-US" dirty="0"/>
              <a:t> with clear labeling</a:t>
            </a:r>
          </a:p>
          <a:p>
            <a:pPr lvl="1"/>
            <a:r>
              <a:rPr lang="en-US" dirty="0"/>
              <a:t>Merged, processed, and ran calculations on data to create appropriate columns in </a:t>
            </a:r>
            <a:r>
              <a:rPr lang="en-US" dirty="0" err="1"/>
              <a:t>dataframe</a:t>
            </a:r>
            <a:endParaRPr lang="en-US" dirty="0"/>
          </a:p>
          <a:p>
            <a:pPr lvl="1"/>
            <a:r>
              <a:rPr lang="en-US" dirty="0"/>
              <a:t>Merged State and County data to create FIPS codes</a:t>
            </a:r>
          </a:p>
          <a:p>
            <a:pPr lvl="1"/>
            <a:r>
              <a:rPr lang="en-US" dirty="0"/>
              <a:t>Merged </a:t>
            </a:r>
            <a:r>
              <a:rPr lang="en-US" dirty="0" err="1"/>
              <a:t>dataframe</a:t>
            </a:r>
            <a:r>
              <a:rPr lang="en-US" dirty="0"/>
              <a:t> with CDC csv </a:t>
            </a:r>
          </a:p>
          <a:p>
            <a:pPr lvl="1"/>
            <a:r>
              <a:rPr lang="en-US" dirty="0"/>
              <a:t>Weighted education level percentages and found totals for each county</a:t>
            </a:r>
          </a:p>
          <a:p>
            <a:pPr lvl="1"/>
            <a:r>
              <a:rPr lang="en-US" dirty="0"/>
              <a:t>Created </a:t>
            </a:r>
            <a:r>
              <a:rPr lang="en-US" dirty="0" err="1"/>
              <a:t>coropleth</a:t>
            </a:r>
            <a:r>
              <a:rPr lang="en-US" dirty="0"/>
              <a:t> maps using </a:t>
            </a:r>
            <a:r>
              <a:rPr lang="en-US" dirty="0" err="1"/>
              <a:t>Plotly</a:t>
            </a:r>
            <a:endParaRPr lang="en-US" dirty="0"/>
          </a:p>
          <a:p>
            <a:pPr lvl="1"/>
            <a:r>
              <a:rPr lang="en-US" dirty="0"/>
              <a:t>Created scatterplot and ran regression </a:t>
            </a:r>
          </a:p>
          <a:p>
            <a:endParaRPr lang="en-US" dirty="0"/>
          </a:p>
        </p:txBody>
      </p:sp>
    </p:spTree>
    <p:extLst>
      <p:ext uri="{BB962C8B-B14F-4D97-AF65-F5344CB8AC3E}">
        <p14:creationId xmlns:p14="http://schemas.microsoft.com/office/powerpoint/2010/main" val="331440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0639A3-C1AA-5040-9BC9-206EF30FAE42}"/>
              </a:ext>
            </a:extLst>
          </p:cNvPr>
          <p:cNvSpPr>
            <a:spLocks noGrp="1"/>
          </p:cNvSpPr>
          <p:nvPr>
            <p:ph type="body" idx="1"/>
          </p:nvPr>
        </p:nvSpPr>
        <p:spPr>
          <a:xfrm>
            <a:off x="292106" y="5757711"/>
            <a:ext cx="5657833" cy="704087"/>
          </a:xfrm>
        </p:spPr>
        <p:txBody>
          <a:bodyPr>
            <a:normAutofit fontScale="85000" lnSpcReduction="20000"/>
          </a:bodyPr>
          <a:lstStyle/>
          <a:p>
            <a:r>
              <a:rPr lang="en-US" dirty="0"/>
              <a:t>Counties in yellow had the highest opioid prescription rates in the country </a:t>
            </a:r>
            <a:br>
              <a:rPr lang="en-US" dirty="0"/>
            </a:br>
            <a:r>
              <a:rPr lang="en-US" dirty="0"/>
              <a:t>(top 25%)</a:t>
            </a:r>
          </a:p>
        </p:txBody>
      </p:sp>
      <p:pic>
        <p:nvPicPr>
          <p:cNvPr id="8" name="Content Placeholder 7">
            <a:hlinkClick r:id="rId3"/>
            <a:extLst>
              <a:ext uri="{FF2B5EF4-FFF2-40B4-BE49-F238E27FC236}">
                <a16:creationId xmlns:a16="http://schemas.microsoft.com/office/drawing/2014/main" id="{C2A024A3-1BE4-D54B-8392-B7E56D229D41}"/>
              </a:ext>
            </a:extLst>
          </p:cNvPr>
          <p:cNvPicPr>
            <a:picLocks noGrp="1" noChangeAspect="1"/>
          </p:cNvPicPr>
          <p:nvPr>
            <p:ph sz="half" idx="2"/>
          </p:nvPr>
        </p:nvPicPr>
        <p:blipFill>
          <a:blip r:embed="rId4"/>
          <a:stretch>
            <a:fillRect/>
          </a:stretch>
        </p:blipFill>
        <p:spPr>
          <a:xfrm>
            <a:off x="292106" y="2400301"/>
            <a:ext cx="5772148" cy="2886074"/>
          </a:xfrm>
        </p:spPr>
      </p:pic>
      <p:pic>
        <p:nvPicPr>
          <p:cNvPr id="10" name="Content Placeholder 9">
            <a:hlinkClick r:id="rId5"/>
            <a:extLst>
              <a:ext uri="{FF2B5EF4-FFF2-40B4-BE49-F238E27FC236}">
                <a16:creationId xmlns:a16="http://schemas.microsoft.com/office/drawing/2014/main" id="{D7BC98DA-57ED-5E44-813E-DFB59F126E03}"/>
              </a:ext>
            </a:extLst>
          </p:cNvPr>
          <p:cNvPicPr>
            <a:picLocks noGrp="1" noChangeAspect="1"/>
          </p:cNvPicPr>
          <p:nvPr>
            <p:ph sz="quarter" idx="4"/>
          </p:nvPr>
        </p:nvPicPr>
        <p:blipFill>
          <a:blip r:embed="rId6"/>
          <a:stretch>
            <a:fillRect/>
          </a:stretch>
        </p:blipFill>
        <p:spPr>
          <a:xfrm>
            <a:off x="6181716" y="2400301"/>
            <a:ext cx="5772149" cy="2886074"/>
          </a:xfrm>
        </p:spPr>
      </p:pic>
      <p:sp>
        <p:nvSpPr>
          <p:cNvPr id="5" name="Text Placeholder 4">
            <a:extLst>
              <a:ext uri="{FF2B5EF4-FFF2-40B4-BE49-F238E27FC236}">
                <a16:creationId xmlns:a16="http://schemas.microsoft.com/office/drawing/2014/main" id="{FAB982E3-A1B8-E045-9070-2A1F1BC002C6}"/>
              </a:ext>
            </a:extLst>
          </p:cNvPr>
          <p:cNvSpPr>
            <a:spLocks noGrp="1"/>
          </p:cNvSpPr>
          <p:nvPr>
            <p:ph type="body" sz="quarter" idx="13"/>
          </p:nvPr>
        </p:nvSpPr>
        <p:spPr>
          <a:xfrm>
            <a:off x="6242062" y="5757710"/>
            <a:ext cx="5657831" cy="704087"/>
          </a:xfrm>
        </p:spPr>
        <p:txBody>
          <a:bodyPr>
            <a:normAutofit fontScale="85000" lnSpcReduction="20000"/>
          </a:bodyPr>
          <a:lstStyle/>
          <a:p>
            <a:r>
              <a:rPr lang="en-US" dirty="0"/>
              <a:t>Counties in Yellow had the lowest education levels in the country </a:t>
            </a:r>
            <a:br>
              <a:rPr lang="en-US" dirty="0"/>
            </a:br>
            <a:r>
              <a:rPr lang="en-US" dirty="0"/>
              <a:t>(bottom 25%)</a:t>
            </a:r>
          </a:p>
        </p:txBody>
      </p:sp>
      <p:sp>
        <p:nvSpPr>
          <p:cNvPr id="6" name="Title 5">
            <a:extLst>
              <a:ext uri="{FF2B5EF4-FFF2-40B4-BE49-F238E27FC236}">
                <a16:creationId xmlns:a16="http://schemas.microsoft.com/office/drawing/2014/main" id="{76469847-4497-1D41-960A-3559C1539627}"/>
              </a:ext>
            </a:extLst>
          </p:cNvPr>
          <p:cNvSpPr>
            <a:spLocks noGrp="1"/>
          </p:cNvSpPr>
          <p:nvPr>
            <p:ph type="title"/>
          </p:nvPr>
        </p:nvSpPr>
        <p:spPr/>
        <p:txBody>
          <a:bodyPr>
            <a:normAutofit fontScale="90000"/>
          </a:bodyPr>
          <a:lstStyle/>
          <a:p>
            <a:r>
              <a:rPr lang="en-US" dirty="0"/>
              <a:t>Does the education level in a county affect the </a:t>
            </a:r>
            <a:r>
              <a:rPr lang="en-US" dirty="0">
                <a:solidFill>
                  <a:schemeClr val="tx1"/>
                </a:solidFill>
              </a:rPr>
              <a:t>rate of opioid prescriptions</a:t>
            </a:r>
            <a:r>
              <a:rPr lang="en-US" dirty="0"/>
              <a:t>?</a:t>
            </a:r>
          </a:p>
        </p:txBody>
      </p:sp>
    </p:spTree>
    <p:extLst>
      <p:ext uri="{BB962C8B-B14F-4D97-AF65-F5344CB8AC3E}">
        <p14:creationId xmlns:p14="http://schemas.microsoft.com/office/powerpoint/2010/main" val="428242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F02-FE51-DD40-AF50-2BD49EA97D18}"/>
              </a:ext>
            </a:extLst>
          </p:cNvPr>
          <p:cNvSpPr>
            <a:spLocks noGrp="1"/>
          </p:cNvSpPr>
          <p:nvPr>
            <p:ph type="title"/>
          </p:nvPr>
        </p:nvSpPr>
        <p:spPr>
          <a:xfrm>
            <a:off x="769620" y="543297"/>
            <a:ext cx="4486656" cy="1141497"/>
          </a:xfrm>
        </p:spPr>
        <p:txBody>
          <a:bodyPr/>
          <a:lstStyle/>
          <a:p>
            <a:r>
              <a:rPr lang="en-US" dirty="0"/>
              <a:t>Results</a:t>
            </a:r>
          </a:p>
        </p:txBody>
      </p:sp>
      <p:sp>
        <p:nvSpPr>
          <p:cNvPr id="6" name="Text Placeholder 5">
            <a:extLst>
              <a:ext uri="{FF2B5EF4-FFF2-40B4-BE49-F238E27FC236}">
                <a16:creationId xmlns:a16="http://schemas.microsoft.com/office/drawing/2014/main" id="{2300F24A-7B4D-CB4B-ACA1-79A39CC1D1DC}"/>
              </a:ext>
            </a:extLst>
          </p:cNvPr>
          <p:cNvSpPr>
            <a:spLocks noGrp="1"/>
          </p:cNvSpPr>
          <p:nvPr>
            <p:ph type="body" sz="half" idx="2"/>
          </p:nvPr>
        </p:nvSpPr>
        <p:spPr>
          <a:xfrm>
            <a:off x="6736080" y="4819552"/>
            <a:ext cx="4486656" cy="1594499"/>
          </a:xfrm>
        </p:spPr>
        <p:txBody>
          <a:bodyPr>
            <a:normAutofit fontScale="92500" lnSpcReduction="10000"/>
          </a:bodyPr>
          <a:lstStyle/>
          <a:p>
            <a:r>
              <a:rPr lang="en-US" sz="2800" dirty="0">
                <a:solidFill>
                  <a:schemeClr val="tx1"/>
                </a:solidFill>
              </a:rPr>
              <a:t>There is absolutely no correlation between education levels and opioid prescription rates</a:t>
            </a:r>
          </a:p>
          <a:p>
            <a:endParaRPr lang="en-US" sz="2800" dirty="0">
              <a:solidFill>
                <a:schemeClr val="tx1"/>
              </a:solidFill>
            </a:endParaRPr>
          </a:p>
        </p:txBody>
      </p:sp>
      <p:sp>
        <p:nvSpPr>
          <p:cNvPr id="7" name="Title 1">
            <a:extLst>
              <a:ext uri="{FF2B5EF4-FFF2-40B4-BE49-F238E27FC236}">
                <a16:creationId xmlns:a16="http://schemas.microsoft.com/office/drawing/2014/main" id="{195D1820-8988-A44D-93F8-3ADCA2BC3A9F}"/>
              </a:ext>
            </a:extLst>
          </p:cNvPr>
          <p:cNvSpPr txBox="1">
            <a:spLocks/>
          </p:cNvSpPr>
          <p:nvPr/>
        </p:nvSpPr>
        <p:spPr bwMode="blackWhite">
          <a:xfrm>
            <a:off x="6736080" y="543296"/>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Limitations</a:t>
            </a:r>
          </a:p>
        </p:txBody>
      </p:sp>
      <p:pic>
        <p:nvPicPr>
          <p:cNvPr id="9" name="Picture 8">
            <a:extLst>
              <a:ext uri="{FF2B5EF4-FFF2-40B4-BE49-F238E27FC236}">
                <a16:creationId xmlns:a16="http://schemas.microsoft.com/office/drawing/2014/main" id="{8B8ABC54-4CC1-CA40-86E6-E18FFAC4822C}"/>
              </a:ext>
            </a:extLst>
          </p:cNvPr>
          <p:cNvPicPr>
            <a:picLocks noChangeAspect="1"/>
          </p:cNvPicPr>
          <p:nvPr/>
        </p:nvPicPr>
        <p:blipFill>
          <a:blip r:embed="rId2"/>
          <a:stretch>
            <a:fillRect/>
          </a:stretch>
        </p:blipFill>
        <p:spPr>
          <a:xfrm>
            <a:off x="947902" y="1899399"/>
            <a:ext cx="4130092" cy="2758935"/>
          </a:xfrm>
          <a:prstGeom prst="rect">
            <a:avLst/>
          </a:prstGeom>
        </p:spPr>
      </p:pic>
      <p:graphicFrame>
        <p:nvGraphicFramePr>
          <p:cNvPr id="12" name="Content Placeholder 11">
            <a:extLst>
              <a:ext uri="{FF2B5EF4-FFF2-40B4-BE49-F238E27FC236}">
                <a16:creationId xmlns:a16="http://schemas.microsoft.com/office/drawing/2014/main" id="{351E0FD6-1D59-B34B-987B-E9A4EC515C89}"/>
              </a:ext>
            </a:extLst>
          </p:cNvPr>
          <p:cNvGraphicFramePr>
            <a:graphicFrameLocks noGrp="1"/>
          </p:cNvGraphicFramePr>
          <p:nvPr>
            <p:ph idx="1"/>
            <p:extLst>
              <p:ext uri="{D42A27DB-BD31-4B8C-83A1-F6EECF244321}">
                <p14:modId xmlns:p14="http://schemas.microsoft.com/office/powerpoint/2010/main" val="3103441718"/>
              </p:ext>
            </p:extLst>
          </p:nvPr>
        </p:nvGraphicFramePr>
        <p:xfrm>
          <a:off x="2065292" y="4910718"/>
          <a:ext cx="1895312" cy="1403985"/>
        </p:xfrm>
        <a:graphic>
          <a:graphicData uri="http://schemas.openxmlformats.org/drawingml/2006/table">
            <a:tbl>
              <a:tblPr/>
              <a:tblGrid>
                <a:gridCol w="947656">
                  <a:extLst>
                    <a:ext uri="{9D8B030D-6E8A-4147-A177-3AD203B41FA5}">
                      <a16:colId xmlns:a16="http://schemas.microsoft.com/office/drawing/2014/main" val="2805354420"/>
                    </a:ext>
                  </a:extLst>
                </a:gridCol>
                <a:gridCol w="947656">
                  <a:extLst>
                    <a:ext uri="{9D8B030D-6E8A-4147-A177-3AD203B41FA5}">
                      <a16:colId xmlns:a16="http://schemas.microsoft.com/office/drawing/2014/main" val="127355022"/>
                    </a:ext>
                  </a:extLst>
                </a:gridCol>
              </a:tblGrid>
              <a:tr h="203200">
                <a:tc gridSpan="2">
                  <a:txBody>
                    <a:bodyPr/>
                    <a:lstStyle/>
                    <a:p>
                      <a:pPr algn="ctr" fontAlgn="b"/>
                      <a:r>
                        <a:rPr lang="en-US" sz="1200" b="0" i="1" u="none" strike="noStrike" dirty="0">
                          <a:solidFill>
                            <a:srgbClr val="000000"/>
                          </a:solidFill>
                          <a:effectLst/>
                          <a:latin typeface="Calibri" panose="020F0502020204030204" pitchFamily="34" charset="0"/>
                        </a:rPr>
                        <a:t>Regression Statistics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84445373"/>
                  </a:ext>
                </a:extLst>
              </a:tr>
              <a:tr h="203200">
                <a:tc>
                  <a:txBody>
                    <a:bodyPr/>
                    <a:lstStyle/>
                    <a:p>
                      <a:pPr algn="l" fontAlgn="b"/>
                      <a:r>
                        <a:rPr lang="en-US" sz="1200" b="0" i="0" u="none" strike="noStrike">
                          <a:solidFill>
                            <a:srgbClr val="000000"/>
                          </a:solidFill>
                          <a:effectLst/>
                          <a:latin typeface="Calibri" panose="020F0502020204030204" pitchFamily="34" charset="0"/>
                        </a:rPr>
                        <a:t>Multiple 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0.15448049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26491615"/>
                  </a:ext>
                </a:extLst>
              </a:tr>
              <a:tr h="203200">
                <a:tc>
                  <a:txBody>
                    <a:bodyPr/>
                    <a:lstStyle/>
                    <a:p>
                      <a:pPr algn="l" fontAlgn="b"/>
                      <a:r>
                        <a:rPr lang="en-US" sz="1200" b="0" i="0" u="none" strike="noStrike">
                          <a:solidFill>
                            <a:srgbClr val="000000"/>
                          </a:solidFill>
                          <a:effectLst/>
                          <a:latin typeface="Calibri" panose="020F0502020204030204" pitchFamily="34" charset="0"/>
                        </a:rPr>
                        <a:t>R Square</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0.02386422</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417342708"/>
                  </a:ext>
                </a:extLst>
              </a:tr>
              <a:tr h="203200">
                <a:tc>
                  <a:txBody>
                    <a:bodyPr/>
                    <a:lstStyle/>
                    <a:p>
                      <a:pPr algn="l" fontAlgn="b"/>
                      <a:r>
                        <a:rPr lang="en-US" sz="1200" b="0" i="0" u="none" strike="noStrike">
                          <a:solidFill>
                            <a:srgbClr val="000000"/>
                          </a:solidFill>
                          <a:effectLst/>
                          <a:latin typeface="Calibri" panose="020F0502020204030204" pitchFamily="34" charset="0"/>
                        </a:rPr>
                        <a:t>Adjusted R Square</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0.02353288</a:t>
                      </a:r>
                    </a:p>
                  </a:txBody>
                  <a:tcPr marL="9525" marR="9525" marT="9525" marB="0" anchor="b">
                    <a:lnL>
                      <a:noFill/>
                    </a:lnL>
                    <a:lnR>
                      <a:noFill/>
                    </a:lnR>
                    <a:lnT>
                      <a:noFill/>
                    </a:lnT>
                    <a:lnB>
                      <a:noFill/>
                    </a:lnB>
                  </a:tcPr>
                </a:tc>
                <a:extLst>
                  <a:ext uri="{0D108BD9-81ED-4DB2-BD59-A6C34878D82A}">
                    <a16:rowId xmlns:a16="http://schemas.microsoft.com/office/drawing/2014/main" val="107160620"/>
                  </a:ext>
                </a:extLst>
              </a:tr>
              <a:tr h="203200">
                <a:tc>
                  <a:txBody>
                    <a:bodyPr/>
                    <a:lstStyle/>
                    <a:p>
                      <a:pPr algn="l" fontAlgn="b"/>
                      <a:r>
                        <a:rPr lang="en-US" sz="1200" b="0" i="0" u="none" strike="noStrike">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36.1085484</a:t>
                      </a:r>
                    </a:p>
                  </a:txBody>
                  <a:tcPr marL="9525" marR="9525" marT="9525" marB="0" anchor="b">
                    <a:lnL>
                      <a:noFill/>
                    </a:lnL>
                    <a:lnR>
                      <a:noFill/>
                    </a:lnR>
                    <a:lnT>
                      <a:noFill/>
                    </a:lnT>
                    <a:lnB>
                      <a:noFill/>
                    </a:lnB>
                  </a:tcPr>
                </a:tc>
                <a:extLst>
                  <a:ext uri="{0D108BD9-81ED-4DB2-BD59-A6C34878D82A}">
                    <a16:rowId xmlns:a16="http://schemas.microsoft.com/office/drawing/2014/main" val="2985799252"/>
                  </a:ext>
                </a:extLst>
              </a:tr>
              <a:tr h="215900">
                <a:tc>
                  <a:txBody>
                    <a:bodyPr/>
                    <a:lstStyle/>
                    <a:p>
                      <a:pPr algn="l" fontAlgn="b"/>
                      <a:r>
                        <a:rPr lang="en-US" sz="1200" b="0" i="0" u="none" strike="noStrike">
                          <a:solidFill>
                            <a:srgbClr val="000000"/>
                          </a:solidFill>
                          <a:effectLst/>
                          <a:latin typeface="Calibri" panose="020F0502020204030204" pitchFamily="34" charset="0"/>
                        </a:rPr>
                        <a:t>Observations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2948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125565"/>
                  </a:ext>
                </a:extLst>
              </a:tr>
            </a:tbl>
          </a:graphicData>
        </a:graphic>
      </p:graphicFrame>
      <p:sp>
        <p:nvSpPr>
          <p:cNvPr id="13" name="Title 1">
            <a:extLst>
              <a:ext uri="{FF2B5EF4-FFF2-40B4-BE49-F238E27FC236}">
                <a16:creationId xmlns:a16="http://schemas.microsoft.com/office/drawing/2014/main" id="{FD426FDB-8C80-424F-B224-571E4DCC4F88}"/>
              </a:ext>
            </a:extLst>
          </p:cNvPr>
          <p:cNvSpPr txBox="1">
            <a:spLocks/>
          </p:cNvSpPr>
          <p:nvPr/>
        </p:nvSpPr>
        <p:spPr bwMode="blackWhite">
          <a:xfrm>
            <a:off x="6736080" y="3553528"/>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Analysis</a:t>
            </a:r>
          </a:p>
        </p:txBody>
      </p:sp>
      <p:sp>
        <p:nvSpPr>
          <p:cNvPr id="16" name="Text Placeholder 5">
            <a:extLst>
              <a:ext uri="{FF2B5EF4-FFF2-40B4-BE49-F238E27FC236}">
                <a16:creationId xmlns:a16="http://schemas.microsoft.com/office/drawing/2014/main" id="{17BAF68A-5242-1C4D-87C1-07FB3A0F20CE}"/>
              </a:ext>
            </a:extLst>
          </p:cNvPr>
          <p:cNvSpPr txBox="1">
            <a:spLocks/>
          </p:cNvSpPr>
          <p:nvPr/>
        </p:nvSpPr>
        <p:spPr>
          <a:xfrm>
            <a:off x="6736080" y="1837929"/>
            <a:ext cx="4486656" cy="1591071"/>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r>
              <a:rPr lang="en-US" sz="2800" dirty="0">
                <a:solidFill>
                  <a:schemeClr val="tx1"/>
                </a:solidFill>
              </a:rPr>
              <a:t>Methodology for determining education weights could be improved</a:t>
            </a:r>
          </a:p>
          <a:p>
            <a:endParaRPr lang="en-US" sz="2800" dirty="0">
              <a:solidFill>
                <a:schemeClr val="tx1"/>
              </a:solidFill>
            </a:endParaRPr>
          </a:p>
        </p:txBody>
      </p:sp>
    </p:spTree>
    <p:extLst>
      <p:ext uri="{BB962C8B-B14F-4D97-AF65-F5344CB8AC3E}">
        <p14:creationId xmlns:p14="http://schemas.microsoft.com/office/powerpoint/2010/main" val="70609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2734-F5F1-5841-A47E-286E6C983EC0}"/>
              </a:ext>
            </a:extLst>
          </p:cNvPr>
          <p:cNvSpPr>
            <a:spLocks noGrp="1"/>
          </p:cNvSpPr>
          <p:nvPr>
            <p:ph type="title"/>
          </p:nvPr>
        </p:nvSpPr>
        <p:spPr/>
        <p:txBody>
          <a:bodyPr>
            <a:normAutofit fontScale="90000"/>
          </a:bodyPr>
          <a:lstStyle/>
          <a:p>
            <a:r>
              <a:rPr lang="en-US" dirty="0"/>
              <a:t>Did unemployment rates during the Great Recession affect current overdose rates?</a:t>
            </a:r>
            <a:br>
              <a:rPr lang="en-US" dirty="0"/>
            </a:br>
            <a:r>
              <a:rPr lang="en-US" dirty="0"/>
              <a:t>(Robert)</a:t>
            </a:r>
          </a:p>
        </p:txBody>
      </p:sp>
      <p:sp>
        <p:nvSpPr>
          <p:cNvPr id="3" name="Content Placeholder 2">
            <a:extLst>
              <a:ext uri="{FF2B5EF4-FFF2-40B4-BE49-F238E27FC236}">
                <a16:creationId xmlns:a16="http://schemas.microsoft.com/office/drawing/2014/main" id="{5334382D-DCE7-634B-8C35-8F8CB244B5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757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0639A3-C1AA-5040-9BC9-206EF30FAE42}"/>
              </a:ext>
            </a:extLst>
          </p:cNvPr>
          <p:cNvSpPr>
            <a:spLocks noGrp="1"/>
          </p:cNvSpPr>
          <p:nvPr>
            <p:ph type="body" idx="1"/>
          </p:nvPr>
        </p:nvSpPr>
        <p:spPr>
          <a:xfrm>
            <a:off x="914402" y="5757711"/>
            <a:ext cx="5035537" cy="704087"/>
          </a:xfrm>
        </p:spPr>
        <p:txBody>
          <a:bodyPr/>
          <a:lstStyle/>
          <a:p>
            <a:endParaRPr lang="en-US" dirty="0"/>
          </a:p>
        </p:txBody>
      </p:sp>
      <p:sp>
        <p:nvSpPr>
          <p:cNvPr id="3" name="Content Placeholder 2">
            <a:extLst>
              <a:ext uri="{FF2B5EF4-FFF2-40B4-BE49-F238E27FC236}">
                <a16:creationId xmlns:a16="http://schemas.microsoft.com/office/drawing/2014/main" id="{78C39F7C-765E-A348-9E58-9076D8FA0134}"/>
              </a:ext>
            </a:extLst>
          </p:cNvPr>
          <p:cNvSpPr>
            <a:spLocks noGrp="1"/>
          </p:cNvSpPr>
          <p:nvPr>
            <p:ph sz="half" idx="2"/>
          </p:nvPr>
        </p:nvSpPr>
        <p:spPr>
          <a:xfrm>
            <a:off x="914403" y="2340503"/>
            <a:ext cx="5035537" cy="3230117"/>
          </a:xfrm>
        </p:spPr>
        <p:txBody>
          <a:bodyPr/>
          <a:lstStyle/>
          <a:p>
            <a:endParaRPr lang="en-US"/>
          </a:p>
        </p:txBody>
      </p:sp>
      <p:sp>
        <p:nvSpPr>
          <p:cNvPr id="4" name="Content Placeholder 3">
            <a:extLst>
              <a:ext uri="{FF2B5EF4-FFF2-40B4-BE49-F238E27FC236}">
                <a16:creationId xmlns:a16="http://schemas.microsoft.com/office/drawing/2014/main" id="{1B715207-C540-4E4C-9143-61C920A17FEF}"/>
              </a:ext>
            </a:extLst>
          </p:cNvPr>
          <p:cNvSpPr>
            <a:spLocks noGrp="1"/>
          </p:cNvSpPr>
          <p:nvPr>
            <p:ph sz="quarter" idx="4"/>
          </p:nvPr>
        </p:nvSpPr>
        <p:spPr>
          <a:xfrm>
            <a:off x="6453903" y="2340503"/>
            <a:ext cx="4783595" cy="3230116"/>
          </a:xfrm>
        </p:spPr>
        <p:txBody>
          <a:bodyPr/>
          <a:lstStyle/>
          <a:p>
            <a:endParaRPr lang="en-US" dirty="0"/>
          </a:p>
        </p:txBody>
      </p:sp>
      <p:sp>
        <p:nvSpPr>
          <p:cNvPr id="5" name="Text Placeholder 4">
            <a:extLst>
              <a:ext uri="{FF2B5EF4-FFF2-40B4-BE49-F238E27FC236}">
                <a16:creationId xmlns:a16="http://schemas.microsoft.com/office/drawing/2014/main" id="{FAB982E3-A1B8-E045-9070-2A1F1BC002C6}"/>
              </a:ext>
            </a:extLst>
          </p:cNvPr>
          <p:cNvSpPr>
            <a:spLocks noGrp="1"/>
          </p:cNvSpPr>
          <p:nvPr>
            <p:ph type="body" sz="quarter" idx="13"/>
          </p:nvPr>
        </p:nvSpPr>
        <p:spPr>
          <a:xfrm>
            <a:off x="6453903" y="5757710"/>
            <a:ext cx="4783594" cy="704087"/>
          </a:xfrm>
        </p:spPr>
        <p:txBody>
          <a:bodyPr/>
          <a:lstStyle/>
          <a:p>
            <a:endParaRPr lang="en-US" dirty="0"/>
          </a:p>
        </p:txBody>
      </p:sp>
      <p:sp>
        <p:nvSpPr>
          <p:cNvPr id="6" name="Title 5">
            <a:extLst>
              <a:ext uri="{FF2B5EF4-FFF2-40B4-BE49-F238E27FC236}">
                <a16:creationId xmlns:a16="http://schemas.microsoft.com/office/drawing/2014/main" id="{76469847-4497-1D41-960A-3559C1539627}"/>
              </a:ext>
            </a:extLst>
          </p:cNvPr>
          <p:cNvSpPr>
            <a:spLocks noGrp="1"/>
          </p:cNvSpPr>
          <p:nvPr>
            <p:ph type="title"/>
          </p:nvPr>
        </p:nvSpPr>
        <p:spPr/>
        <p:txBody>
          <a:bodyPr>
            <a:normAutofit fontScale="90000"/>
          </a:bodyPr>
          <a:lstStyle/>
          <a:p>
            <a:r>
              <a:rPr lang="en-US" dirty="0"/>
              <a:t>Did unemployment rates during the Great Recession affect current overdose rates?</a:t>
            </a:r>
            <a:br>
              <a:rPr lang="en-US" dirty="0"/>
            </a:br>
            <a:r>
              <a:rPr lang="en-US" dirty="0"/>
              <a:t>(Robert)</a:t>
            </a:r>
          </a:p>
        </p:txBody>
      </p:sp>
    </p:spTree>
    <p:extLst>
      <p:ext uri="{BB962C8B-B14F-4D97-AF65-F5344CB8AC3E}">
        <p14:creationId xmlns:p14="http://schemas.microsoft.com/office/powerpoint/2010/main" val="9192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F02-FE51-DD40-AF50-2BD49EA97D18}"/>
              </a:ext>
            </a:extLst>
          </p:cNvPr>
          <p:cNvSpPr>
            <a:spLocks noGrp="1"/>
          </p:cNvSpPr>
          <p:nvPr>
            <p:ph type="title"/>
          </p:nvPr>
        </p:nvSpPr>
        <p:spPr>
          <a:xfrm>
            <a:off x="769620" y="543297"/>
            <a:ext cx="4486656" cy="1141497"/>
          </a:xfrm>
        </p:spPr>
        <p:txBody>
          <a:bodyPr/>
          <a:lstStyle/>
          <a:p>
            <a:r>
              <a:rPr lang="en-US" dirty="0"/>
              <a:t>Results</a:t>
            </a:r>
          </a:p>
        </p:txBody>
      </p:sp>
      <p:sp>
        <p:nvSpPr>
          <p:cNvPr id="5" name="Content Placeholder 4">
            <a:extLst>
              <a:ext uri="{FF2B5EF4-FFF2-40B4-BE49-F238E27FC236}">
                <a16:creationId xmlns:a16="http://schemas.microsoft.com/office/drawing/2014/main" id="{C2CD39B7-26C4-7947-AE0F-2BB7677AFB5A}"/>
              </a:ext>
            </a:extLst>
          </p:cNvPr>
          <p:cNvSpPr>
            <a:spLocks noGrp="1"/>
          </p:cNvSpPr>
          <p:nvPr>
            <p:ph idx="1"/>
          </p:nvPr>
        </p:nvSpPr>
        <p:spPr>
          <a:xfrm>
            <a:off x="605028" y="1970228"/>
            <a:ext cx="4815840" cy="4164371"/>
          </a:xfrm>
        </p:spPr>
        <p:txBody>
          <a:bodyPr/>
          <a:lstStyle/>
          <a:p>
            <a:endParaRPr lang="en-US" dirty="0"/>
          </a:p>
        </p:txBody>
      </p:sp>
      <p:sp>
        <p:nvSpPr>
          <p:cNvPr id="6" name="Text Placeholder 5">
            <a:extLst>
              <a:ext uri="{FF2B5EF4-FFF2-40B4-BE49-F238E27FC236}">
                <a16:creationId xmlns:a16="http://schemas.microsoft.com/office/drawing/2014/main" id="{2300F24A-7B4D-CB4B-ACA1-79A39CC1D1DC}"/>
              </a:ext>
            </a:extLst>
          </p:cNvPr>
          <p:cNvSpPr>
            <a:spLocks noGrp="1"/>
          </p:cNvSpPr>
          <p:nvPr>
            <p:ph type="body" sz="half" idx="2"/>
          </p:nvPr>
        </p:nvSpPr>
        <p:spPr>
          <a:xfrm>
            <a:off x="6569242" y="1970228"/>
            <a:ext cx="4999442" cy="4164371"/>
          </a:xfrm>
        </p:spPr>
        <p:txBody>
          <a:bodyPr/>
          <a:lstStyle/>
          <a:p>
            <a:endParaRPr lang="en-US"/>
          </a:p>
        </p:txBody>
      </p:sp>
      <p:sp>
        <p:nvSpPr>
          <p:cNvPr id="7" name="Title 1">
            <a:extLst>
              <a:ext uri="{FF2B5EF4-FFF2-40B4-BE49-F238E27FC236}">
                <a16:creationId xmlns:a16="http://schemas.microsoft.com/office/drawing/2014/main" id="{195D1820-8988-A44D-93F8-3ADCA2BC3A9F}"/>
              </a:ext>
            </a:extLst>
          </p:cNvPr>
          <p:cNvSpPr txBox="1">
            <a:spLocks/>
          </p:cNvSpPr>
          <p:nvPr/>
        </p:nvSpPr>
        <p:spPr bwMode="blackWhite">
          <a:xfrm>
            <a:off x="6736080" y="543296"/>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Analysis</a:t>
            </a:r>
          </a:p>
        </p:txBody>
      </p:sp>
    </p:spTree>
    <p:extLst>
      <p:ext uri="{BB962C8B-B14F-4D97-AF65-F5344CB8AC3E}">
        <p14:creationId xmlns:p14="http://schemas.microsoft.com/office/powerpoint/2010/main" val="3043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2F84-49ED-6A43-B6D0-A51198265F6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499160D-38F3-4C48-9B1B-BBBEF1B7BB49}"/>
              </a:ext>
            </a:extLst>
          </p:cNvPr>
          <p:cNvSpPr>
            <a:spLocks noGrp="1"/>
          </p:cNvSpPr>
          <p:nvPr>
            <p:ph idx="1"/>
          </p:nvPr>
        </p:nvSpPr>
        <p:spPr/>
        <p:txBody>
          <a:bodyPr/>
          <a:lstStyle/>
          <a:p>
            <a:pPr marL="0" indent="0">
              <a:buNone/>
            </a:pPr>
            <a:r>
              <a:rPr lang="en-US" dirty="0"/>
              <a:t>Q: Does the rate of opioid prescriptions per 100,000 people in a county affect the opioid overdose death rate?</a:t>
            </a:r>
          </a:p>
          <a:p>
            <a:pPr marL="0" indent="0">
              <a:buNone/>
            </a:pPr>
            <a:r>
              <a:rPr lang="en-US" dirty="0"/>
              <a:t>     A: YES</a:t>
            </a:r>
          </a:p>
          <a:p>
            <a:pPr marL="0" indent="0">
              <a:buNone/>
            </a:pPr>
            <a:r>
              <a:rPr lang="en-US" dirty="0"/>
              <a:t>Q: Does the education level in a county affect the rate of opioid prescriptions?</a:t>
            </a:r>
          </a:p>
          <a:p>
            <a:pPr marL="0" indent="0">
              <a:buNone/>
            </a:pPr>
            <a:r>
              <a:rPr lang="en-US" dirty="0"/>
              <a:t>     A: NO</a:t>
            </a:r>
          </a:p>
          <a:p>
            <a:pPr marL="0" indent="0">
              <a:buNone/>
            </a:pPr>
            <a:r>
              <a:rPr lang="en-US" dirty="0"/>
              <a:t>Q: Did unemployment rates during the Great Recession affect current overdose rates?</a:t>
            </a:r>
          </a:p>
          <a:p>
            <a:pPr marL="0" indent="0">
              <a:buNone/>
            </a:pPr>
            <a:r>
              <a:rPr lang="en-US" dirty="0"/>
              <a:t>     A: TBD</a:t>
            </a:r>
          </a:p>
          <a:p>
            <a:endParaRPr lang="en-US" dirty="0"/>
          </a:p>
        </p:txBody>
      </p:sp>
    </p:spTree>
    <p:extLst>
      <p:ext uri="{BB962C8B-B14F-4D97-AF65-F5344CB8AC3E}">
        <p14:creationId xmlns:p14="http://schemas.microsoft.com/office/powerpoint/2010/main" val="10479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E1ED-BF73-ED49-B027-AFB54529C91F}"/>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1C906216-350D-5744-8D74-497E92104925}"/>
              </a:ext>
            </a:extLst>
          </p:cNvPr>
          <p:cNvSpPr>
            <a:spLocks noGrp="1"/>
          </p:cNvSpPr>
          <p:nvPr>
            <p:ph idx="1"/>
          </p:nvPr>
        </p:nvSpPr>
        <p:spPr/>
        <p:txBody>
          <a:bodyPr/>
          <a:lstStyle/>
          <a:p>
            <a:r>
              <a:rPr lang="en-US" dirty="0"/>
              <a:t>“</a:t>
            </a:r>
            <a:r>
              <a:rPr lang="en-US" u="sng" dirty="0">
                <a:hlinkClick r:id="rId2"/>
              </a:rPr>
              <a:t>One study</a:t>
            </a:r>
            <a:r>
              <a:rPr lang="en-US" dirty="0"/>
              <a:t>, published in the </a:t>
            </a:r>
            <a:r>
              <a:rPr lang="en-US" i="1" dirty="0"/>
              <a:t>Journal of the American College of Surgeons</a:t>
            </a:r>
            <a:r>
              <a:rPr lang="en-US" dirty="0"/>
              <a:t> in February 2018, noted that one in 16 surgical patients prescribed opioids becomes a long-term user” - </a:t>
            </a:r>
            <a:r>
              <a:rPr lang="en-US" dirty="0">
                <a:hlinkClick r:id="rId3"/>
              </a:rPr>
              <a:t>https://www.clinicalkey.com/info/blog/opioid-prescribing-rates-drop-in-wake-of-cdc-guidelines/</a:t>
            </a:r>
            <a:endParaRPr lang="en-US" dirty="0"/>
          </a:p>
        </p:txBody>
      </p:sp>
    </p:spTree>
    <p:extLst>
      <p:ext uri="{BB962C8B-B14F-4D97-AF65-F5344CB8AC3E}">
        <p14:creationId xmlns:p14="http://schemas.microsoft.com/office/powerpoint/2010/main" val="191861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F1B0-F115-8844-BEE7-EB9C9B62D454}"/>
              </a:ext>
            </a:extLst>
          </p:cNvPr>
          <p:cNvSpPr>
            <a:spLocks noGrp="1"/>
          </p:cNvSpPr>
          <p:nvPr>
            <p:ph type="title"/>
          </p:nvPr>
        </p:nvSpPr>
        <p:spPr>
          <a:xfrm>
            <a:off x="769620" y="543297"/>
            <a:ext cx="4486656" cy="1141497"/>
          </a:xfrm>
        </p:spPr>
        <p:txBody>
          <a:bodyPr/>
          <a:lstStyle/>
          <a:p>
            <a:r>
              <a:rPr lang="en-US" dirty="0"/>
              <a:t>Questions</a:t>
            </a:r>
          </a:p>
        </p:txBody>
      </p:sp>
      <p:sp>
        <p:nvSpPr>
          <p:cNvPr id="3" name="Content Placeholder 2">
            <a:extLst>
              <a:ext uri="{FF2B5EF4-FFF2-40B4-BE49-F238E27FC236}">
                <a16:creationId xmlns:a16="http://schemas.microsoft.com/office/drawing/2014/main" id="{3CE30C2B-EF1F-8B45-9E27-B5490E60122A}"/>
              </a:ext>
            </a:extLst>
          </p:cNvPr>
          <p:cNvSpPr>
            <a:spLocks noGrp="1"/>
          </p:cNvSpPr>
          <p:nvPr>
            <p:ph idx="1"/>
          </p:nvPr>
        </p:nvSpPr>
        <p:spPr>
          <a:xfrm>
            <a:off x="6736080" y="1175731"/>
            <a:ext cx="4815840" cy="4244408"/>
          </a:xfrm>
        </p:spPr>
        <p:txBody>
          <a:bodyPr>
            <a:noAutofit/>
          </a:bodyPr>
          <a:lstStyle/>
          <a:p>
            <a:r>
              <a:rPr lang="en-US" sz="2400" dirty="0"/>
              <a:t>Does the rate of opioid prescriptions per 100,000 people in a county affect the opioid overdose death rate?</a:t>
            </a:r>
          </a:p>
          <a:p>
            <a:r>
              <a:rPr lang="en-US" sz="2400" dirty="0"/>
              <a:t>Does the education level in a county affect the rate of opioid prescriptions?</a:t>
            </a:r>
          </a:p>
          <a:p>
            <a:r>
              <a:rPr lang="en-US" sz="2400" dirty="0"/>
              <a:t>Did unemployment rates during the Great Recession affect current overdose rates?</a:t>
            </a:r>
          </a:p>
        </p:txBody>
      </p:sp>
      <p:sp>
        <p:nvSpPr>
          <p:cNvPr id="7" name="TextBox 6">
            <a:extLst>
              <a:ext uri="{FF2B5EF4-FFF2-40B4-BE49-F238E27FC236}">
                <a16:creationId xmlns:a16="http://schemas.microsoft.com/office/drawing/2014/main" id="{E63393DB-8A39-8545-B0DC-CF46734CBFE3}"/>
              </a:ext>
            </a:extLst>
          </p:cNvPr>
          <p:cNvSpPr txBox="1"/>
          <p:nvPr/>
        </p:nvSpPr>
        <p:spPr>
          <a:xfrm>
            <a:off x="835384" y="2279375"/>
            <a:ext cx="4355128" cy="2677656"/>
          </a:xfrm>
          <a:prstGeom prst="rect">
            <a:avLst/>
          </a:prstGeom>
          <a:solidFill>
            <a:schemeClr val="accent1"/>
          </a:solidFill>
          <a:ln>
            <a:solidFill>
              <a:schemeClr val="tx1"/>
            </a:solidFill>
          </a:ln>
        </p:spPr>
        <p:txBody>
          <a:bodyPr wrap="square" rtlCol="0">
            <a:spAutoFit/>
          </a:bodyPr>
          <a:lstStyle/>
          <a:p>
            <a:pPr algn="ctr"/>
            <a:r>
              <a:rPr lang="en-US" sz="2400" dirty="0"/>
              <a:t>Null Hypothesis</a:t>
            </a:r>
          </a:p>
          <a:p>
            <a:pPr algn="ctr"/>
            <a:endParaRPr lang="en-US" sz="2400" dirty="0"/>
          </a:p>
          <a:p>
            <a:r>
              <a:rPr lang="en-US" sz="2400" dirty="0"/>
              <a:t>Opioid addiction is random and is not affected by prescription rates, education level, or unemployment during the Great Recession</a:t>
            </a:r>
          </a:p>
        </p:txBody>
      </p:sp>
    </p:spTree>
    <p:extLst>
      <p:ext uri="{BB962C8B-B14F-4D97-AF65-F5344CB8AC3E}">
        <p14:creationId xmlns:p14="http://schemas.microsoft.com/office/powerpoint/2010/main" val="161945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F48D-4B28-2547-A9F6-AB9BF11A31CF}"/>
              </a:ext>
            </a:extLst>
          </p:cNvPr>
          <p:cNvSpPr>
            <a:spLocks noGrp="1"/>
          </p:cNvSpPr>
          <p:nvPr>
            <p:ph type="title"/>
          </p:nvPr>
        </p:nvSpPr>
        <p:spPr>
          <a:xfrm>
            <a:off x="769620" y="822135"/>
            <a:ext cx="4486656" cy="1141497"/>
          </a:xfrm>
        </p:spPr>
        <p:txBody>
          <a:bodyPr/>
          <a:lstStyle/>
          <a:p>
            <a:r>
              <a:rPr lang="en-US" dirty="0"/>
              <a:t>Data Sets &amp; References</a:t>
            </a:r>
          </a:p>
        </p:txBody>
      </p:sp>
      <p:sp>
        <p:nvSpPr>
          <p:cNvPr id="3" name="Content Placeholder 2">
            <a:extLst>
              <a:ext uri="{FF2B5EF4-FFF2-40B4-BE49-F238E27FC236}">
                <a16:creationId xmlns:a16="http://schemas.microsoft.com/office/drawing/2014/main" id="{4D7C47F2-28AD-3C47-AD30-5E8EB870B0C7}"/>
              </a:ext>
            </a:extLst>
          </p:cNvPr>
          <p:cNvSpPr>
            <a:spLocks noGrp="1"/>
          </p:cNvSpPr>
          <p:nvPr>
            <p:ph idx="1"/>
          </p:nvPr>
        </p:nvSpPr>
        <p:spPr/>
        <p:txBody>
          <a:bodyPr/>
          <a:lstStyle/>
          <a:p>
            <a:r>
              <a:rPr lang="en-US" dirty="0">
                <a:hlinkClick r:id="rId2"/>
              </a:rPr>
              <a:t>Census API</a:t>
            </a:r>
            <a:endParaRPr lang="en-US" dirty="0"/>
          </a:p>
          <a:p>
            <a:r>
              <a:rPr lang="en-US" dirty="0">
                <a:hlinkClick r:id="rId3"/>
              </a:rPr>
              <a:t>Center for Disease Control (CDC ) Opioid Overdose Data</a:t>
            </a:r>
            <a:endParaRPr lang="en-US" dirty="0"/>
          </a:p>
          <a:p>
            <a:r>
              <a:rPr lang="en-US" dirty="0"/>
              <a:t>Bureau of Labor Statistics</a:t>
            </a:r>
          </a:p>
          <a:p>
            <a:r>
              <a:rPr lang="en-US" dirty="0"/>
              <a:t>Kaiser Family Foundation in partnership with the CDC</a:t>
            </a:r>
          </a:p>
          <a:p>
            <a:endParaRPr lang="en-US" dirty="0"/>
          </a:p>
        </p:txBody>
      </p:sp>
      <p:sp>
        <p:nvSpPr>
          <p:cNvPr id="4" name="Text Placeholder 3">
            <a:extLst>
              <a:ext uri="{FF2B5EF4-FFF2-40B4-BE49-F238E27FC236}">
                <a16:creationId xmlns:a16="http://schemas.microsoft.com/office/drawing/2014/main" id="{E8867269-CC87-3C4F-B04F-2131E0F57494}"/>
              </a:ext>
            </a:extLst>
          </p:cNvPr>
          <p:cNvSpPr>
            <a:spLocks noGrp="1"/>
          </p:cNvSpPr>
          <p:nvPr>
            <p:ph type="body" sz="half" idx="2"/>
          </p:nvPr>
        </p:nvSpPr>
        <p:spPr/>
        <p:txBody>
          <a:bodyPr/>
          <a:lstStyle/>
          <a:p>
            <a:r>
              <a:rPr lang="en-US" dirty="0"/>
              <a:t>Hold for screenshot of data/website</a:t>
            </a:r>
          </a:p>
        </p:txBody>
      </p:sp>
      <p:pic>
        <p:nvPicPr>
          <p:cNvPr id="5" name="Picture 4">
            <a:extLst>
              <a:ext uri="{FF2B5EF4-FFF2-40B4-BE49-F238E27FC236}">
                <a16:creationId xmlns:a16="http://schemas.microsoft.com/office/drawing/2014/main" id="{2D3BC9E6-458B-D949-B009-CE3FEF924F54}"/>
              </a:ext>
            </a:extLst>
          </p:cNvPr>
          <p:cNvPicPr>
            <a:picLocks noChangeAspect="1"/>
          </p:cNvPicPr>
          <p:nvPr/>
        </p:nvPicPr>
        <p:blipFill>
          <a:blip r:embed="rId4"/>
          <a:stretch>
            <a:fillRect/>
          </a:stretch>
        </p:blipFill>
        <p:spPr>
          <a:xfrm>
            <a:off x="605028" y="2497936"/>
            <a:ext cx="4815840" cy="3052293"/>
          </a:xfrm>
          <a:prstGeom prst="rect">
            <a:avLst/>
          </a:prstGeom>
        </p:spPr>
      </p:pic>
    </p:spTree>
    <p:extLst>
      <p:ext uri="{BB962C8B-B14F-4D97-AF65-F5344CB8AC3E}">
        <p14:creationId xmlns:p14="http://schemas.microsoft.com/office/powerpoint/2010/main" val="120077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2CF8-D94D-DD4C-8FA5-3F3554B67B6E}"/>
              </a:ext>
            </a:extLst>
          </p:cNvPr>
          <p:cNvSpPr>
            <a:spLocks noGrp="1"/>
          </p:cNvSpPr>
          <p:nvPr>
            <p:ph type="title"/>
          </p:nvPr>
        </p:nvSpPr>
        <p:spPr/>
        <p:txBody>
          <a:bodyPr/>
          <a:lstStyle/>
          <a:p>
            <a:r>
              <a:rPr lang="en-US" dirty="0"/>
              <a:t>Code (INSERT JUPYTER NOTEBOOK SCREENSHOT)</a:t>
            </a:r>
          </a:p>
        </p:txBody>
      </p:sp>
      <p:sp>
        <p:nvSpPr>
          <p:cNvPr id="3" name="Content Placeholder 2">
            <a:extLst>
              <a:ext uri="{FF2B5EF4-FFF2-40B4-BE49-F238E27FC236}">
                <a16:creationId xmlns:a16="http://schemas.microsoft.com/office/drawing/2014/main" id="{67FD80B9-D573-9340-9E74-7153F2DC0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714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69CB-D31F-1A47-A073-41971A81BF09}"/>
              </a:ext>
            </a:extLst>
          </p:cNvPr>
          <p:cNvSpPr>
            <a:spLocks noGrp="1"/>
          </p:cNvSpPr>
          <p:nvPr>
            <p:ph type="title"/>
          </p:nvPr>
        </p:nvSpPr>
        <p:spPr>
          <a:xfrm>
            <a:off x="2110409" y="944813"/>
            <a:ext cx="7971182" cy="1188720"/>
          </a:xfrm>
        </p:spPr>
        <p:txBody>
          <a:bodyPr>
            <a:normAutofit/>
          </a:bodyPr>
          <a:lstStyle/>
          <a:p>
            <a:r>
              <a:rPr lang="en-US" dirty="0"/>
              <a:t>Overview of Opioid Deaths by County (Jason)</a:t>
            </a:r>
          </a:p>
        </p:txBody>
      </p:sp>
      <p:sp>
        <p:nvSpPr>
          <p:cNvPr id="3" name="Content Placeholder 2">
            <a:extLst>
              <a:ext uri="{FF2B5EF4-FFF2-40B4-BE49-F238E27FC236}">
                <a16:creationId xmlns:a16="http://schemas.microsoft.com/office/drawing/2014/main" id="{C703E1BF-368C-B048-A9C3-06E87C88C9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03DA361-DAAF-D949-82E5-85DED865779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8433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69CB-D31F-1A47-A073-41971A81BF09}"/>
              </a:ext>
            </a:extLst>
          </p:cNvPr>
          <p:cNvSpPr>
            <a:spLocks noGrp="1"/>
          </p:cNvSpPr>
          <p:nvPr>
            <p:ph type="title"/>
          </p:nvPr>
        </p:nvSpPr>
        <p:spPr>
          <a:xfrm>
            <a:off x="2110409" y="944813"/>
            <a:ext cx="7971182" cy="1188720"/>
          </a:xfrm>
        </p:spPr>
        <p:txBody>
          <a:bodyPr>
            <a:normAutofit/>
          </a:bodyPr>
          <a:lstStyle/>
          <a:p>
            <a:r>
              <a:rPr lang="en-US" dirty="0"/>
              <a:t>Overview of Opioid Deaths by County (Jason)</a:t>
            </a:r>
          </a:p>
        </p:txBody>
      </p:sp>
      <p:sp>
        <p:nvSpPr>
          <p:cNvPr id="3" name="Content Placeholder 2">
            <a:extLst>
              <a:ext uri="{FF2B5EF4-FFF2-40B4-BE49-F238E27FC236}">
                <a16:creationId xmlns:a16="http://schemas.microsoft.com/office/drawing/2014/main" id="{C703E1BF-368C-B048-A9C3-06E87C88C9E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03DA361-DAAF-D949-82E5-85DED865779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8035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F02-FE51-DD40-AF50-2BD49EA97D18}"/>
              </a:ext>
            </a:extLst>
          </p:cNvPr>
          <p:cNvSpPr>
            <a:spLocks noGrp="1"/>
          </p:cNvSpPr>
          <p:nvPr>
            <p:ph type="title"/>
          </p:nvPr>
        </p:nvSpPr>
        <p:spPr>
          <a:xfrm>
            <a:off x="769620" y="543297"/>
            <a:ext cx="4486656" cy="1141497"/>
          </a:xfrm>
        </p:spPr>
        <p:txBody>
          <a:bodyPr/>
          <a:lstStyle/>
          <a:p>
            <a:r>
              <a:rPr lang="en-US" dirty="0"/>
              <a:t>Results</a:t>
            </a:r>
          </a:p>
        </p:txBody>
      </p:sp>
      <p:sp>
        <p:nvSpPr>
          <p:cNvPr id="5" name="Content Placeholder 4">
            <a:extLst>
              <a:ext uri="{FF2B5EF4-FFF2-40B4-BE49-F238E27FC236}">
                <a16:creationId xmlns:a16="http://schemas.microsoft.com/office/drawing/2014/main" id="{C2CD39B7-26C4-7947-AE0F-2BB7677AFB5A}"/>
              </a:ext>
            </a:extLst>
          </p:cNvPr>
          <p:cNvSpPr>
            <a:spLocks noGrp="1"/>
          </p:cNvSpPr>
          <p:nvPr>
            <p:ph idx="1"/>
          </p:nvPr>
        </p:nvSpPr>
        <p:spPr>
          <a:xfrm>
            <a:off x="605028" y="1970228"/>
            <a:ext cx="4815840" cy="4164371"/>
          </a:xfrm>
        </p:spPr>
        <p:txBody>
          <a:bodyPr/>
          <a:lstStyle/>
          <a:p>
            <a:endParaRPr lang="en-US" dirty="0"/>
          </a:p>
        </p:txBody>
      </p:sp>
      <p:sp>
        <p:nvSpPr>
          <p:cNvPr id="6" name="Text Placeholder 5">
            <a:extLst>
              <a:ext uri="{FF2B5EF4-FFF2-40B4-BE49-F238E27FC236}">
                <a16:creationId xmlns:a16="http://schemas.microsoft.com/office/drawing/2014/main" id="{2300F24A-7B4D-CB4B-ACA1-79A39CC1D1DC}"/>
              </a:ext>
            </a:extLst>
          </p:cNvPr>
          <p:cNvSpPr>
            <a:spLocks noGrp="1"/>
          </p:cNvSpPr>
          <p:nvPr>
            <p:ph type="body" sz="half" idx="2"/>
          </p:nvPr>
        </p:nvSpPr>
        <p:spPr>
          <a:xfrm>
            <a:off x="6569242" y="1970228"/>
            <a:ext cx="4999442" cy="4164371"/>
          </a:xfrm>
        </p:spPr>
        <p:txBody>
          <a:bodyPr/>
          <a:lstStyle/>
          <a:p>
            <a:endParaRPr lang="en-US"/>
          </a:p>
        </p:txBody>
      </p:sp>
      <p:sp>
        <p:nvSpPr>
          <p:cNvPr id="7" name="Title 1">
            <a:extLst>
              <a:ext uri="{FF2B5EF4-FFF2-40B4-BE49-F238E27FC236}">
                <a16:creationId xmlns:a16="http://schemas.microsoft.com/office/drawing/2014/main" id="{195D1820-8988-A44D-93F8-3ADCA2BC3A9F}"/>
              </a:ext>
            </a:extLst>
          </p:cNvPr>
          <p:cNvSpPr txBox="1">
            <a:spLocks/>
          </p:cNvSpPr>
          <p:nvPr/>
        </p:nvSpPr>
        <p:spPr bwMode="blackWhite">
          <a:xfrm>
            <a:off x="6736080" y="543296"/>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Analysis</a:t>
            </a:r>
          </a:p>
        </p:txBody>
      </p:sp>
    </p:spTree>
    <p:extLst>
      <p:ext uri="{BB962C8B-B14F-4D97-AF65-F5344CB8AC3E}">
        <p14:creationId xmlns:p14="http://schemas.microsoft.com/office/powerpoint/2010/main" val="178825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69CB-D31F-1A47-A073-41971A81BF09}"/>
              </a:ext>
            </a:extLst>
          </p:cNvPr>
          <p:cNvSpPr>
            <a:spLocks noGrp="1"/>
          </p:cNvSpPr>
          <p:nvPr>
            <p:ph type="title"/>
          </p:nvPr>
        </p:nvSpPr>
        <p:spPr>
          <a:xfrm>
            <a:off x="2110409" y="944813"/>
            <a:ext cx="7971182" cy="1188720"/>
          </a:xfrm>
        </p:spPr>
        <p:txBody>
          <a:bodyPr>
            <a:normAutofit fontScale="90000"/>
          </a:bodyPr>
          <a:lstStyle/>
          <a:p>
            <a:r>
              <a:rPr lang="en-US" dirty="0"/>
              <a:t>Does the opioid prescribing rate affect the opioid overdose death rate? (Holly)</a:t>
            </a:r>
          </a:p>
        </p:txBody>
      </p:sp>
      <p:sp>
        <p:nvSpPr>
          <p:cNvPr id="9" name="Content Placeholder 2">
            <a:extLst>
              <a:ext uri="{FF2B5EF4-FFF2-40B4-BE49-F238E27FC236}">
                <a16:creationId xmlns:a16="http://schemas.microsoft.com/office/drawing/2014/main" id="{05BC13C5-1F1B-9A48-8768-493641F3AB50}"/>
              </a:ext>
            </a:extLst>
          </p:cNvPr>
          <p:cNvSpPr>
            <a:spLocks noGrp="1"/>
          </p:cNvSpPr>
          <p:nvPr>
            <p:ph sz="half" idx="1"/>
          </p:nvPr>
        </p:nvSpPr>
        <p:spPr>
          <a:xfrm>
            <a:off x="901148" y="2638044"/>
            <a:ext cx="4952535" cy="3948286"/>
          </a:xfrm>
        </p:spPr>
        <p:txBody>
          <a:bodyPr>
            <a:normAutofit/>
          </a:bodyPr>
          <a:lstStyle/>
          <a:p>
            <a:r>
              <a:rPr lang="en-US" sz="2400" b="1" dirty="0">
                <a:solidFill>
                  <a:schemeClr val="tx1"/>
                </a:solidFill>
              </a:rPr>
              <a:t>Data sources</a:t>
            </a:r>
          </a:p>
          <a:p>
            <a:pPr lvl="1"/>
            <a:r>
              <a:rPr lang="en-US" dirty="0"/>
              <a:t>CDC Opioid Prescription Data</a:t>
            </a:r>
          </a:p>
          <a:p>
            <a:pPr lvl="1"/>
            <a:r>
              <a:rPr lang="en-US" dirty="0"/>
              <a:t>CDC Death Data</a:t>
            </a:r>
            <a:br>
              <a:rPr lang="en-US" dirty="0"/>
            </a:br>
            <a:br>
              <a:rPr lang="en-US" dirty="0"/>
            </a:br>
            <a:endParaRPr lang="en-US" dirty="0"/>
          </a:p>
          <a:p>
            <a:r>
              <a:rPr lang="en-US" sz="2400" b="1" dirty="0"/>
              <a:t>Challenges</a:t>
            </a:r>
          </a:p>
          <a:p>
            <a:endParaRPr lang="en-US" dirty="0"/>
          </a:p>
        </p:txBody>
      </p:sp>
      <p:sp>
        <p:nvSpPr>
          <p:cNvPr id="10" name="Content Placeholder 3">
            <a:extLst>
              <a:ext uri="{FF2B5EF4-FFF2-40B4-BE49-F238E27FC236}">
                <a16:creationId xmlns:a16="http://schemas.microsoft.com/office/drawing/2014/main" id="{2C63F6A8-8D5D-9F41-B10A-EACC41542743}"/>
              </a:ext>
            </a:extLst>
          </p:cNvPr>
          <p:cNvSpPr>
            <a:spLocks noGrp="1"/>
          </p:cNvSpPr>
          <p:nvPr>
            <p:ph sz="half" idx="2"/>
          </p:nvPr>
        </p:nvSpPr>
        <p:spPr>
          <a:xfrm>
            <a:off x="6338315" y="2638043"/>
            <a:ext cx="4952535" cy="3948285"/>
          </a:xfrm>
        </p:spPr>
        <p:txBody>
          <a:bodyPr>
            <a:normAutofit/>
          </a:bodyPr>
          <a:lstStyle/>
          <a:p>
            <a:r>
              <a:rPr lang="en-US" sz="2400" b="1" dirty="0"/>
              <a:t>Process</a:t>
            </a:r>
          </a:p>
          <a:p>
            <a:endParaRPr lang="en-US" dirty="0"/>
          </a:p>
        </p:txBody>
      </p:sp>
    </p:spTree>
    <p:extLst>
      <p:ext uri="{BB962C8B-B14F-4D97-AF65-F5344CB8AC3E}">
        <p14:creationId xmlns:p14="http://schemas.microsoft.com/office/powerpoint/2010/main" val="206745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0F0B-C777-E04D-BEE5-B04B6FA8361F}"/>
              </a:ext>
            </a:extLst>
          </p:cNvPr>
          <p:cNvSpPr>
            <a:spLocks noGrp="1"/>
          </p:cNvSpPr>
          <p:nvPr>
            <p:ph type="title"/>
          </p:nvPr>
        </p:nvSpPr>
        <p:spPr/>
        <p:txBody>
          <a:bodyPr/>
          <a:lstStyle/>
          <a:p>
            <a:r>
              <a:rPr lang="en-US" dirty="0"/>
              <a:t>Questions 1&amp;2 (Holly)</a:t>
            </a:r>
          </a:p>
        </p:txBody>
      </p:sp>
      <p:sp>
        <p:nvSpPr>
          <p:cNvPr id="5" name="Title 1">
            <a:extLst>
              <a:ext uri="{FF2B5EF4-FFF2-40B4-BE49-F238E27FC236}">
                <a16:creationId xmlns:a16="http://schemas.microsoft.com/office/drawing/2014/main" id="{EBB4B644-3A19-744E-86A2-E7C304EE1CF6}"/>
              </a:ext>
            </a:extLst>
          </p:cNvPr>
          <p:cNvSpPr txBox="1">
            <a:spLocks/>
          </p:cNvSpPr>
          <p:nvPr/>
        </p:nvSpPr>
        <p:spPr bwMode="black">
          <a:xfrm>
            <a:off x="2110409" y="944813"/>
            <a:ext cx="7971182"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Does the opioid prescribing rate affect the opioid overdose death rate? (Holly)</a:t>
            </a:r>
          </a:p>
        </p:txBody>
      </p:sp>
      <p:pic>
        <p:nvPicPr>
          <p:cNvPr id="7" name="Picture 2" descr="https://d2mxuefqeaa7sj.cloudfront.net/s_80488B502738A04D8EFAD289770E592A4C8D548E33C25E39F47ADDC9F608E713_1552163629946_image.png">
            <a:extLst>
              <a:ext uri="{FF2B5EF4-FFF2-40B4-BE49-F238E27FC236}">
                <a16:creationId xmlns:a16="http://schemas.microsoft.com/office/drawing/2014/main" id="{0F3FC5C0-DB24-BD47-B829-285325B874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22799" y="2638425"/>
            <a:ext cx="3635135" cy="26714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d2mxuefqeaa7sj.cloudfront.net/s_80488B502738A04D8EFAD289770E592A4C8D548E33C25E39F47ADDC9F608E713_1552161996069_image.png">
            <a:extLst>
              <a:ext uri="{FF2B5EF4-FFF2-40B4-BE49-F238E27FC236}">
                <a16:creationId xmlns:a16="http://schemas.microsoft.com/office/drawing/2014/main" id="{243F8A58-0715-0E4C-B052-BE58FB41EDB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36206" y="2638418"/>
            <a:ext cx="3629989" cy="26359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d2mxuefqeaa7sj.cloudfront.net/s_80488B502738A04D8EFAD289770E592A4C8D548E33C25E39F47ADDC9F608E713_1552163326257_image.png">
            <a:extLst>
              <a:ext uri="{FF2B5EF4-FFF2-40B4-BE49-F238E27FC236}">
                <a16:creationId xmlns:a16="http://schemas.microsoft.com/office/drawing/2014/main" id="{2871A962-0872-A44C-AD48-FD1A74CED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139" y="2638418"/>
            <a:ext cx="3635135" cy="263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97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{904000E9-05A5-C14F-A3F3-3BE4E4761BA4}tf10001120</Template>
  <TotalTime>1277</TotalTime>
  <Words>657</Words>
  <Application>Microsoft Macintosh PowerPoint</Application>
  <PresentationFormat>Widescreen</PresentationFormat>
  <Paragraphs>90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Tackling The Opioid Crisis Through Data</vt:lpstr>
      <vt:lpstr>Questions</vt:lpstr>
      <vt:lpstr>Data Sets &amp; References</vt:lpstr>
      <vt:lpstr>Code (INSERT JUPYTER NOTEBOOK SCREENSHOT)</vt:lpstr>
      <vt:lpstr>Overview of Opioid Deaths by County (Jason)</vt:lpstr>
      <vt:lpstr>Overview of Opioid Deaths by County (Jason)</vt:lpstr>
      <vt:lpstr>Results</vt:lpstr>
      <vt:lpstr>Does the opioid prescribing rate affect the opioid overdose death rate? (Holly)</vt:lpstr>
      <vt:lpstr>Questions 1&amp;2 (Holly)</vt:lpstr>
      <vt:lpstr>Results</vt:lpstr>
      <vt:lpstr>Does the education level in a county affect the rate of opioid prescriptions?</vt:lpstr>
      <vt:lpstr>Does the education level in a county affect the rate of opioid prescriptions?</vt:lpstr>
      <vt:lpstr>Results</vt:lpstr>
      <vt:lpstr>Did unemployment rates during the Great Recession affect current overdose rates? (Robert)</vt:lpstr>
      <vt:lpstr>Did unemployment rates during the Great Recession affect current overdose rates? (Robert)</vt:lpstr>
      <vt:lpstr>Results</vt:lpstr>
      <vt:lpstr>CONCLUSIONS</vt:lpstr>
      <vt:lpstr>Parting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Tackling The Opioid Crisis Through Data</dc:title>
  <dc:creator>Microsoft Office User</dc:creator>
  <cp:lastModifiedBy>Microsoft Office User</cp:lastModifiedBy>
  <cp:revision>18</cp:revision>
  <dcterms:created xsi:type="dcterms:W3CDTF">2019-03-09T00:21:29Z</dcterms:created>
  <dcterms:modified xsi:type="dcterms:W3CDTF">2019-03-09T21:38:52Z</dcterms:modified>
</cp:coreProperties>
</file>