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59" r:id="rId4"/>
    <p:sldId id="257" r:id="rId5"/>
    <p:sldId id="261" r:id="rId6"/>
    <p:sldId id="262" r:id="rId7"/>
    <p:sldId id="263" r:id="rId8"/>
    <p:sldId id="264" r:id="rId9"/>
    <p:sldId id="260" r:id="rId10"/>
    <p:sldId id="258" r:id="rId11"/>
    <p:sldId id="265" r:id="rId12"/>
    <p:sldId id="266" r:id="rId13"/>
    <p:sldId id="267" r:id="rId14"/>
    <p:sldId id="287" r:id="rId15"/>
    <p:sldId id="268" r:id="rId16"/>
    <p:sldId id="288" r:id="rId17"/>
    <p:sldId id="293" r:id="rId18"/>
    <p:sldId id="289" r:id="rId19"/>
    <p:sldId id="290" r:id="rId20"/>
    <p:sldId id="269" r:id="rId21"/>
    <p:sldId id="270" r:id="rId22"/>
    <p:sldId id="274" r:id="rId23"/>
    <p:sldId id="272" r:id="rId24"/>
    <p:sldId id="271" r:id="rId25"/>
    <p:sldId id="278" r:id="rId26"/>
    <p:sldId id="286" r:id="rId27"/>
    <p:sldId id="292" r:id="rId28"/>
    <p:sldId id="279" r:id="rId29"/>
    <p:sldId id="280" r:id="rId30"/>
    <p:sldId id="281" r:id="rId31"/>
    <p:sldId id="282" r:id="rId32"/>
    <p:sldId id="283" r:id="rId33"/>
    <p:sldId id="28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5D4E-7E5F-4039-8513-F2024FF44C9A}" type="datetimeFigureOut">
              <a:rPr lang="en-CA" smtClean="0"/>
              <a:t>19/11/2012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BE1F-C854-4CFC-A904-79D2437E7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786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5D4E-7E5F-4039-8513-F2024FF44C9A}" type="datetimeFigureOut">
              <a:rPr lang="en-CA" smtClean="0"/>
              <a:t>19/11/2012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BE1F-C854-4CFC-A904-79D2437E7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383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5D4E-7E5F-4039-8513-F2024FF44C9A}" type="datetimeFigureOut">
              <a:rPr lang="en-CA" smtClean="0"/>
              <a:t>19/11/2012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BE1F-C854-4CFC-A904-79D2437E7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177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5D4E-7E5F-4039-8513-F2024FF44C9A}" type="datetimeFigureOut">
              <a:rPr lang="en-CA" smtClean="0"/>
              <a:t>19/11/2012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BE1F-C854-4CFC-A904-79D2437E7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609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5D4E-7E5F-4039-8513-F2024FF44C9A}" type="datetimeFigureOut">
              <a:rPr lang="en-CA" smtClean="0"/>
              <a:t>19/11/2012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BE1F-C854-4CFC-A904-79D2437E7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221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5D4E-7E5F-4039-8513-F2024FF44C9A}" type="datetimeFigureOut">
              <a:rPr lang="en-CA" smtClean="0"/>
              <a:t>19/11/2012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BE1F-C854-4CFC-A904-79D2437E7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597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5D4E-7E5F-4039-8513-F2024FF44C9A}" type="datetimeFigureOut">
              <a:rPr lang="en-CA" smtClean="0"/>
              <a:t>19/11/2012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BE1F-C854-4CFC-A904-79D2437E7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016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5D4E-7E5F-4039-8513-F2024FF44C9A}" type="datetimeFigureOut">
              <a:rPr lang="en-CA" smtClean="0"/>
              <a:t>19/11/2012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BE1F-C854-4CFC-A904-79D2437E7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806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5D4E-7E5F-4039-8513-F2024FF44C9A}" type="datetimeFigureOut">
              <a:rPr lang="en-CA" smtClean="0"/>
              <a:t>19/11/2012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BE1F-C854-4CFC-A904-79D2437E7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905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5D4E-7E5F-4039-8513-F2024FF44C9A}" type="datetimeFigureOut">
              <a:rPr lang="en-CA" smtClean="0"/>
              <a:t>19/11/2012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BE1F-C854-4CFC-A904-79D2437E7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90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5D4E-7E5F-4039-8513-F2024FF44C9A}" type="datetimeFigureOut">
              <a:rPr lang="en-CA" smtClean="0"/>
              <a:t>19/11/2012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BE1F-C854-4CFC-A904-79D2437E7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13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95D4E-7E5F-4039-8513-F2024FF44C9A}" type="datetimeFigureOut">
              <a:rPr lang="en-CA" smtClean="0"/>
              <a:t>19/11/2012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6BE1F-C854-4CFC-A904-79D2437E7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13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ChIP-Seq</a:t>
            </a:r>
            <a:r>
              <a:rPr lang="en-CA" dirty="0" smtClean="0"/>
              <a:t> Pipeline Progress Report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Jeff </a:t>
            </a:r>
            <a:r>
              <a:rPr lang="en-CA" dirty="0" err="1" smtClean="0"/>
              <a:t>Wintersinger</a:t>
            </a:r>
            <a:endParaRPr lang="en-CA" dirty="0" smtClean="0"/>
          </a:p>
          <a:p>
            <a:r>
              <a:rPr lang="en-CA" dirty="0" smtClean="0"/>
              <a:t>MDSC 507</a:t>
            </a:r>
          </a:p>
          <a:p>
            <a:r>
              <a:rPr lang="en-CA" dirty="0" smtClean="0"/>
              <a:t>2012.11.18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427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Galaxy pipeline</a:t>
            </a:r>
            <a:endParaRPr lang="en-CA" dirty="0"/>
          </a:p>
        </p:txBody>
      </p:sp>
      <p:pic>
        <p:nvPicPr>
          <p:cNvPr id="2050" name="Picture 2" descr="C:\Users\Jeff\Documents\tmp\galaxy_workflo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84" y="1556792"/>
            <a:ext cx="8884232" cy="469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4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Known problems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Format requirements of some pipeline components not made explicit in tool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Gene names: newline-separated list of </a:t>
            </a:r>
            <a:r>
              <a:rPr lang="en-CA" dirty="0" err="1" smtClean="0"/>
              <a:t>Ensembl</a:t>
            </a:r>
            <a:r>
              <a:rPr lang="en-CA" dirty="0" smtClean="0"/>
              <a:t> gene IDs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Extended peaks: tab-separated list of supplementary information for each called peak provided by MACS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Annotated peaks: GFF file containing specific data regarding gene names and positions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0549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Areas for improvement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Document tools (equivalent of </a:t>
            </a:r>
            <a:r>
              <a:rPr lang="en-CA" dirty="0" err="1" smtClean="0"/>
              <a:t>Kepler’s</a:t>
            </a:r>
            <a:r>
              <a:rPr lang="en-CA" dirty="0" smtClean="0"/>
              <a:t> “actors”)</a:t>
            </a:r>
          </a:p>
          <a:p>
            <a:pPr lvl="1"/>
            <a:r>
              <a:rPr lang="en-CA" dirty="0" smtClean="0"/>
              <a:t> </a:t>
            </a:r>
            <a:r>
              <a:rPr lang="en-CA" dirty="0" err="1" smtClean="0"/>
              <a:t>reStructuredText</a:t>
            </a:r>
            <a:r>
              <a:rPr lang="en-CA" dirty="0" smtClean="0"/>
              <a:t> makes this easy</a:t>
            </a:r>
          </a:p>
          <a:p>
            <a:r>
              <a:rPr lang="en-CA" dirty="0" smtClean="0"/>
              <a:t>Make parameter specification for tools more robust</a:t>
            </a:r>
          </a:p>
          <a:p>
            <a:pPr lvl="1"/>
            <a:r>
              <a:rPr lang="en-CA" dirty="0" smtClean="0"/>
              <a:t>E.g., allow for peak calling without control data</a:t>
            </a:r>
          </a:p>
          <a:p>
            <a:r>
              <a:rPr lang="en-CA" dirty="0" smtClean="0"/>
              <a:t>Permit definition of common parameters across workflow</a:t>
            </a:r>
          </a:p>
          <a:p>
            <a:pPr lvl="1"/>
            <a:r>
              <a:rPr lang="en-CA" dirty="0" smtClean="0"/>
              <a:t>E.g., currently must repeatedly specify annotation database and reference genome</a:t>
            </a:r>
          </a:p>
          <a:p>
            <a:r>
              <a:rPr lang="en-CA" dirty="0" smtClean="0"/>
              <a:t>Establish better means of handling reference data needed for MEME (and, in future</a:t>
            </a:r>
            <a:r>
              <a:rPr lang="en-CA" smtClean="0"/>
              <a:t>, other tools)</a:t>
            </a:r>
            <a:endParaRPr lang="en-CA" dirty="0" smtClean="0"/>
          </a:p>
          <a:p>
            <a:pPr lvl="1"/>
            <a:r>
              <a:rPr lang="en-CA" dirty="0" smtClean="0"/>
              <a:t>E.g., reference genome, JASPAR DB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2947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Development experience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Altogether quite pleasant</a:t>
            </a:r>
          </a:p>
          <a:p>
            <a:pPr lvl="1"/>
            <a:r>
              <a:rPr lang="en-CA" dirty="0" smtClean="0"/>
              <a:t>Galaxy installation is trivial, given modicum of development experience</a:t>
            </a:r>
          </a:p>
          <a:p>
            <a:pPr lvl="1"/>
            <a:r>
              <a:rPr lang="en-CA" dirty="0" smtClean="0"/>
              <a:t>Add tools by writing XML rather than pointing-and-clicking</a:t>
            </a:r>
          </a:p>
          <a:p>
            <a:pPr lvl="2"/>
            <a:r>
              <a:rPr lang="en-CA" dirty="0" smtClean="0"/>
              <a:t>Leverage standard development tools: VCS, text editor, </a:t>
            </a:r>
            <a:r>
              <a:rPr lang="en-CA" dirty="0" err="1" smtClean="0"/>
              <a:t>grep</a:t>
            </a:r>
            <a:r>
              <a:rPr lang="en-CA" dirty="0" smtClean="0"/>
              <a:t>, etc.</a:t>
            </a:r>
          </a:p>
          <a:p>
            <a:pPr lvl="1"/>
            <a:r>
              <a:rPr lang="en-CA" dirty="0" smtClean="0"/>
              <a:t>Standard “plumbing” tasks do not require any programming</a:t>
            </a:r>
          </a:p>
          <a:p>
            <a:pPr lvl="2"/>
            <a:r>
              <a:rPr lang="en-CA" dirty="0" smtClean="0"/>
              <a:t>E.g., convert BED to GFF, extract column from text file</a:t>
            </a:r>
          </a:p>
          <a:p>
            <a:r>
              <a:rPr lang="en-CA" dirty="0" smtClean="0"/>
              <a:t>Easier to test components in isolation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8357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Galaxy is awesome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Automatic parallelization!</a:t>
            </a:r>
          </a:p>
          <a:p>
            <a:pPr lvl="1"/>
            <a:r>
              <a:rPr lang="en-CA" dirty="0" smtClean="0"/>
              <a:t>When multiple tools queued, Galaxy figures out dependencies between them based on inputs/outputs</a:t>
            </a:r>
          </a:p>
          <a:p>
            <a:pPr lvl="1"/>
            <a:r>
              <a:rPr lang="en-CA" dirty="0" smtClean="0"/>
              <a:t>Whatever can be executed concurrently, is, without user intervention</a:t>
            </a:r>
          </a:p>
          <a:p>
            <a:pPr lvl="2"/>
            <a:r>
              <a:rPr lang="en-CA" dirty="0" smtClean="0"/>
              <a:t>Still haven’t figured out how to do this in </a:t>
            </a:r>
            <a:r>
              <a:rPr lang="en-CA" dirty="0" err="1" smtClean="0"/>
              <a:t>Kepler</a:t>
            </a:r>
            <a:r>
              <a:rPr lang="en-CA" dirty="0" smtClean="0"/>
              <a:t>, despite multiple perusals of manual</a:t>
            </a:r>
          </a:p>
          <a:p>
            <a:r>
              <a:rPr lang="en-CA" dirty="0" smtClean="0"/>
              <a:t>Automatic conversion between formats</a:t>
            </a:r>
          </a:p>
          <a:p>
            <a:pPr lvl="1"/>
            <a:r>
              <a:rPr lang="en-CA" dirty="0" smtClean="0"/>
              <a:t>E.g., if tool can only consume GFF, you can still select BED file as input, with Galaxy automatically doing conversion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2681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Galaxy pipeline works</a:t>
            </a:r>
          </a:p>
          <a:p>
            <a:pPr lvl="1"/>
            <a:r>
              <a:rPr lang="en-CA" dirty="0" smtClean="0"/>
              <a:t>Development and use much more enjoyable than with </a:t>
            </a:r>
            <a:r>
              <a:rPr lang="en-CA" dirty="0" err="1" smtClean="0"/>
              <a:t>Kepler</a:t>
            </a:r>
            <a:endParaRPr lang="en-CA" dirty="0" smtClean="0"/>
          </a:p>
          <a:p>
            <a:r>
              <a:rPr lang="en-CA" dirty="0"/>
              <a:t>Primary goals of pipeline </a:t>
            </a:r>
            <a:r>
              <a:rPr lang="en-CA" dirty="0" smtClean="0"/>
              <a:t>again realized</a:t>
            </a:r>
            <a:endParaRPr lang="en-CA" dirty="0"/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Analyses </a:t>
            </a:r>
            <a:r>
              <a:rPr lang="en-CA" dirty="0"/>
              <a:t>are reproducible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Visual representation of components and their interconnections made accessible to non-technical </a:t>
            </a:r>
            <a:r>
              <a:rPr lang="en-CA" dirty="0" smtClean="0"/>
              <a:t>users</a:t>
            </a:r>
          </a:p>
          <a:p>
            <a:pPr marL="571500" indent="-514350"/>
            <a:r>
              <a:rPr lang="en-CA" dirty="0" smtClean="0"/>
              <a:t>Distinction from </a:t>
            </a:r>
            <a:r>
              <a:rPr lang="en-CA" dirty="0" err="1" smtClean="0"/>
              <a:t>Kepler</a:t>
            </a:r>
            <a:r>
              <a:rPr lang="en-CA" dirty="0" smtClean="0"/>
              <a:t>: I could see myself using Galaxy on a day-to-day basis, despite knowing how to use underlying tools “manually”</a:t>
            </a:r>
          </a:p>
          <a:p>
            <a:pPr marL="971550" lvl="1" indent="-514350"/>
            <a:r>
              <a:rPr lang="en-CA" dirty="0" smtClean="0"/>
              <a:t>More convenient than invoking tools individually</a:t>
            </a:r>
          </a:p>
          <a:p>
            <a:pPr marL="971550" lvl="1" indent="-514350"/>
            <a:r>
              <a:rPr lang="en-CA" dirty="0" smtClean="0"/>
              <a:t>Access to built-in suite of tools convenient</a:t>
            </a:r>
          </a:p>
          <a:p>
            <a:pPr marL="1371600" lvl="2" indent="-514350"/>
            <a:r>
              <a:rPr lang="en-CA" dirty="0" smtClean="0"/>
              <a:t>Tools more useful than those in </a:t>
            </a:r>
            <a:r>
              <a:rPr lang="en-CA" dirty="0" err="1" smtClean="0"/>
              <a:t>Kepler</a:t>
            </a:r>
            <a:endParaRPr lang="en-CA" dirty="0" smtClean="0"/>
          </a:p>
          <a:p>
            <a:pPr marL="971550" lvl="1" indent="-514350"/>
            <a:r>
              <a:rPr lang="en-CA" dirty="0" smtClean="0"/>
              <a:t>Great many more tools in community Tool Shed</a:t>
            </a:r>
          </a:p>
          <a:p>
            <a:pPr marL="1371600" lvl="2" indent="-514350"/>
            <a:r>
              <a:rPr lang="en-CA" dirty="0" smtClean="0"/>
              <a:t>Galaxy much more widely used</a:t>
            </a:r>
          </a:p>
        </p:txBody>
      </p:sp>
    </p:spTree>
    <p:extLst>
      <p:ext uri="{BB962C8B-B14F-4D97-AF65-F5344CB8AC3E}">
        <p14:creationId xmlns:p14="http://schemas.microsoft.com/office/powerpoint/2010/main" val="138087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General pipeline Information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804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Run time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Snyder E2F1 ENCODE data:</a:t>
            </a:r>
          </a:p>
          <a:p>
            <a:pPr lvl="1"/>
            <a:r>
              <a:rPr lang="en-CA" dirty="0" smtClean="0"/>
              <a:t>18.5M E2F1 reads</a:t>
            </a:r>
          </a:p>
          <a:p>
            <a:pPr lvl="1"/>
            <a:r>
              <a:rPr lang="en-CA" dirty="0" smtClean="0"/>
              <a:t>28.7M control reads</a:t>
            </a:r>
          </a:p>
          <a:p>
            <a:r>
              <a:rPr lang="en-CA" dirty="0" smtClean="0"/>
              <a:t>Run times:</a:t>
            </a:r>
          </a:p>
          <a:p>
            <a:pPr lvl="1"/>
            <a:r>
              <a:rPr lang="en-CA" dirty="0" smtClean="0"/>
              <a:t>MACS: 8 minutes</a:t>
            </a:r>
          </a:p>
          <a:p>
            <a:pPr lvl="2"/>
            <a:r>
              <a:rPr lang="en-CA" dirty="0" smtClean="0"/>
              <a:t>9600 peaks found</a:t>
            </a:r>
          </a:p>
          <a:p>
            <a:pPr lvl="1"/>
            <a:r>
              <a:rPr lang="en-CA" dirty="0" smtClean="0"/>
              <a:t>Export transcripts: 25 s</a:t>
            </a:r>
          </a:p>
          <a:p>
            <a:pPr lvl="1"/>
            <a:r>
              <a:rPr lang="en-CA" dirty="0" smtClean="0"/>
              <a:t>Annotate peaks: 3 minutes</a:t>
            </a:r>
          </a:p>
          <a:p>
            <a:pPr lvl="1"/>
            <a:r>
              <a:rPr lang="en-CA" dirty="0" smtClean="0"/>
              <a:t>Pathway analysis: 23 s</a:t>
            </a:r>
          </a:p>
          <a:p>
            <a:pPr lvl="1"/>
            <a:r>
              <a:rPr lang="en-CA" dirty="0" smtClean="0"/>
              <a:t>Gene ontology: 3 minutes</a:t>
            </a:r>
          </a:p>
          <a:p>
            <a:pPr lvl="1"/>
            <a:r>
              <a:rPr lang="en-CA" dirty="0" smtClean="0"/>
              <a:t>MEME: 31 minutes</a:t>
            </a:r>
          </a:p>
          <a:p>
            <a:pPr lvl="1"/>
            <a:r>
              <a:rPr lang="en-CA" dirty="0" smtClean="0"/>
              <a:t>Other tools: negligible (&lt; 10 s each)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8195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Potential improvements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Integrate gene expression data</a:t>
            </a:r>
          </a:p>
          <a:p>
            <a:r>
              <a:rPr lang="en-CA" dirty="0" smtClean="0"/>
              <a:t>Allow visualization of results in genome browsers</a:t>
            </a:r>
          </a:p>
          <a:p>
            <a:pPr lvl="1"/>
            <a:r>
              <a:rPr lang="en-CA" dirty="0" smtClean="0"/>
              <a:t>Galaxy makes this easy</a:t>
            </a:r>
          </a:p>
          <a:p>
            <a:r>
              <a:rPr lang="en-CA" dirty="0" smtClean="0"/>
              <a:t>Generate better visualizations of peak locations</a:t>
            </a:r>
          </a:p>
          <a:p>
            <a:pPr lvl="1"/>
            <a:r>
              <a:rPr lang="en-CA" dirty="0" smtClean="0"/>
              <a:t>Support for this taken from </a:t>
            </a:r>
            <a:r>
              <a:rPr lang="en-CA" dirty="0" err="1" smtClean="0"/>
              <a:t>Kepler</a:t>
            </a:r>
            <a:r>
              <a:rPr lang="en-CA" dirty="0" smtClean="0"/>
              <a:t> 1.0 workflows, but because axes automatically scaled, a few outlying data make the axes so large as to render histogram essentially useless</a:t>
            </a:r>
          </a:p>
        </p:txBody>
      </p:sp>
    </p:spTree>
    <p:extLst>
      <p:ext uri="{BB962C8B-B14F-4D97-AF65-F5344CB8AC3E}">
        <p14:creationId xmlns:p14="http://schemas.microsoft.com/office/powerpoint/2010/main" val="4116830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ChIPpeakAnno</a:t>
            </a:r>
            <a:r>
              <a:rPr lang="en-CA" dirty="0" smtClean="0"/>
              <a:t> sucks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Even </a:t>
            </a:r>
            <a:r>
              <a:rPr lang="en-CA" dirty="0"/>
              <a:t>moderate-sized analyses </a:t>
            </a:r>
            <a:r>
              <a:rPr lang="en-CA" dirty="0" smtClean="0"/>
              <a:t>impossible—</a:t>
            </a:r>
            <a:r>
              <a:rPr lang="en-CA" dirty="0" err="1" smtClean="0"/>
              <a:t>ChIPpeakAnno</a:t>
            </a:r>
            <a:r>
              <a:rPr lang="en-CA" dirty="0" smtClean="0"/>
              <a:t> requires too much memory</a:t>
            </a:r>
          </a:p>
          <a:p>
            <a:pPr lvl="1"/>
            <a:r>
              <a:rPr lang="en-CA" dirty="0" smtClean="0"/>
              <a:t>Annotating peaks found in Snyder’s Pol2 data from ENCODE consumed all 8 </a:t>
            </a:r>
            <a:r>
              <a:rPr lang="en-CA" dirty="0" err="1" smtClean="0"/>
              <a:t>GiB</a:t>
            </a:r>
            <a:r>
              <a:rPr lang="en-CA" dirty="0" smtClean="0"/>
              <a:t> of my RAM</a:t>
            </a:r>
          </a:p>
          <a:p>
            <a:pPr lvl="2"/>
            <a:r>
              <a:rPr lang="en-CA" dirty="0" smtClean="0"/>
              <a:t>Enabling swap allowed analysis to continue running, but far too slow—still running after 3 hours, constantly hitting swap</a:t>
            </a:r>
          </a:p>
          <a:p>
            <a:r>
              <a:rPr lang="en-CA" dirty="0" err="1" smtClean="0"/>
              <a:t>Bioconductor</a:t>
            </a:r>
            <a:r>
              <a:rPr lang="en-CA" dirty="0" smtClean="0"/>
              <a:t> packages in general seem shaky</a:t>
            </a:r>
          </a:p>
          <a:p>
            <a:pPr lvl="1"/>
            <a:r>
              <a:rPr lang="en-CA" dirty="0" err="1" smtClean="0"/>
              <a:t>rtracklayer</a:t>
            </a:r>
            <a:r>
              <a:rPr lang="en-CA" dirty="0" smtClean="0"/>
              <a:t> choked when importing GFF file with “##</a:t>
            </a:r>
            <a:r>
              <a:rPr lang="en-CA" dirty="0" err="1" smtClean="0"/>
              <a:t>gff</a:t>
            </a:r>
            <a:r>
              <a:rPr lang="en-CA" dirty="0" smtClean="0"/>
              <a:t>-version 2” line</a:t>
            </a:r>
          </a:p>
          <a:p>
            <a:pPr lvl="1"/>
            <a:r>
              <a:rPr lang="en-CA" dirty="0" smtClean="0"/>
              <a:t>Solution: filter out this line using Galaxy before import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9414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err="1" smtClean="0"/>
              <a:t>Kepler</a:t>
            </a: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Galaxy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General pipeline improvements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err="1" smtClean="0"/>
              <a:t>Kepler</a:t>
            </a:r>
            <a:r>
              <a:rPr lang="en-CA" dirty="0" smtClean="0"/>
              <a:t> quibbles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Galaxy quibbles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err="1"/>
              <a:t>Kepler</a:t>
            </a:r>
            <a:r>
              <a:rPr lang="en-CA" dirty="0"/>
              <a:t> vs. Galaxy: which is least painful?</a:t>
            </a:r>
          </a:p>
        </p:txBody>
      </p:sp>
    </p:spTree>
    <p:extLst>
      <p:ext uri="{BB962C8B-B14F-4D97-AF65-F5344CB8AC3E}">
        <p14:creationId xmlns:p14="http://schemas.microsoft.com/office/powerpoint/2010/main" val="3348106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err="1" smtClean="0"/>
              <a:t>Kepler</a:t>
            </a:r>
            <a:r>
              <a:rPr lang="en-CA" dirty="0" smtClean="0"/>
              <a:t> Quibbles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687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Kepler</a:t>
            </a:r>
            <a:r>
              <a:rPr lang="en-CA" dirty="0" smtClean="0"/>
              <a:t> issues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Can’t temporarily disable (“comment out”) actors</a:t>
            </a:r>
          </a:p>
          <a:p>
            <a:r>
              <a:rPr lang="en-CA" dirty="0" smtClean="0"/>
              <a:t>Interface far too graphical, mouse-driven</a:t>
            </a:r>
          </a:p>
          <a:p>
            <a:pPr lvl="1"/>
            <a:r>
              <a:rPr lang="en-CA" dirty="0" smtClean="0"/>
              <a:t>This is perhaps desired for </a:t>
            </a:r>
            <a:r>
              <a:rPr lang="en-CA" b="1" dirty="0" smtClean="0"/>
              <a:t>use</a:t>
            </a:r>
            <a:r>
              <a:rPr lang="en-CA" dirty="0" smtClean="0"/>
              <a:t> of system</a:t>
            </a:r>
          </a:p>
          <a:p>
            <a:pPr lvl="1"/>
            <a:r>
              <a:rPr lang="en-CA" dirty="0" smtClean="0"/>
              <a:t>But this is stupid for </a:t>
            </a:r>
            <a:r>
              <a:rPr lang="en-CA" b="1" dirty="0" smtClean="0"/>
              <a:t>development</a:t>
            </a:r>
            <a:r>
              <a:rPr lang="en-CA" dirty="0" smtClean="0"/>
              <a:t>—</a:t>
            </a:r>
            <a:r>
              <a:rPr lang="en-CA" dirty="0" err="1" smtClean="0"/>
              <a:t>Kepler</a:t>
            </a:r>
            <a:r>
              <a:rPr lang="en-CA" dirty="0" smtClean="0"/>
              <a:t> not tailored to developers</a:t>
            </a:r>
          </a:p>
          <a:p>
            <a:pPr lvl="1"/>
            <a:r>
              <a:rPr lang="en-CA" dirty="0"/>
              <a:t>Good luck aligning elements so they don’t look like they were produced by a 3-year-old</a:t>
            </a:r>
          </a:p>
          <a:p>
            <a:pPr lvl="2"/>
            <a:r>
              <a:rPr lang="en-CA" dirty="0" smtClean="0"/>
              <a:t>Contributes to general unprofessional “look”</a:t>
            </a:r>
          </a:p>
          <a:p>
            <a:r>
              <a:rPr lang="en-CA" dirty="0" smtClean="0"/>
              <a:t>It’s Java!</a:t>
            </a:r>
          </a:p>
          <a:p>
            <a:pPr lvl="1"/>
            <a:r>
              <a:rPr lang="en-CA" dirty="0" smtClean="0"/>
              <a:t>Java GUI apps almost universally poor—never fit in with platform conventions</a:t>
            </a:r>
          </a:p>
          <a:p>
            <a:r>
              <a:rPr lang="en-CA" dirty="0" smtClean="0"/>
              <a:t>Desktop application</a:t>
            </a:r>
          </a:p>
          <a:p>
            <a:pPr lvl="1"/>
            <a:r>
              <a:rPr lang="en-CA" dirty="0" smtClean="0"/>
              <a:t>Much more sensible to deploy workflow system on Web</a:t>
            </a:r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476348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Kepler’s</a:t>
            </a:r>
            <a:r>
              <a:rPr lang="en-CA" dirty="0"/>
              <a:t> </a:t>
            </a:r>
            <a:r>
              <a:rPr lang="en-CA" dirty="0" smtClean="0"/>
              <a:t>embedded interpreters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err="1" smtClean="0"/>
              <a:t>Kepler</a:t>
            </a:r>
            <a:r>
              <a:rPr lang="en-CA" dirty="0" smtClean="0"/>
              <a:t> advantage: unlike Galaxy, has embedded R and Python interpreters</a:t>
            </a:r>
          </a:p>
          <a:p>
            <a:pPr lvl="1"/>
            <a:r>
              <a:rPr lang="en-CA" dirty="0" smtClean="0"/>
              <a:t>In theory: makes embedding code much easier</a:t>
            </a:r>
          </a:p>
          <a:p>
            <a:pPr lvl="1"/>
            <a:r>
              <a:rPr lang="en-CA" dirty="0" smtClean="0"/>
              <a:t>In practice: pain in the ass</a:t>
            </a:r>
          </a:p>
          <a:p>
            <a:r>
              <a:rPr lang="en-CA" dirty="0" smtClean="0"/>
              <a:t>Problems:</a:t>
            </a:r>
          </a:p>
          <a:p>
            <a:pPr lvl="1"/>
            <a:r>
              <a:rPr lang="en-CA" dirty="0" smtClean="0"/>
              <a:t>Debugging much more difficult than with traditional script</a:t>
            </a:r>
          </a:p>
          <a:p>
            <a:pPr lvl="1"/>
            <a:r>
              <a:rPr lang="en-CA" dirty="0" smtClean="0"/>
              <a:t>All code written in small textbox in </a:t>
            </a:r>
            <a:r>
              <a:rPr lang="en-CA" dirty="0" err="1" smtClean="0"/>
              <a:t>Kepler</a:t>
            </a:r>
            <a:r>
              <a:rPr lang="en-CA" dirty="0" smtClean="0"/>
              <a:t> GUI—no keyboard shortcuts, syntax highlighting, or other niceties of proper editor</a:t>
            </a:r>
          </a:p>
          <a:p>
            <a:pPr lvl="1"/>
            <a:r>
              <a:rPr lang="en-CA" dirty="0" smtClean="0"/>
              <a:t>Code stored in XML, which is then stored in zipped KAR file</a:t>
            </a:r>
          </a:p>
          <a:p>
            <a:pPr lvl="2"/>
            <a:r>
              <a:rPr lang="en-CA" dirty="0" smtClean="0"/>
              <a:t>Becomes almost impossible to track changes over time</a:t>
            </a:r>
          </a:p>
          <a:p>
            <a:pPr lvl="1"/>
            <a:r>
              <a:rPr lang="en-CA" dirty="0" smtClean="0"/>
              <a:t>Though exchanging data with </a:t>
            </a:r>
            <a:r>
              <a:rPr lang="en-CA" dirty="0" err="1" smtClean="0"/>
              <a:t>Kepler</a:t>
            </a:r>
            <a:r>
              <a:rPr lang="en-CA" dirty="0" smtClean="0"/>
              <a:t> becomes easier than with external script, one’s code becomes tied to </a:t>
            </a:r>
            <a:r>
              <a:rPr lang="en-CA" dirty="0" err="1" smtClean="0"/>
              <a:t>Kepler</a:t>
            </a:r>
            <a:endParaRPr lang="en-CA" dirty="0" smtClean="0"/>
          </a:p>
          <a:p>
            <a:pPr lvl="2"/>
            <a:r>
              <a:rPr lang="en-CA" dirty="0" smtClean="0"/>
              <a:t>Reusing code in other systems impossible without modification</a:t>
            </a:r>
          </a:p>
          <a:p>
            <a:r>
              <a:rPr lang="en-CA" dirty="0" smtClean="0"/>
              <a:t>As a result, I eschewed embedded interpreters, and relied only on execution of external scripts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1835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Kepler</a:t>
            </a:r>
            <a:r>
              <a:rPr lang="en-CA" dirty="0" smtClean="0"/>
              <a:t> external execution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Most fundamental task in system—executing external </a:t>
            </a:r>
            <a:r>
              <a:rPr lang="en-CA" dirty="0" smtClean="0"/>
              <a:t>programs—is </a:t>
            </a:r>
            <a:r>
              <a:rPr lang="en-CA" dirty="0"/>
              <a:t>painful</a:t>
            </a:r>
          </a:p>
          <a:p>
            <a:r>
              <a:rPr lang="en-CA" dirty="0" err="1" smtClean="0"/>
              <a:t>Kepler</a:t>
            </a:r>
            <a:r>
              <a:rPr lang="en-CA" dirty="0" smtClean="0"/>
              <a:t> process: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Add parameters for each user-modifiable </a:t>
            </a:r>
            <a:r>
              <a:rPr lang="en-CA" dirty="0" smtClean="0"/>
              <a:t>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Create and open composite actor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Add ports for each input/output produced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CA" dirty="0" smtClean="0"/>
              <a:t>Add external execution actor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CA" dirty="0" smtClean="0"/>
              <a:t>Add logging actors for STDOUT and STDERR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CA" dirty="0" smtClean="0"/>
              <a:t>Connect trigger of preceding actor</a:t>
            </a:r>
          </a:p>
          <a:p>
            <a:pPr marL="571500" indent="-457200"/>
            <a:r>
              <a:rPr lang="en-CA" dirty="0" smtClean="0"/>
              <a:t>Galaxy process:</a:t>
            </a:r>
          </a:p>
          <a:p>
            <a:pPr marL="1028700" lvl="1" indent="-514350">
              <a:buFont typeface="+mj-lt"/>
              <a:buAutoNum type="arabicPeriod"/>
            </a:pPr>
            <a:r>
              <a:rPr lang="en-CA" dirty="0" smtClean="0"/>
              <a:t>Write tool-specific XML file</a:t>
            </a:r>
          </a:p>
          <a:p>
            <a:pPr lvl="2"/>
            <a:r>
              <a:rPr lang="en-CA" dirty="0" smtClean="0"/>
              <a:t>Graphical layout, parameter validation all handled by Galaxy</a:t>
            </a:r>
          </a:p>
          <a:p>
            <a:pPr lvl="2"/>
            <a:r>
              <a:rPr lang="en-CA" dirty="0" smtClean="0"/>
              <a:t>Plain text, so use text editor, store in VCS—hooray!</a:t>
            </a:r>
          </a:p>
          <a:p>
            <a:pPr marL="1028700" lvl="1" indent="-514350">
              <a:buFont typeface="+mj-lt"/>
              <a:buAutoNum type="arabicPeriod"/>
            </a:pPr>
            <a:r>
              <a:rPr lang="en-CA" dirty="0" smtClean="0"/>
              <a:t>Add registration line to tool_conf.xml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0310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Kepler</a:t>
            </a:r>
            <a:r>
              <a:rPr lang="en-CA" dirty="0" smtClean="0"/>
              <a:t> usability problems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CA" dirty="0"/>
              <a:t>Can’t rename existing workflows</a:t>
            </a:r>
          </a:p>
          <a:p>
            <a:pPr lvl="1"/>
            <a:r>
              <a:rPr lang="en-CA" dirty="0"/>
              <a:t>Mouse scroll wheel doesn’t pan, but zooms</a:t>
            </a:r>
          </a:p>
          <a:p>
            <a:pPr lvl="1"/>
            <a:r>
              <a:rPr lang="en-CA" dirty="0"/>
              <a:t>Accessing documentation while </a:t>
            </a:r>
            <a:r>
              <a:rPr lang="en-CA" dirty="0" err="1"/>
              <a:t>Kepler</a:t>
            </a:r>
            <a:r>
              <a:rPr lang="en-CA" dirty="0"/>
              <a:t> is running locks up application</a:t>
            </a:r>
          </a:p>
          <a:p>
            <a:pPr lvl="1"/>
            <a:r>
              <a:rPr lang="en-CA" dirty="0"/>
              <a:t>Should I save </a:t>
            </a:r>
            <a:r>
              <a:rPr lang="en-CA" dirty="0" err="1"/>
              <a:t>subworkflows</a:t>
            </a:r>
            <a:r>
              <a:rPr lang="en-CA" dirty="0"/>
              <a:t> manually? Terribly confusing</a:t>
            </a:r>
          </a:p>
          <a:p>
            <a:pPr lvl="1"/>
            <a:r>
              <a:rPr lang="en-CA" dirty="0"/>
              <a:t>“Undo” sometimes undoes multiple steps at once</a:t>
            </a:r>
          </a:p>
          <a:p>
            <a:pPr lvl="1"/>
            <a:r>
              <a:rPr lang="en-CA" dirty="0"/>
              <a:t>Editing workflow (even documentation) while workflow running causes execution to error out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90923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Galaxy Quibbles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857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Galaxy’s workflow support is primitive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Only </a:t>
            </a:r>
            <a:r>
              <a:rPr lang="en-CA" dirty="0" err="1" smtClean="0"/>
              <a:t>Kepler</a:t>
            </a:r>
            <a:r>
              <a:rPr lang="en-CA" dirty="0" smtClean="0"/>
              <a:t> advantage over Galaxy: better workflow support</a:t>
            </a:r>
          </a:p>
          <a:p>
            <a:pPr lvl="1"/>
            <a:r>
              <a:rPr lang="en-CA" dirty="0" err="1" smtClean="0"/>
              <a:t>Kepler</a:t>
            </a:r>
            <a:r>
              <a:rPr lang="en-CA" dirty="0" smtClean="0"/>
              <a:t>: design workflow from scratch</a:t>
            </a:r>
          </a:p>
          <a:p>
            <a:pPr lvl="1"/>
            <a:r>
              <a:rPr lang="en-CA" dirty="0" smtClean="0"/>
              <a:t>Galaxy: extract workflow from existing history</a:t>
            </a:r>
          </a:p>
          <a:p>
            <a:r>
              <a:rPr lang="en-CA" dirty="0" smtClean="0"/>
              <a:t>Galaxy workflow problems:</a:t>
            </a:r>
          </a:p>
          <a:p>
            <a:pPr lvl="1"/>
            <a:r>
              <a:rPr lang="en-CA" dirty="0" smtClean="0"/>
              <a:t>No way to add tools to existing workflow</a:t>
            </a:r>
          </a:p>
          <a:p>
            <a:pPr lvl="2"/>
            <a:r>
              <a:rPr lang="en-CA" dirty="0" smtClean="0"/>
              <a:t>Must extract anew from history</a:t>
            </a:r>
          </a:p>
          <a:p>
            <a:pPr lvl="1"/>
            <a:r>
              <a:rPr lang="en-CA" dirty="0" smtClean="0"/>
              <a:t>Can’t define common parameters for use by multiple workflow tools</a:t>
            </a:r>
          </a:p>
          <a:p>
            <a:pPr lvl="2"/>
            <a:r>
              <a:rPr lang="en-CA" dirty="0" smtClean="0"/>
              <a:t>Thus must repeat parameters such as reference genome, annotation DB, etc.</a:t>
            </a:r>
          </a:p>
        </p:txBody>
      </p:sp>
    </p:spTree>
    <p:extLst>
      <p:ext uri="{BB962C8B-B14F-4D97-AF65-F5344CB8AC3E}">
        <p14:creationId xmlns:p14="http://schemas.microsoft.com/office/powerpoint/2010/main" val="3942344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Galaxy can be silly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Some parts of Galaxy are poorly documented</a:t>
            </a:r>
          </a:p>
          <a:p>
            <a:pPr lvl="1"/>
            <a:r>
              <a:rPr lang="en-CA" dirty="0" smtClean="0"/>
              <a:t>No worse than </a:t>
            </a:r>
            <a:r>
              <a:rPr lang="en-CA" dirty="0" err="1" smtClean="0"/>
              <a:t>Kepler</a:t>
            </a:r>
            <a:r>
              <a:rPr lang="en-CA" dirty="0" smtClean="0"/>
              <a:t>, though</a:t>
            </a:r>
          </a:p>
          <a:p>
            <a:pPr lvl="1"/>
            <a:r>
              <a:rPr lang="en-CA" dirty="0" smtClean="0"/>
              <a:t>Use the source, Luke</a:t>
            </a:r>
          </a:p>
          <a:p>
            <a:pPr lvl="2"/>
            <a:r>
              <a:rPr lang="en-CA" dirty="0" smtClean="0"/>
              <a:t>I find Galaxy’s source much more comprehensible than </a:t>
            </a:r>
            <a:r>
              <a:rPr lang="en-CA" dirty="0" err="1" smtClean="0"/>
              <a:t>Kepler’s</a:t>
            </a:r>
            <a:r>
              <a:rPr lang="en-CA" dirty="0" smtClean="0"/>
              <a:t>—if necessary, can read it to </a:t>
            </a:r>
            <a:r>
              <a:rPr lang="en-CA" dirty="0" err="1" smtClean="0"/>
              <a:t>grok</a:t>
            </a:r>
            <a:r>
              <a:rPr lang="en-CA" dirty="0" smtClean="0"/>
              <a:t> what I need</a:t>
            </a:r>
          </a:p>
          <a:p>
            <a:r>
              <a:rPr lang="en-CA" dirty="0" smtClean="0"/>
              <a:t>Frustrating: tools with lots of output files (e.g., MEME)</a:t>
            </a:r>
          </a:p>
          <a:p>
            <a:pPr lvl="1"/>
            <a:r>
              <a:rPr lang="en-CA" dirty="0" smtClean="0"/>
              <a:t>Canonical solution: write HTML file that links to each of the files</a:t>
            </a:r>
          </a:p>
          <a:p>
            <a:pPr lvl="2"/>
            <a:r>
              <a:rPr lang="en-CA" dirty="0" smtClean="0"/>
              <a:t>I like this—elegant enough</a:t>
            </a:r>
          </a:p>
          <a:p>
            <a:pPr lvl="1"/>
            <a:r>
              <a:rPr lang="en-CA" dirty="0" smtClean="0"/>
              <a:t>Problem: all of a tool’s output files must be in the same directory</a:t>
            </a:r>
          </a:p>
          <a:p>
            <a:pPr lvl="2"/>
            <a:r>
              <a:rPr lang="en-CA" dirty="0" smtClean="0"/>
              <a:t>Easy enough with MEME, but could be more irksome for tools with more complex directory structures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8821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Galaxy aggravations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Loading files into data library failed in stable (“galaxy-</a:t>
            </a:r>
            <a:r>
              <a:rPr lang="en-CA" dirty="0" err="1" smtClean="0"/>
              <a:t>dist</a:t>
            </a:r>
            <a:r>
              <a:rPr lang="en-CA" dirty="0" smtClean="0"/>
              <a:t>”) branch</a:t>
            </a:r>
          </a:p>
          <a:p>
            <a:pPr lvl="1"/>
            <a:r>
              <a:rPr lang="en-CA" dirty="0" smtClean="0"/>
              <a:t>Known problem—had to upgrade to </a:t>
            </a:r>
            <a:r>
              <a:rPr lang="en-CA" dirty="0" err="1" smtClean="0"/>
              <a:t>dev</a:t>
            </a:r>
            <a:r>
              <a:rPr lang="en-CA" dirty="0" smtClean="0"/>
              <a:t> branch (“galaxy-central”)</a:t>
            </a:r>
          </a:p>
          <a:p>
            <a:r>
              <a:rPr lang="en-CA" dirty="0" smtClean="0"/>
              <a:t>Forcing Galaxy to use Python 2 on a system where /</a:t>
            </a:r>
            <a:r>
              <a:rPr lang="en-CA" dirty="0" err="1" smtClean="0"/>
              <a:t>usr</a:t>
            </a:r>
            <a:r>
              <a:rPr lang="en-CA" dirty="0" smtClean="0"/>
              <a:t>/bin/python is Python 3 more involved than necessary</a:t>
            </a:r>
          </a:p>
          <a:p>
            <a:pPr lvl="1"/>
            <a:r>
              <a:rPr lang="en-CA" dirty="0" smtClean="0"/>
              <a:t>Solution: create directory, </a:t>
            </a:r>
            <a:r>
              <a:rPr lang="en-CA" dirty="0" err="1" smtClean="0"/>
              <a:t>symlink</a:t>
            </a:r>
            <a:r>
              <a:rPr lang="en-CA" dirty="0" smtClean="0"/>
              <a:t> /</a:t>
            </a:r>
            <a:r>
              <a:rPr lang="en-CA" dirty="0" err="1" smtClean="0"/>
              <a:t>usr</a:t>
            </a:r>
            <a:r>
              <a:rPr lang="en-CA" dirty="0" smtClean="0"/>
              <a:t>/bin/python2 to python, set PATH so this directory comes first</a:t>
            </a:r>
          </a:p>
          <a:p>
            <a:r>
              <a:rPr lang="en-CA" dirty="0" smtClean="0"/>
              <a:t>Executing R scripts often results in SQLite query error</a:t>
            </a:r>
          </a:p>
          <a:p>
            <a:pPr lvl="1"/>
            <a:r>
              <a:rPr lang="en-CA" dirty="0" smtClean="0"/>
              <a:t>Source: standard R library-loading messages output non-ASCII characters, which SQLite won’t accept in queries</a:t>
            </a:r>
          </a:p>
          <a:p>
            <a:pPr lvl="1"/>
            <a:r>
              <a:rPr lang="en-CA" dirty="0" smtClean="0"/>
              <a:t>Fix: direct STDERR to /</a:t>
            </a:r>
            <a:r>
              <a:rPr lang="en-CA" dirty="0" err="1" smtClean="0"/>
              <a:t>dev</a:t>
            </a:r>
            <a:r>
              <a:rPr lang="en-CA" dirty="0" smtClean="0"/>
              <a:t>/null when executing R script</a:t>
            </a:r>
          </a:p>
        </p:txBody>
      </p:sp>
    </p:spTree>
    <p:extLst>
      <p:ext uri="{BB962C8B-B14F-4D97-AF65-F5344CB8AC3E}">
        <p14:creationId xmlns:p14="http://schemas.microsoft.com/office/powerpoint/2010/main" val="2195515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Galaxy aggravations (cont.)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Hitting CTRL+C won’t cause Galaxy to exit</a:t>
            </a:r>
          </a:p>
          <a:p>
            <a:pPr lvl="1"/>
            <a:r>
              <a:rPr lang="en-CA" dirty="0" smtClean="0"/>
              <a:t>Solution: run Galaxy server with --reload parameter</a:t>
            </a:r>
          </a:p>
          <a:p>
            <a:r>
              <a:rPr lang="en-CA" dirty="0" smtClean="0"/>
              <a:t>Running workflow often causes SQLite error</a:t>
            </a:r>
          </a:p>
          <a:p>
            <a:pPr lvl="1"/>
            <a:r>
              <a:rPr lang="en-CA" dirty="0" smtClean="0"/>
              <a:t>Cause: multiple processes concurrently trying to access DB</a:t>
            </a:r>
          </a:p>
          <a:p>
            <a:pPr lvl="2"/>
            <a:r>
              <a:rPr lang="en-CA" dirty="0" smtClean="0"/>
              <a:t>Running each tool separately works fine</a:t>
            </a:r>
          </a:p>
          <a:p>
            <a:pPr lvl="1"/>
            <a:r>
              <a:rPr lang="en-CA" dirty="0" smtClean="0"/>
              <a:t>Fix: migrate from SQLite to </a:t>
            </a:r>
            <a:r>
              <a:rPr lang="en-CA" dirty="0" err="1" smtClean="0"/>
              <a:t>PostgreSQL</a:t>
            </a:r>
            <a:endParaRPr lang="en-CA" dirty="0" smtClean="0"/>
          </a:p>
          <a:p>
            <a:r>
              <a:rPr lang="en-CA" dirty="0" smtClean="0"/>
              <a:t>When running CPU-intensive process, paster.py also takes 100% CPU</a:t>
            </a:r>
          </a:p>
          <a:p>
            <a:pPr lvl="1"/>
            <a:r>
              <a:rPr lang="en-CA" dirty="0" smtClean="0"/>
              <a:t>This effectively doubles amount of CPU power needed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874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err="1" smtClean="0"/>
              <a:t>Kepler</a:t>
            </a:r>
            <a:r>
              <a:rPr lang="en-CA" dirty="0" smtClean="0"/>
              <a:t> pipeline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865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err="1" smtClean="0"/>
              <a:t>Kepler</a:t>
            </a:r>
            <a:r>
              <a:rPr lang="en-CA" dirty="0" smtClean="0"/>
              <a:t> vs. Galaxy: which is least painful?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69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Galaxy vs. </a:t>
            </a:r>
            <a:r>
              <a:rPr lang="en-CA" dirty="0" err="1" smtClean="0"/>
              <a:t>Kepler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err="1" smtClean="0"/>
              <a:t>Kepler’s</a:t>
            </a:r>
            <a:r>
              <a:rPr lang="en-CA" dirty="0" smtClean="0"/>
              <a:t> annoyances stem from fundamental design decisions</a:t>
            </a:r>
          </a:p>
          <a:p>
            <a:pPr lvl="1"/>
            <a:r>
              <a:rPr lang="en-CA" dirty="0" smtClean="0"/>
              <a:t>Desktop rather than web application</a:t>
            </a:r>
          </a:p>
          <a:p>
            <a:pPr lvl="1"/>
            <a:r>
              <a:rPr lang="en-CA" dirty="0" smtClean="0"/>
              <a:t>Ignore basic software engineering ideals</a:t>
            </a:r>
          </a:p>
          <a:p>
            <a:pPr lvl="2"/>
            <a:r>
              <a:rPr lang="en-CA" dirty="0" smtClean="0"/>
              <a:t>Binary-blob KARs make meaningful version control impossible</a:t>
            </a:r>
          </a:p>
          <a:p>
            <a:pPr lvl="2"/>
            <a:r>
              <a:rPr lang="en-CA" dirty="0" smtClean="0"/>
              <a:t>Encourage writing embedded code tightly coupled to </a:t>
            </a:r>
            <a:r>
              <a:rPr lang="en-CA" dirty="0" err="1" smtClean="0"/>
              <a:t>Kepler</a:t>
            </a:r>
            <a:r>
              <a:rPr lang="en-CA" dirty="0" smtClean="0"/>
              <a:t> specifics</a:t>
            </a:r>
          </a:p>
          <a:p>
            <a:pPr lvl="1"/>
            <a:r>
              <a:rPr lang="en-CA" dirty="0" smtClean="0"/>
              <a:t>Not well-tailored to rapid tool development</a:t>
            </a:r>
          </a:p>
          <a:p>
            <a:pPr lvl="2"/>
            <a:r>
              <a:rPr lang="en-CA" dirty="0" smtClean="0"/>
              <a:t>Gluing together multiple programs far more painful than in Galaxy</a:t>
            </a:r>
          </a:p>
          <a:p>
            <a:pPr lvl="2"/>
            <a:r>
              <a:rPr lang="en-CA" dirty="0" smtClean="0"/>
              <a:t>What the hell is the difference between the PN and SDF directors, let alone the other three? Why should I care?</a:t>
            </a:r>
          </a:p>
          <a:p>
            <a:pPr lvl="3"/>
            <a:r>
              <a:rPr lang="en-CA" dirty="0" smtClean="0"/>
              <a:t>Even after reading the documentation, neither will let me easily execute my tools in parallel</a:t>
            </a:r>
          </a:p>
          <a:p>
            <a:pPr lvl="1"/>
            <a:r>
              <a:rPr lang="en-CA" dirty="0" smtClean="0"/>
              <a:t>Solve pie-in-the-sky problems entirely disconnected from bioinformatics domain</a:t>
            </a:r>
          </a:p>
          <a:p>
            <a:pPr lvl="2"/>
            <a:r>
              <a:rPr lang="en-CA" dirty="0" smtClean="0"/>
              <a:t>Does little to solve problems faced in pipeline development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5556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Galaxy vs. </a:t>
            </a:r>
            <a:r>
              <a:rPr lang="en-CA" dirty="0" err="1" smtClean="0"/>
              <a:t>Kepler</a:t>
            </a:r>
            <a:r>
              <a:rPr lang="en-CA" dirty="0" smtClean="0"/>
              <a:t> (cont.)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Galaxy’s annoyances stem from small engineering errors rather than large design ones</a:t>
            </a:r>
          </a:p>
          <a:p>
            <a:pPr lvl="1"/>
            <a:r>
              <a:rPr lang="en-CA" dirty="0" smtClean="0"/>
              <a:t>Given maturity of project, more problems than expected—such is the nature of bioinformatics</a:t>
            </a:r>
          </a:p>
          <a:p>
            <a:r>
              <a:rPr lang="en-CA" dirty="0" smtClean="0"/>
              <a:t>But Galaxy’s  fundamental philosophy is sound</a:t>
            </a:r>
          </a:p>
          <a:p>
            <a:pPr lvl="1"/>
            <a:r>
              <a:rPr lang="en-CA" dirty="0" smtClean="0"/>
              <a:t>Make it as easy as possible to string together multiple tools</a:t>
            </a:r>
          </a:p>
          <a:p>
            <a:pPr lvl="2"/>
            <a:r>
              <a:rPr lang="en-CA" dirty="0" smtClean="0"/>
              <a:t>Don’t ignore this task in favour of trying to solve pie-in-the-sky problems entirely disconnected from your users’ domain</a:t>
            </a:r>
          </a:p>
          <a:p>
            <a:pPr lvl="1"/>
            <a:r>
              <a:rPr lang="en-CA" dirty="0" smtClean="0"/>
              <a:t>Obey basic software-engineering norms</a:t>
            </a:r>
          </a:p>
          <a:p>
            <a:pPr lvl="2"/>
            <a:r>
              <a:rPr lang="en-CA" dirty="0" smtClean="0"/>
              <a:t>Text everywhere!</a:t>
            </a:r>
          </a:p>
          <a:p>
            <a:pPr lvl="2"/>
            <a:r>
              <a:rPr lang="en-CA" dirty="0" smtClean="0"/>
              <a:t>Don’t piss off your developers</a:t>
            </a:r>
          </a:p>
          <a:p>
            <a:pPr lvl="1"/>
            <a:r>
              <a:rPr lang="en-CA" dirty="0" smtClean="0"/>
              <a:t>Make it web-based</a:t>
            </a:r>
          </a:p>
          <a:p>
            <a:pPr lvl="2"/>
            <a:r>
              <a:rPr lang="en-CA" dirty="0" smtClean="0"/>
              <a:t>Permits analysis from anywhere</a:t>
            </a:r>
          </a:p>
          <a:p>
            <a:pPr lvl="3"/>
            <a:r>
              <a:rPr lang="en-CA" dirty="0" smtClean="0"/>
              <a:t>I used this to develop on my powerful home machine, no matter where I was working from</a:t>
            </a:r>
          </a:p>
          <a:p>
            <a:pPr lvl="2"/>
            <a:r>
              <a:rPr lang="en-CA" dirty="0" smtClean="0"/>
              <a:t>Allow data to be uploaded by user, transferred from remote system, loaded from local file, sucked in via UCSC browser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25721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I don’t like </a:t>
            </a:r>
            <a:r>
              <a:rPr lang="en-CA" dirty="0" err="1" smtClean="0"/>
              <a:t>Kepler</a:t>
            </a:r>
            <a:endParaRPr lang="en-CA" dirty="0" smtClean="0"/>
          </a:p>
          <a:p>
            <a:pPr lvl="1"/>
            <a:r>
              <a:rPr lang="en-CA" dirty="0" smtClean="0"/>
              <a:t>Even after using it for two months, developing in it was far slower than tying together tools with shell scripts</a:t>
            </a:r>
          </a:p>
          <a:p>
            <a:r>
              <a:rPr lang="en-CA" dirty="0" smtClean="0"/>
              <a:t>I like Galaxy</a:t>
            </a:r>
          </a:p>
          <a:p>
            <a:pPr lvl="1"/>
            <a:r>
              <a:rPr lang="en-CA" dirty="0" smtClean="0"/>
              <a:t>Still slower development than ad hoc shell scripts</a:t>
            </a:r>
          </a:p>
          <a:p>
            <a:pPr lvl="2"/>
            <a:r>
              <a:rPr lang="en-CA" dirty="0" smtClean="0"/>
              <a:t>But not much slower</a:t>
            </a:r>
          </a:p>
          <a:p>
            <a:pPr lvl="2"/>
            <a:r>
              <a:rPr lang="en-CA" dirty="0" smtClean="0"/>
              <a:t>Biggest difference: Galaxy doesn’t make me hate my life for every single minute I use it</a:t>
            </a:r>
          </a:p>
          <a:p>
            <a:r>
              <a:rPr lang="en-CA" dirty="0" smtClean="0"/>
              <a:t>I could see myself using Galaxy in lab setting</a:t>
            </a:r>
          </a:p>
          <a:p>
            <a:pPr lvl="1"/>
            <a:r>
              <a:rPr lang="en-CA" dirty="0" smtClean="0"/>
              <a:t>Realizes </a:t>
            </a:r>
            <a:r>
              <a:rPr lang="en-CA" dirty="0" err="1" smtClean="0"/>
              <a:t>reproducability</a:t>
            </a:r>
            <a:r>
              <a:rPr lang="en-CA" dirty="0" smtClean="0"/>
              <a:t> and </a:t>
            </a:r>
            <a:r>
              <a:rPr lang="en-CA" dirty="0" err="1" smtClean="0"/>
              <a:t>visualizability</a:t>
            </a:r>
            <a:r>
              <a:rPr lang="en-CA" dirty="0" smtClean="0"/>
              <a:t> that is goal of workflow systems, with relatively little pain</a:t>
            </a:r>
          </a:p>
          <a:p>
            <a:pPr lvl="1"/>
            <a:r>
              <a:rPr lang="en-CA" dirty="0" smtClean="0"/>
              <a:t>Given 5,000 hours to create a workflow system, I would write something very much like Galaxy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565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Kepler</a:t>
            </a:r>
            <a:r>
              <a:rPr lang="en-CA" dirty="0" smtClean="0"/>
              <a:t> pipeline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 descr="C:\Users\Jeff\Documents\tmp\kepler_work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65" y="1340768"/>
            <a:ext cx="8393471" cy="506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74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Known problems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Results window displays too soon</a:t>
            </a:r>
          </a:p>
          <a:p>
            <a:pPr lvl="1"/>
            <a:r>
              <a:rPr lang="en-CA" dirty="0" smtClean="0"/>
              <a:t>Should wait for all terminal actors to complete, but instead only waits for one</a:t>
            </a:r>
          </a:p>
          <a:p>
            <a:r>
              <a:rPr lang="en-CA" dirty="0" smtClean="0"/>
              <a:t>Has not been updated for enhancements made during Galaxy port</a:t>
            </a:r>
          </a:p>
          <a:p>
            <a:pPr lvl="1"/>
            <a:r>
              <a:rPr lang="en-CA" dirty="0" smtClean="0"/>
              <a:t>Still works fine with older version, though</a:t>
            </a:r>
          </a:p>
          <a:p>
            <a:r>
              <a:rPr lang="en-CA" dirty="0" smtClean="0"/>
              <a:t>Output names duplicated in both constituent scripts and composite actors</a:t>
            </a:r>
          </a:p>
          <a:p>
            <a:pPr lvl="1"/>
            <a:r>
              <a:rPr lang="en-CA" dirty="0" smtClean="0"/>
              <a:t>Two possible fixes: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 smtClean="0"/>
              <a:t>Make script take all output filenames as arguments, rather than just output directory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 smtClean="0"/>
              <a:t>Have scripts write their output filenames to STDOUT</a:t>
            </a:r>
          </a:p>
        </p:txBody>
      </p:sp>
    </p:spTree>
    <p:extLst>
      <p:ext uri="{BB962C8B-B14F-4D97-AF65-F5344CB8AC3E}">
        <p14:creationId xmlns:p14="http://schemas.microsoft.com/office/powerpoint/2010/main" val="184395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Areas for improvement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Take advantage of parallel execution capabilities</a:t>
            </a:r>
          </a:p>
          <a:p>
            <a:r>
              <a:rPr lang="en-CA" dirty="0" smtClean="0"/>
              <a:t>Add per-actor documentation</a:t>
            </a:r>
          </a:p>
          <a:p>
            <a:r>
              <a:rPr lang="en-CA" dirty="0" smtClean="0"/>
              <a:t>Make actors available for independent use</a:t>
            </a:r>
          </a:p>
          <a:p>
            <a:pPr lvl="1"/>
            <a:r>
              <a:rPr lang="en-CA" dirty="0" smtClean="0"/>
              <a:t>Add to standard </a:t>
            </a:r>
            <a:r>
              <a:rPr lang="en-CA" dirty="0" err="1" smtClean="0"/>
              <a:t>Kepler</a:t>
            </a:r>
            <a:r>
              <a:rPr lang="en-CA" dirty="0" smtClean="0"/>
              <a:t> library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0766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Development experience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In a word: painful</a:t>
            </a:r>
          </a:p>
          <a:p>
            <a:pPr lvl="1"/>
            <a:r>
              <a:rPr lang="en-CA" dirty="0" err="1" smtClean="0"/>
              <a:t>Kepler</a:t>
            </a:r>
            <a:r>
              <a:rPr lang="en-CA" dirty="0"/>
              <a:t> </a:t>
            </a:r>
            <a:r>
              <a:rPr lang="en-CA" dirty="0" smtClean="0"/>
              <a:t>(seems to) solve interesting problems</a:t>
            </a:r>
          </a:p>
          <a:p>
            <a:pPr lvl="1"/>
            <a:r>
              <a:rPr lang="en-CA" dirty="0" smtClean="0"/>
              <a:t>But these problems aren’t </a:t>
            </a:r>
            <a:r>
              <a:rPr lang="en-CA" i="1" dirty="0" smtClean="0"/>
              <a:t>my</a:t>
            </a:r>
            <a:r>
              <a:rPr lang="en-CA" dirty="0"/>
              <a:t> </a:t>
            </a:r>
            <a:r>
              <a:rPr lang="en-CA" dirty="0" smtClean="0"/>
              <a:t>problems</a:t>
            </a:r>
          </a:p>
          <a:p>
            <a:r>
              <a:rPr lang="en-CA" dirty="0" smtClean="0"/>
              <a:t>What I want: graphically glue together disparate tools</a:t>
            </a:r>
          </a:p>
          <a:p>
            <a:pPr lvl="1"/>
            <a:r>
              <a:rPr lang="en-CA" dirty="0" smtClean="0"/>
              <a:t>Yes, </a:t>
            </a:r>
            <a:r>
              <a:rPr lang="en-CA" dirty="0" err="1" smtClean="0"/>
              <a:t>Kepler</a:t>
            </a:r>
            <a:r>
              <a:rPr lang="en-CA" dirty="0" smtClean="0"/>
              <a:t> does this</a:t>
            </a:r>
          </a:p>
          <a:p>
            <a:pPr lvl="1"/>
            <a:r>
              <a:rPr lang="en-CA" dirty="0" smtClean="0"/>
              <a:t>But graphical nature is grossly inefficient</a:t>
            </a:r>
          </a:p>
          <a:p>
            <a:pPr lvl="2"/>
            <a:r>
              <a:rPr lang="en-CA" dirty="0" smtClean="0"/>
              <a:t>Debugging is arduous</a:t>
            </a:r>
          </a:p>
          <a:p>
            <a:pPr lvl="2"/>
            <a:r>
              <a:rPr lang="en-CA" dirty="0" smtClean="0"/>
              <a:t>Ruined: Version control, standard text editors, </a:t>
            </a:r>
            <a:r>
              <a:rPr lang="en-CA" dirty="0" err="1" smtClean="0"/>
              <a:t>greppability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672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err="1" smtClean="0"/>
              <a:t>Kepler</a:t>
            </a:r>
            <a:r>
              <a:rPr lang="en-CA" dirty="0" smtClean="0"/>
              <a:t> pipeline works</a:t>
            </a:r>
          </a:p>
          <a:p>
            <a:pPr lvl="1"/>
            <a:r>
              <a:rPr lang="en-CA" dirty="0" smtClean="0"/>
              <a:t>But both development and use are painful</a:t>
            </a:r>
          </a:p>
          <a:p>
            <a:r>
              <a:rPr lang="en-CA" dirty="0" smtClean="0"/>
              <a:t>Primary goals of pipeline are realized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Analyses are reproducible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Visual representation of components and their interconnections made accessible to non-technical users</a:t>
            </a:r>
          </a:p>
          <a:p>
            <a:pPr marL="571500" indent="-514350"/>
            <a:r>
              <a:rPr lang="en-CA" dirty="0" smtClean="0"/>
              <a:t>But costs to realize these benefits are too great</a:t>
            </a:r>
          </a:p>
          <a:p>
            <a:pPr marL="971550" lvl="1" indent="-514350"/>
            <a:r>
              <a:rPr lang="en-CA" dirty="0" smtClean="0"/>
              <a:t>I’d rather use a simple shell script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8974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Galaxy pipeline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1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1811</Words>
  <Application>Microsoft Office PowerPoint</Application>
  <PresentationFormat>On-screen Show (4:3)</PresentationFormat>
  <Paragraphs>232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ChIP-Seq Pipeline Progress Report</vt:lpstr>
      <vt:lpstr>Outline</vt:lpstr>
      <vt:lpstr>Kepler pipeline</vt:lpstr>
      <vt:lpstr>Kepler pipeline</vt:lpstr>
      <vt:lpstr>Known problems</vt:lpstr>
      <vt:lpstr>Areas for improvement</vt:lpstr>
      <vt:lpstr>Development experience</vt:lpstr>
      <vt:lpstr>Summary</vt:lpstr>
      <vt:lpstr>Galaxy pipeline</vt:lpstr>
      <vt:lpstr>Galaxy pipeline</vt:lpstr>
      <vt:lpstr>Known problems</vt:lpstr>
      <vt:lpstr>Areas for improvement</vt:lpstr>
      <vt:lpstr>Development experience</vt:lpstr>
      <vt:lpstr>Galaxy is awesome</vt:lpstr>
      <vt:lpstr>Summary</vt:lpstr>
      <vt:lpstr>General pipeline Information</vt:lpstr>
      <vt:lpstr>Run time</vt:lpstr>
      <vt:lpstr>Potential improvements</vt:lpstr>
      <vt:lpstr>ChIPpeakAnno sucks</vt:lpstr>
      <vt:lpstr>Kepler Quibbles</vt:lpstr>
      <vt:lpstr>Kepler issues</vt:lpstr>
      <vt:lpstr>Kepler’s embedded interpreters</vt:lpstr>
      <vt:lpstr>Kepler external execution</vt:lpstr>
      <vt:lpstr>Kepler usability problems</vt:lpstr>
      <vt:lpstr>Galaxy Quibbles</vt:lpstr>
      <vt:lpstr>Galaxy’s workflow support is primitive</vt:lpstr>
      <vt:lpstr>Galaxy can be silly</vt:lpstr>
      <vt:lpstr>Galaxy aggravations</vt:lpstr>
      <vt:lpstr>Galaxy aggravations (cont.)</vt:lpstr>
      <vt:lpstr>Kepler vs. Galaxy: which is least painful?</vt:lpstr>
      <vt:lpstr>Galaxy vs. Kepler</vt:lpstr>
      <vt:lpstr>Galaxy vs. Kepler (cont.)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ChIP-Seq Pipeline Progress Report</dc:title>
  <dc:creator>Jeff</dc:creator>
  <cp:lastModifiedBy>Jeff</cp:lastModifiedBy>
  <cp:revision>30</cp:revision>
  <dcterms:created xsi:type="dcterms:W3CDTF">2012-11-19T01:47:04Z</dcterms:created>
  <dcterms:modified xsi:type="dcterms:W3CDTF">2012-11-19T17:32:09Z</dcterms:modified>
</cp:coreProperties>
</file>