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8" r:id="rId1"/>
  </p:sldMasterIdLst>
  <p:notesMasterIdLst>
    <p:notesMasterId r:id="rId51"/>
  </p:notesMasterIdLst>
  <p:sldIdLst>
    <p:sldId id="294" r:id="rId2"/>
    <p:sldId id="483" r:id="rId3"/>
    <p:sldId id="465" r:id="rId4"/>
    <p:sldId id="466" r:id="rId5"/>
    <p:sldId id="387" r:id="rId6"/>
    <p:sldId id="467" r:id="rId7"/>
    <p:sldId id="477" r:id="rId8"/>
    <p:sldId id="468" r:id="rId9"/>
    <p:sldId id="481" r:id="rId10"/>
    <p:sldId id="485" r:id="rId11"/>
    <p:sldId id="484" r:id="rId12"/>
    <p:sldId id="469" r:id="rId13"/>
    <p:sldId id="470" r:id="rId14"/>
    <p:sldId id="471" r:id="rId15"/>
    <p:sldId id="475" r:id="rId16"/>
    <p:sldId id="472" r:id="rId17"/>
    <p:sldId id="474" r:id="rId18"/>
    <p:sldId id="473" r:id="rId19"/>
    <p:sldId id="476" r:id="rId20"/>
    <p:sldId id="386" r:id="rId21"/>
    <p:sldId id="486" r:id="rId22"/>
    <p:sldId id="479" r:id="rId23"/>
    <p:sldId id="478" r:id="rId24"/>
    <p:sldId id="480" r:id="rId25"/>
    <p:sldId id="482" r:id="rId26"/>
    <p:sldId id="487" r:id="rId27"/>
    <p:sldId id="488" r:id="rId28"/>
    <p:sldId id="489" r:id="rId29"/>
    <p:sldId id="490" r:id="rId30"/>
    <p:sldId id="491" r:id="rId31"/>
    <p:sldId id="492" r:id="rId32"/>
    <p:sldId id="493" r:id="rId33"/>
    <p:sldId id="494" r:id="rId34"/>
    <p:sldId id="495" r:id="rId35"/>
    <p:sldId id="501" r:id="rId36"/>
    <p:sldId id="503" r:id="rId37"/>
    <p:sldId id="497" r:id="rId38"/>
    <p:sldId id="496" r:id="rId39"/>
    <p:sldId id="502" r:id="rId40"/>
    <p:sldId id="500" r:id="rId41"/>
    <p:sldId id="498" r:id="rId42"/>
    <p:sldId id="507" r:id="rId43"/>
    <p:sldId id="508" r:id="rId44"/>
    <p:sldId id="509" r:id="rId45"/>
    <p:sldId id="510" r:id="rId46"/>
    <p:sldId id="511" r:id="rId47"/>
    <p:sldId id="499" r:id="rId48"/>
    <p:sldId id="504" r:id="rId49"/>
    <p:sldId id="505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EEB500"/>
    <a:srgbClr val="800000"/>
    <a:srgbClr val="0432FF"/>
    <a:srgbClr val="0F6FC6"/>
    <a:srgbClr val="C495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444"/>
  </p:normalViewPr>
  <p:slideViewPr>
    <p:cSldViewPr snapToGrid="0" snapToObjects="1">
      <p:cViewPr varScale="1">
        <p:scale>
          <a:sx n="128" d="100"/>
          <a:sy n="128" d="100"/>
        </p:scale>
        <p:origin x="1783" y="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20AF0-141B-BE4C-A06E-20AC307BE1F2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A7BFB-42FB-974B-8328-015AA54EE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6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4D23-ECC3-47A6-94A7-8D7A2598E409}" type="datetime1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AMW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577766" cy="365125"/>
          </a:xfrm>
        </p:spPr>
        <p:txBody>
          <a:bodyPr/>
          <a:lstStyle/>
          <a:p>
            <a:fld id="{5BE6505C-7AD9-6140-9B0C-1663455E4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817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86AA-5FB3-4856-BE26-1CB18F3672CD}" type="datetime1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505C-7AD9-6140-9B0C-1663455E4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31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C301-B40C-4595-AACF-220FB0785A48}" type="datetime1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505C-7AD9-6140-9B0C-1663455E4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>
            <a:lvl1pPr>
              <a:defRPr lang="en-US" sz="33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493520"/>
            <a:ext cx="7886700" cy="4683443"/>
          </a:xfrm>
        </p:spPr>
        <p:txBody>
          <a:bodyPr/>
          <a:lstStyle>
            <a:lvl1pPr marL="171450" indent="-171450">
              <a:buSzPct val="70000"/>
              <a:buFont typeface="Courier New" charset="0"/>
              <a:buChar char="o"/>
              <a:defRPr sz="2400"/>
            </a:lvl1pPr>
            <a:lvl2pPr marL="514350" indent="-171450">
              <a:buSzPct val="70000"/>
              <a:buFont typeface="Wingdings" charset="2"/>
              <a:buChar char="§"/>
              <a:defRPr/>
            </a:lvl2pPr>
            <a:lvl3pPr marL="857250" indent="-171450">
              <a:buSzPct val="70000"/>
              <a:buFont typeface="Wingdings" charset="2"/>
              <a:buChar char="Ø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464B2-02BD-4AF2-9A0B-E599912A033B}" type="datetime1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AMW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631908" cy="365125"/>
          </a:xfrm>
        </p:spPr>
        <p:txBody>
          <a:bodyPr/>
          <a:lstStyle/>
          <a:p>
            <a:fld id="{5BE6505C-7AD9-6140-9B0C-1663455E4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81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5EAC-4E7A-47DD-AD92-176274492A99}" type="datetime1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505C-7AD9-6140-9B0C-1663455E4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7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BE8B3-97A8-4AD0-8B87-3063B77B5245}" type="datetime1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505C-7AD9-6140-9B0C-1663455E4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83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31E7-2B08-4CAA-9009-5C61CFABEAE5}" type="datetime1">
              <a:rPr lang="en-US" smtClean="0"/>
              <a:t>5/25/2018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505C-7AD9-6140-9B0C-1663455E4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6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75827-5085-41B9-9B84-D9DACD3E767C}" type="datetime1">
              <a:rPr lang="en-US" smtClean="0"/>
              <a:t>5/25/2018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505C-7AD9-6140-9B0C-1663455E4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0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82FA-9301-4178-8110-C3B8CB85C4F6}" type="datetime1">
              <a:rPr lang="en-US" smtClean="0"/>
              <a:t>5/25/2018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505C-7AD9-6140-9B0C-1663455E4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447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FC5F-3BA2-48CE-9FFF-3852CCAC19A0}" type="datetime1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505C-7AD9-6140-9B0C-1663455E4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6925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1C9D-BB16-42D0-9358-A42FC2677E0C}" type="datetime1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505C-7AD9-6140-9B0C-1663455E4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6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841B4-37C1-4787-9E65-C5D020E65158}" type="datetime1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6505C-7AD9-6140-9B0C-1663455E40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63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../media/image52.png"/><Relationship Id="rId21" Type="http://schemas.openxmlformats.org/officeDocument/2006/relationships/image" Target="../media/image70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5" Type="http://schemas.openxmlformats.org/officeDocument/2006/relationships/image" Target="../media/image74.png"/><Relationship Id="rId2" Type="http://schemas.openxmlformats.org/officeDocument/2006/relationships/image" Target="../media/image51.png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24" Type="http://schemas.openxmlformats.org/officeDocument/2006/relationships/image" Target="../media/image73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23" Type="http://schemas.openxmlformats.org/officeDocument/2006/relationships/image" Target="../media/image72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22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134.png"/><Relationship Id="rId7" Type="http://schemas.openxmlformats.org/officeDocument/2006/relationships/image" Target="../media/image138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11" Type="http://schemas.openxmlformats.org/officeDocument/2006/relationships/image" Target="../media/image142.png"/><Relationship Id="rId5" Type="http://schemas.openxmlformats.org/officeDocument/2006/relationships/image" Target="../media/image136.png"/><Relationship Id="rId10" Type="http://schemas.openxmlformats.org/officeDocument/2006/relationships/image" Target="../media/image141.png"/><Relationship Id="rId4" Type="http://schemas.openxmlformats.org/officeDocument/2006/relationships/image" Target="../media/image135.png"/><Relationship Id="rId9" Type="http://schemas.openxmlformats.org/officeDocument/2006/relationships/image" Target="../media/image1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21285"/>
            <a:ext cx="9143999" cy="2931516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2060"/>
                </a:solidFill>
                <a:ea typeface="Consolas" charset="0"/>
                <a:cs typeface="Consolas" charset="0"/>
              </a:rPr>
              <a:t>Worst-case Optimal </a:t>
            </a:r>
            <a:br>
              <a:rPr lang="en-US" sz="6000" b="1" dirty="0">
                <a:solidFill>
                  <a:srgbClr val="002060"/>
                </a:solidFill>
                <a:ea typeface="Consolas" charset="0"/>
                <a:cs typeface="Consolas" charset="0"/>
              </a:rPr>
            </a:br>
            <a:r>
              <a:rPr lang="en-US" sz="6000" b="1" dirty="0">
                <a:solidFill>
                  <a:srgbClr val="002060"/>
                </a:solidFill>
                <a:ea typeface="Consolas" charset="0"/>
                <a:cs typeface="Consolas" charset="0"/>
              </a:rPr>
              <a:t>Join Algorithms</a:t>
            </a:r>
            <a:br>
              <a:rPr lang="en-US" sz="6000" b="1" dirty="0">
                <a:solidFill>
                  <a:srgbClr val="002060"/>
                </a:solidFill>
                <a:ea typeface="Consolas" charset="0"/>
                <a:cs typeface="Consolas" charset="0"/>
              </a:rPr>
            </a:br>
            <a:b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Didot" charset="0"/>
                <a:ea typeface="Didot" charset="0"/>
                <a:cs typeface="Didot" charset="0"/>
              </a:rPr>
            </a:br>
            <a:r>
              <a:rPr lang="en-US" sz="4000" b="1" dirty="0">
                <a:solidFill>
                  <a:schemeClr val="accent4">
                    <a:lumMod val="75000"/>
                  </a:schemeClr>
                </a:solidFill>
                <a:latin typeface="Didot" charset="0"/>
                <a:ea typeface="Didot" charset="0"/>
                <a:cs typeface="Didot" charset="0"/>
              </a:rPr>
              <a:t>Techniques, Results, and Open Problems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550" y="3873501"/>
            <a:ext cx="8686800" cy="20865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Didot" charset="0"/>
                <a:ea typeface="Didot" charset="0"/>
                <a:cs typeface="Didot" charset="0"/>
              </a:rPr>
              <a:t>Hung Q. Ngo</a:t>
            </a:r>
          </a:p>
          <a:p>
            <a:r>
              <a:rPr lang="en-US" b="1" dirty="0">
                <a:solidFill>
                  <a:schemeClr val="tx2"/>
                </a:solidFill>
                <a:latin typeface="Arial Nova" panose="020B0604020202020204" pitchFamily="34" charset="0"/>
                <a:ea typeface="Didot" charset="0"/>
                <a:cs typeface="Didot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 Nova" panose="020B0604020202020204" pitchFamily="34" charset="0"/>
                <a:ea typeface="Didot" charset="0"/>
                <a:cs typeface="Didot" charset="0"/>
              </a:rPr>
              <a:t>RelationalAI</a:t>
            </a:r>
            <a:r>
              <a:rPr lang="en-US" b="1" dirty="0">
                <a:solidFill>
                  <a:schemeClr val="tx2"/>
                </a:solidFill>
                <a:latin typeface="Arial Nova" panose="020B0604020202020204" pitchFamily="34" charset="0"/>
                <a:ea typeface="Didot" charset="0"/>
                <a:cs typeface="Didot" charset="0"/>
              </a:rPr>
              <a:t> Inc.</a:t>
            </a:r>
          </a:p>
          <a:p>
            <a:endParaRPr lang="en-US" b="1" dirty="0">
              <a:solidFill>
                <a:schemeClr val="bg1">
                  <a:lumMod val="50000"/>
                </a:schemeClr>
              </a:solidFill>
              <a:latin typeface="Didot" charset="0"/>
              <a:ea typeface="Didot" charset="0"/>
              <a:cs typeface="Didot" charset="0"/>
            </a:endParaRPr>
          </a:p>
          <a:p>
            <a:r>
              <a:rPr lang="en-US" dirty="0">
                <a:latin typeface="Didot" charset="0"/>
                <a:ea typeface="Didot" charset="0"/>
                <a:cs typeface="Didot" charset="0"/>
              </a:rPr>
              <a:t>Based on Joint Works with</a:t>
            </a:r>
            <a:br>
              <a:rPr lang="en-US" b="1" dirty="0">
                <a:latin typeface="Didot" charset="0"/>
                <a:ea typeface="Didot" charset="0"/>
                <a:cs typeface="Didot" charset="0"/>
              </a:rPr>
            </a:br>
            <a:r>
              <a:rPr lang="en-US" dirty="0">
                <a:latin typeface="Didot" charset="0"/>
                <a:ea typeface="Didot" charset="0"/>
                <a:cs typeface="Didot" charset="0"/>
              </a:rPr>
              <a:t>Mahmoud Abo Khamis, Ely </a:t>
            </a:r>
            <a:r>
              <a:rPr lang="en-US" dirty="0" err="1">
                <a:latin typeface="Didot" charset="0"/>
                <a:ea typeface="Didot" charset="0"/>
                <a:cs typeface="Didot" charset="0"/>
              </a:rPr>
              <a:t>Porat</a:t>
            </a:r>
            <a:r>
              <a:rPr lang="en-US" dirty="0">
                <a:latin typeface="Didot" charset="0"/>
                <a:ea typeface="Didot" charset="0"/>
                <a:cs typeface="Didot" charset="0"/>
              </a:rPr>
              <a:t>, Chris R</a:t>
            </a:r>
            <a:r>
              <a:rPr lang="vi-VN" dirty="0">
                <a:latin typeface="Didot" charset="0"/>
                <a:ea typeface="Didot" charset="0"/>
                <a:cs typeface="Didot" charset="0"/>
              </a:rPr>
              <a:t>é</a:t>
            </a:r>
            <a:r>
              <a:rPr lang="en-US" dirty="0">
                <a:latin typeface="Didot" charset="0"/>
                <a:ea typeface="Didot" charset="0"/>
                <a:cs typeface="Didot" charset="0"/>
              </a:rPr>
              <a:t>, </a:t>
            </a:r>
            <a:r>
              <a:rPr lang="en-US" dirty="0" err="1">
                <a:latin typeface="Didot" charset="0"/>
                <a:ea typeface="Didot" charset="0"/>
                <a:cs typeface="Didot" charset="0"/>
              </a:rPr>
              <a:t>Atri</a:t>
            </a:r>
            <a:r>
              <a:rPr lang="en-US" dirty="0">
                <a:latin typeface="Didot" charset="0"/>
                <a:ea typeface="Didot" charset="0"/>
                <a:cs typeface="Didot" charset="0"/>
              </a:rPr>
              <a:t> Rudra, Dan </a:t>
            </a:r>
            <a:r>
              <a:rPr lang="en-US" dirty="0" err="1">
                <a:latin typeface="Didot" charset="0"/>
                <a:ea typeface="Didot" charset="0"/>
                <a:cs typeface="Didot" charset="0"/>
              </a:rPr>
              <a:t>Suciu</a:t>
            </a:r>
            <a:endParaRPr lang="en-US" dirty="0">
              <a:latin typeface="Didot" charset="0"/>
              <a:ea typeface="Didot" charset="0"/>
              <a:cs typeface="Didot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7C0E0-3AF9-403C-9EE3-3111D01E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6900" y="6071590"/>
            <a:ext cx="3086100" cy="365125"/>
          </a:xfrm>
        </p:spPr>
        <p:txBody>
          <a:bodyPr/>
          <a:lstStyle/>
          <a:p>
            <a:r>
              <a:rPr lang="en-US" sz="2400" dirty="0">
                <a:solidFill>
                  <a:srgbClr val="002060"/>
                </a:solidFill>
              </a:rPr>
              <a:t>AMW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54BFF-3EDD-43B8-B193-04DDD2CB7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505C-7AD9-6140-9B0C-1663455E40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77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F542C-A4C0-4393-B449-6BD3D1493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035E67-27C2-4B34-92D9-74CE2748AC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Proof of output size bound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efficient algorithm design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Analyses crucially based on linear programming duality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Deep connection to information theoretic inequalities</a:t>
                </a:r>
              </a:p>
              <a:p>
                <a:endParaRPr 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rgbClr val="7030A0"/>
                    </a:solidFill>
                  </a:rPr>
                  <a:t>Practical! “Just in time” for modern ML workload</a:t>
                </a:r>
              </a:p>
              <a:p>
                <a:endParaRPr 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Many open problems!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035E67-27C2-4B34-92D9-74CE2748AC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6" t="-1823"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B54FFC-B1E9-492E-9C22-D38ED1391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505C-7AD9-6140-9B0C-1663455E40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4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70FD7F-898F-48F3-B9F7-D4E93F65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 Query Dissected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B38ABC-8FC3-48D8-BA49-3FCCCE5079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Beating a dead horse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78C40-1B94-4FFB-A759-895D8168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505C-7AD9-6140-9B0C-1663455E40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24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FA6D038-DE02-43EB-95D4-3D23C15DC5B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52663" y="0"/>
                <a:ext cx="8546432" cy="1325563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FA6D038-DE02-43EB-95D4-3D23C15DC5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2663" y="0"/>
                <a:ext cx="8546432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A5EE5A-1B59-43F8-976E-9185B196F9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DC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∅, 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</m:d>
                    <m:r>
                      <a:rPr lang="en-US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∅, 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𝐵𝐶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  <m:r>
                      <a:rPr lang="en-US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∅, 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𝐴𝐶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  <a:p>
                <a:endParaRPr lang="en-US" dirty="0"/>
              </a:p>
              <a:p>
                <a:endParaRPr lang="en-US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endParaRPr lang="en-US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sup</m:t>
                            </m:r>
                          </m:e>
                          <m:lim>
                            <m:r>
                              <a:rPr lang="en-US" b="1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  <m:r>
                              <a:rPr lang="en-US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⊨</m:t>
                            </m:r>
                            <m:r>
                              <a:rPr lang="en-US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𝐷𝐶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en-US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)|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			subject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 			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 			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A5EE5A-1B59-43F8-976E-9185B196F9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6B798-377D-40DB-8D15-5098197F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505C-7AD9-6140-9B0C-1663455E40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0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E9CF-FF42-42A7-B92A-F968073D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Geometric View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8A35A8-5E31-490E-A6EE-96BE476625BD}"/>
              </a:ext>
            </a:extLst>
          </p:cNvPr>
          <p:cNvCxnSpPr/>
          <p:nvPr/>
        </p:nvCxnSpPr>
        <p:spPr>
          <a:xfrm flipV="1">
            <a:off x="3977640" y="1307592"/>
            <a:ext cx="9144" cy="22311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0FE38B-6F69-490D-BB8A-B76387157A00}"/>
              </a:ext>
            </a:extLst>
          </p:cNvPr>
          <p:cNvCxnSpPr/>
          <p:nvPr/>
        </p:nvCxnSpPr>
        <p:spPr>
          <a:xfrm>
            <a:off x="3986784" y="3538728"/>
            <a:ext cx="346557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482104-8583-4465-A6D0-39CF180092D5}"/>
              </a:ext>
            </a:extLst>
          </p:cNvPr>
          <p:cNvCxnSpPr/>
          <p:nvPr/>
        </p:nvCxnSpPr>
        <p:spPr>
          <a:xfrm flipH="1">
            <a:off x="1472184" y="3538728"/>
            <a:ext cx="2505456" cy="15636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345BABF-7D2E-4898-9710-E64F3D8479C4}"/>
              </a:ext>
            </a:extLst>
          </p:cNvPr>
          <p:cNvSpPr txBox="1"/>
          <p:nvPr/>
        </p:nvSpPr>
        <p:spPr>
          <a:xfrm>
            <a:off x="3835941" y="93825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  <a:ea typeface="Times" charset="0"/>
                <a:cs typeface="Times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E45A9E-4FF5-4181-9F84-C6ED0495624E}"/>
              </a:ext>
            </a:extLst>
          </p:cNvPr>
          <p:cNvSpPr txBox="1"/>
          <p:nvPr/>
        </p:nvSpPr>
        <p:spPr>
          <a:xfrm>
            <a:off x="7461504" y="3354062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  <a:ea typeface="Times" charset="0"/>
                <a:cs typeface="Times" charset="0"/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6A4F58-C0B7-433B-81C3-BC15402A9FE0}"/>
              </a:ext>
            </a:extLst>
          </p:cNvPr>
          <p:cNvSpPr txBox="1"/>
          <p:nvPr/>
        </p:nvSpPr>
        <p:spPr>
          <a:xfrm>
            <a:off x="1123996" y="5045701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  <a:ea typeface="Times" charset="0"/>
                <a:cs typeface="Times" charset="0"/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748B3D-2178-477E-BA97-D35BEBF456B2}"/>
              </a:ext>
            </a:extLst>
          </p:cNvPr>
          <p:cNvSpPr/>
          <p:nvPr/>
        </p:nvSpPr>
        <p:spPr>
          <a:xfrm>
            <a:off x="3108960" y="2340864"/>
            <a:ext cx="64008" cy="155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30391FA-639F-4EFD-9685-8682760336DB}"/>
              </a:ext>
            </a:extLst>
          </p:cNvPr>
          <p:cNvSpPr/>
          <p:nvPr/>
        </p:nvSpPr>
        <p:spPr>
          <a:xfrm>
            <a:off x="3108960" y="2971800"/>
            <a:ext cx="64008" cy="155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352B915-5A28-4E37-A42D-7F2560E61A28}"/>
              </a:ext>
            </a:extLst>
          </p:cNvPr>
          <p:cNvSpPr/>
          <p:nvPr/>
        </p:nvSpPr>
        <p:spPr>
          <a:xfrm>
            <a:off x="3108960" y="2688336"/>
            <a:ext cx="64008" cy="155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EC3B69-17F4-4CBE-8CE7-50B629D2AB2B}"/>
              </a:ext>
            </a:extLst>
          </p:cNvPr>
          <p:cNvSpPr/>
          <p:nvPr/>
        </p:nvSpPr>
        <p:spPr>
          <a:xfrm>
            <a:off x="2610612" y="3049524"/>
            <a:ext cx="64008" cy="155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55163A6-E2DB-4636-89DB-9F06AE0AAA1E}"/>
              </a:ext>
            </a:extLst>
          </p:cNvPr>
          <p:cNvSpPr/>
          <p:nvPr/>
        </p:nvSpPr>
        <p:spPr>
          <a:xfrm>
            <a:off x="2642616" y="3354062"/>
            <a:ext cx="64008" cy="155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6578203-D803-45BE-9ABB-3BAFFD074D90}"/>
              </a:ext>
            </a:extLst>
          </p:cNvPr>
          <p:cNvSpPr/>
          <p:nvPr/>
        </p:nvSpPr>
        <p:spPr>
          <a:xfrm>
            <a:off x="3543300" y="2610612"/>
            <a:ext cx="64008" cy="155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2ABBF9-D737-4EEB-A931-6033AAA70ED8}"/>
              </a:ext>
            </a:extLst>
          </p:cNvPr>
          <p:cNvSpPr/>
          <p:nvPr/>
        </p:nvSpPr>
        <p:spPr>
          <a:xfrm>
            <a:off x="4700016" y="1993392"/>
            <a:ext cx="118872" cy="128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97CD14-5274-4BD0-B2AF-D8DC3113D314}"/>
              </a:ext>
            </a:extLst>
          </p:cNvPr>
          <p:cNvSpPr/>
          <p:nvPr/>
        </p:nvSpPr>
        <p:spPr>
          <a:xfrm>
            <a:off x="4696968" y="2328672"/>
            <a:ext cx="118872" cy="128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2BEFB11-3F3D-426D-BCE1-7428FAD75133}"/>
              </a:ext>
            </a:extLst>
          </p:cNvPr>
          <p:cNvSpPr/>
          <p:nvPr/>
        </p:nvSpPr>
        <p:spPr>
          <a:xfrm>
            <a:off x="5099304" y="2145792"/>
            <a:ext cx="118872" cy="128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077A4F6-4B52-4635-A3F4-B4AD5FF44BED}"/>
              </a:ext>
            </a:extLst>
          </p:cNvPr>
          <p:cNvSpPr/>
          <p:nvPr/>
        </p:nvSpPr>
        <p:spPr>
          <a:xfrm>
            <a:off x="5096256" y="2481072"/>
            <a:ext cx="118872" cy="128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0542440-A068-43E2-B316-4BD5896FE18E}"/>
              </a:ext>
            </a:extLst>
          </p:cNvPr>
          <p:cNvSpPr/>
          <p:nvPr/>
        </p:nvSpPr>
        <p:spPr>
          <a:xfrm>
            <a:off x="5081016" y="2840736"/>
            <a:ext cx="118872" cy="128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67F43B-AA8C-4853-80DA-1B6232DBF9F6}"/>
              </a:ext>
            </a:extLst>
          </p:cNvPr>
          <p:cNvSpPr/>
          <p:nvPr/>
        </p:nvSpPr>
        <p:spPr>
          <a:xfrm>
            <a:off x="5077968" y="3176016"/>
            <a:ext cx="118872" cy="128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06A49BB-45B1-4763-A536-6FEB203D4C8D}"/>
              </a:ext>
            </a:extLst>
          </p:cNvPr>
          <p:cNvSpPr/>
          <p:nvPr/>
        </p:nvSpPr>
        <p:spPr>
          <a:xfrm>
            <a:off x="5538216" y="2264664"/>
            <a:ext cx="118872" cy="128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50C2CB6-431A-4FB6-A62E-ED8B0824C7F7}"/>
              </a:ext>
            </a:extLst>
          </p:cNvPr>
          <p:cNvSpPr/>
          <p:nvPr/>
        </p:nvSpPr>
        <p:spPr>
          <a:xfrm>
            <a:off x="5535168" y="2599944"/>
            <a:ext cx="118872" cy="128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A6024F2-3034-4004-9084-0E5E96BF7E94}"/>
              </a:ext>
            </a:extLst>
          </p:cNvPr>
          <p:cNvSpPr/>
          <p:nvPr/>
        </p:nvSpPr>
        <p:spPr>
          <a:xfrm>
            <a:off x="5913120" y="2264664"/>
            <a:ext cx="118872" cy="128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848DDDB-5E6F-489C-A023-CF44EBC38EF6}"/>
              </a:ext>
            </a:extLst>
          </p:cNvPr>
          <p:cNvSpPr/>
          <p:nvPr/>
        </p:nvSpPr>
        <p:spPr>
          <a:xfrm>
            <a:off x="5910072" y="2599944"/>
            <a:ext cx="118872" cy="128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AA46962-0AF7-4AD4-8430-933A641F0D23}"/>
              </a:ext>
            </a:extLst>
          </p:cNvPr>
          <p:cNvSpPr/>
          <p:nvPr/>
        </p:nvSpPr>
        <p:spPr>
          <a:xfrm>
            <a:off x="5538216" y="2849880"/>
            <a:ext cx="118872" cy="128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5CE06EF-BA27-42D3-85CC-F405CE47D806}"/>
              </a:ext>
            </a:extLst>
          </p:cNvPr>
          <p:cNvSpPr/>
          <p:nvPr/>
        </p:nvSpPr>
        <p:spPr>
          <a:xfrm>
            <a:off x="5535168" y="3185160"/>
            <a:ext cx="118872" cy="128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66B7F67-72EA-4B07-BC0C-CE6D3AA66AD8}"/>
              </a:ext>
            </a:extLst>
          </p:cNvPr>
          <p:cNvSpPr/>
          <p:nvPr/>
        </p:nvSpPr>
        <p:spPr>
          <a:xfrm>
            <a:off x="4773168" y="3864864"/>
            <a:ext cx="128048" cy="45719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7B23A6-06BD-4FE3-8691-341F1BBFB142}"/>
              </a:ext>
            </a:extLst>
          </p:cNvPr>
          <p:cNvSpPr/>
          <p:nvPr/>
        </p:nvSpPr>
        <p:spPr>
          <a:xfrm>
            <a:off x="4619228" y="4468369"/>
            <a:ext cx="128048" cy="45719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17E1C68-6A4F-4C4E-9271-86B2DFCD996C}"/>
              </a:ext>
            </a:extLst>
          </p:cNvPr>
          <p:cNvSpPr/>
          <p:nvPr/>
        </p:nvSpPr>
        <p:spPr>
          <a:xfrm>
            <a:off x="4386104" y="4175759"/>
            <a:ext cx="128048" cy="45719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C1432CA-63CD-4412-B845-9D23C4C0A464}"/>
              </a:ext>
            </a:extLst>
          </p:cNvPr>
          <p:cNvSpPr/>
          <p:nvPr/>
        </p:nvSpPr>
        <p:spPr>
          <a:xfrm>
            <a:off x="4137627" y="4472940"/>
            <a:ext cx="128048" cy="45719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1A03AFB-4CA7-41B8-9FD4-46E860A58E03}"/>
              </a:ext>
            </a:extLst>
          </p:cNvPr>
          <p:cNvSpPr/>
          <p:nvPr/>
        </p:nvSpPr>
        <p:spPr>
          <a:xfrm>
            <a:off x="5091668" y="4468368"/>
            <a:ext cx="128048" cy="45719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6A5BDCF-F9F5-47E2-BDC5-E9E6443DF833}"/>
              </a:ext>
            </a:extLst>
          </p:cNvPr>
          <p:cNvSpPr/>
          <p:nvPr/>
        </p:nvSpPr>
        <p:spPr>
          <a:xfrm>
            <a:off x="4968208" y="4105656"/>
            <a:ext cx="128048" cy="45719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AB003541-0395-404C-A318-E6F2B69E24DF}"/>
              </a:ext>
            </a:extLst>
          </p:cNvPr>
          <p:cNvSpPr/>
          <p:nvPr/>
        </p:nvSpPr>
        <p:spPr>
          <a:xfrm>
            <a:off x="4553923" y="2904744"/>
            <a:ext cx="138035" cy="135636"/>
          </a:xfrm>
          <a:prstGeom prst="cub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962C3DC-7D64-4F1F-94AF-D4484EB7549F}"/>
              </a:ext>
            </a:extLst>
          </p:cNvPr>
          <p:cNvCxnSpPr>
            <a:stCxn id="35" idx="2"/>
            <a:endCxn id="37" idx="6"/>
          </p:cNvCxnSpPr>
          <p:nvPr/>
        </p:nvCxnSpPr>
        <p:spPr>
          <a:xfrm flipH="1" flipV="1">
            <a:off x="3622548" y="2987040"/>
            <a:ext cx="931375" cy="2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067AD6C-FEC7-483A-A8F9-C972B4E3F18E}"/>
              </a:ext>
            </a:extLst>
          </p:cNvPr>
          <p:cNvSpPr/>
          <p:nvPr/>
        </p:nvSpPr>
        <p:spPr>
          <a:xfrm>
            <a:off x="3558540" y="2909316"/>
            <a:ext cx="64008" cy="155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43B67D0-EBEE-44C7-85E6-67C2A95218B7}"/>
              </a:ext>
            </a:extLst>
          </p:cNvPr>
          <p:cNvCxnSpPr>
            <a:stCxn id="35" idx="5"/>
            <a:endCxn id="20" idx="3"/>
          </p:cNvCxnSpPr>
          <p:nvPr/>
        </p:nvCxnSpPr>
        <p:spPr>
          <a:xfrm flipV="1">
            <a:off x="4691958" y="2590340"/>
            <a:ext cx="421706" cy="3652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F71FC1F-3796-4BFB-BA95-44DD26D8D04C}"/>
              </a:ext>
            </a:extLst>
          </p:cNvPr>
          <p:cNvSpPr/>
          <p:nvPr/>
        </p:nvSpPr>
        <p:spPr>
          <a:xfrm>
            <a:off x="4550664" y="4017264"/>
            <a:ext cx="128048" cy="45719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76135B1-B663-49D3-9C9C-93C72FB04AB6}"/>
              </a:ext>
            </a:extLst>
          </p:cNvPr>
          <p:cNvCxnSpPr>
            <a:stCxn id="35" idx="3"/>
            <a:endCxn id="39" idx="0"/>
          </p:cNvCxnSpPr>
          <p:nvPr/>
        </p:nvCxnSpPr>
        <p:spPr>
          <a:xfrm>
            <a:off x="4605986" y="3040380"/>
            <a:ext cx="8702" cy="976884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30A2054-A2E5-434A-AA97-783BA33E380D}"/>
              </a:ext>
            </a:extLst>
          </p:cNvPr>
          <p:cNvSpPr/>
          <p:nvPr/>
        </p:nvSpPr>
        <p:spPr>
          <a:xfrm>
            <a:off x="3921236" y="4282441"/>
            <a:ext cx="128048" cy="45719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75EA64D-80CD-45CF-B3BC-24ED15E0F3E0}"/>
              </a:ext>
            </a:extLst>
          </p:cNvPr>
          <p:cNvSpPr/>
          <p:nvPr/>
        </p:nvSpPr>
        <p:spPr>
          <a:xfrm>
            <a:off x="4079715" y="4021836"/>
            <a:ext cx="128048" cy="45719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9E7D582-23B2-495B-BF3C-B9052AA56E72}"/>
              </a:ext>
            </a:extLst>
          </p:cNvPr>
          <p:cNvSpPr/>
          <p:nvPr/>
        </p:nvSpPr>
        <p:spPr>
          <a:xfrm>
            <a:off x="5244068" y="4620768"/>
            <a:ext cx="128048" cy="45719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B12405-9118-4037-A343-639047330ADD}"/>
              </a:ext>
            </a:extLst>
          </p:cNvPr>
          <p:cNvSpPr txBox="1"/>
          <p:nvPr/>
        </p:nvSpPr>
        <p:spPr>
          <a:xfrm>
            <a:off x="1911756" y="2563082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T(A,C)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E4986D-67AE-455B-9067-32C20E0D6E6B}"/>
              </a:ext>
            </a:extLst>
          </p:cNvPr>
          <p:cNvSpPr txBox="1"/>
          <p:nvPr/>
        </p:nvSpPr>
        <p:spPr>
          <a:xfrm>
            <a:off x="5564559" y="4114801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S(B,C)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08B399-7604-4E69-B652-9D05A507FD14}"/>
              </a:ext>
            </a:extLst>
          </p:cNvPr>
          <p:cNvSpPr txBox="1"/>
          <p:nvPr/>
        </p:nvSpPr>
        <p:spPr>
          <a:xfrm>
            <a:off x="5535088" y="1636252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R(A,B)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7C5E420-9B8C-498B-8CFD-F9B43FEE588E}"/>
                  </a:ext>
                </a:extLst>
              </p:cNvPr>
              <p:cNvSpPr txBox="1"/>
              <p:nvPr/>
            </p:nvSpPr>
            <p:spPr>
              <a:xfrm>
                <a:off x="1948133" y="5109710"/>
                <a:ext cx="6716903" cy="13326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sup</m:t>
                            </m:r>
                          </m:e>
                          <m:lim>
                            <m:r>
                              <a:rPr lang="en-US" b="1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  <m:r>
                              <a:rPr lang="en-US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⊨</m:t>
                            </m:r>
                            <m:r>
                              <a:rPr lang="en-US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𝐷𝐶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r>
                  <a:rPr lang="en-US" dirty="0"/>
                  <a:t> = number of </a:t>
                </a:r>
                <a:r>
                  <a:rPr lang="en-US" dirty="0">
                    <a:solidFill>
                      <a:srgbClr val="FF0000"/>
                    </a:solidFill>
                  </a:rPr>
                  <a:t>red</a:t>
                </a:r>
                <a:r>
                  <a:rPr lang="en-US" dirty="0"/>
                  <a:t> points (</a:t>
                </a:r>
                <a:r>
                  <a:rPr lang="en-US" dirty="0" err="1"/>
                  <a:t>a,b,c</a:t>
                </a:r>
                <a:r>
                  <a:rPr lang="en-US" dirty="0"/>
                  <a:t>) such that their</a:t>
                </a:r>
                <a:br>
                  <a:rPr lang="en-US" dirty="0"/>
                </a:br>
                <a:r>
                  <a:rPr lang="en-US" dirty="0"/>
                  <a:t>                                                         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shadow on (A,B) is covered by R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                                                         shadow on (A,C) is covered by T</a:t>
                </a:r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                                                         shadow on (B,C) is covered by S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7C5E420-9B8C-498B-8CFD-F9B43FEE5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133" y="5109710"/>
                <a:ext cx="6716903" cy="1332673"/>
              </a:xfrm>
              <a:prstGeom prst="rect">
                <a:avLst/>
              </a:prstGeom>
              <a:blipFill>
                <a:blip r:embed="rId2"/>
                <a:stretch>
                  <a:fillRect t="-2283" b="-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Slide Number Placeholder 48">
            <a:extLst>
              <a:ext uri="{FF2B5EF4-FFF2-40B4-BE49-F238E27FC236}">
                <a16:creationId xmlns:a16="http://schemas.microsoft.com/office/drawing/2014/main" id="{498DB06F-4CAD-4EF5-9369-3DC640C69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505C-7AD9-6140-9B0C-1663455E40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66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4070-5D2B-4349-9680-EEE5929CF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Holder Argument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1A8A80-0D64-4E19-B6CF-0C59763477F0}"/>
                  </a:ext>
                </a:extLst>
              </p:cNvPr>
              <p:cNvSpPr txBox="1"/>
              <p:nvPr/>
            </p:nvSpPr>
            <p:spPr>
              <a:xfrm>
                <a:off x="740409" y="1118863"/>
                <a:ext cx="3668697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1A8A80-0D64-4E19-B6CF-0C5976347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09" y="1118863"/>
                <a:ext cx="3668697" cy="6721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F1B4D-F8F3-442F-A1DC-82F4CDF6AF28}"/>
                  </a:ext>
                </a:extLst>
              </p:cNvPr>
              <p:cNvSpPr txBox="1"/>
              <p:nvPr/>
            </p:nvSpPr>
            <p:spPr>
              <a:xfrm>
                <a:off x="4520865" y="1109665"/>
                <a:ext cx="3199786" cy="672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F1B4D-F8F3-442F-A1DC-82F4CDF6A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865" y="1109665"/>
                <a:ext cx="3199786" cy="6721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C0A0B2-91DF-47A3-B5B3-2F4ABE96C168}"/>
                  </a:ext>
                </a:extLst>
              </p:cNvPr>
              <p:cNvSpPr txBox="1"/>
              <p:nvPr/>
            </p:nvSpPr>
            <p:spPr>
              <a:xfrm>
                <a:off x="1157320" y="1863532"/>
                <a:ext cx="4062984" cy="8183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sub>
                              </m:sSub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</m:e>
                                  </m:nary>
                                </m:e>
                              </m:rad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</m:e>
                                  </m:nary>
                                </m:e>
                              </m:ra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C0A0B2-91DF-47A3-B5B3-2F4ABE96C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320" y="1863532"/>
                <a:ext cx="4062984" cy="818366"/>
              </a:xfrm>
              <a:prstGeom prst="rect">
                <a:avLst/>
              </a:prstGeom>
              <a:blipFill>
                <a:blip r:embed="rId4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34A328-3B43-4E03-8E9E-6D0C0386F2B0}"/>
                  </a:ext>
                </a:extLst>
              </p:cNvPr>
              <p:cNvSpPr txBox="1"/>
              <p:nvPr/>
            </p:nvSpPr>
            <p:spPr>
              <a:xfrm>
                <a:off x="1265032" y="2847788"/>
                <a:ext cx="3385205" cy="672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sub>
                              </m:sSub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rad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ra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34A328-3B43-4E03-8E9E-6D0C0386F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032" y="2847788"/>
                <a:ext cx="3385205" cy="672172"/>
              </a:xfrm>
              <a:prstGeom prst="rect">
                <a:avLst/>
              </a:prstGeom>
              <a:blipFill>
                <a:blip r:embed="rId5"/>
                <a:stretch>
                  <a:fillRect r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B6A436-DF62-4D5A-8160-8D0216C8516E}"/>
                  </a:ext>
                </a:extLst>
              </p:cNvPr>
              <p:cNvSpPr txBox="1"/>
              <p:nvPr/>
            </p:nvSpPr>
            <p:spPr>
              <a:xfrm>
                <a:off x="4748768" y="2847788"/>
                <a:ext cx="3385205" cy="672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rad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sub>
                              </m:sSub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ra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B6A436-DF62-4D5A-8160-8D0216C85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768" y="2847788"/>
                <a:ext cx="3385205" cy="672172"/>
              </a:xfrm>
              <a:prstGeom prst="rect">
                <a:avLst/>
              </a:prstGeom>
              <a:blipFill>
                <a:blip r:embed="rId6"/>
                <a:stretch>
                  <a:fillRect r="-1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8A8173-DCC2-4300-AFA5-FF65ABE70E19}"/>
                  </a:ext>
                </a:extLst>
              </p:cNvPr>
              <p:cNvSpPr txBox="1"/>
              <p:nvPr/>
            </p:nvSpPr>
            <p:spPr>
              <a:xfrm>
                <a:off x="1265032" y="3685850"/>
                <a:ext cx="3385205" cy="8183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nary>
                            </m:e>
                          </m:ra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8A8173-DCC2-4300-AFA5-FF65ABE70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032" y="3685850"/>
                <a:ext cx="3385205" cy="818366"/>
              </a:xfrm>
              <a:prstGeom prst="rect">
                <a:avLst/>
              </a:prstGeom>
              <a:blipFill>
                <a:blip r:embed="rId7"/>
                <a:stretch>
                  <a:fillRect r="-16757" b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54370A-5B6F-41DE-8801-C351BC735A5E}"/>
                  </a:ext>
                </a:extLst>
              </p:cNvPr>
              <p:cNvSpPr txBox="1"/>
              <p:nvPr/>
            </p:nvSpPr>
            <p:spPr>
              <a:xfrm>
                <a:off x="6348661" y="1903383"/>
                <a:ext cx="2303451" cy="704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Cauchy-Schwarz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54370A-5B6F-41DE-8801-C351BC735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661" y="1903383"/>
                <a:ext cx="2303451" cy="704745"/>
              </a:xfrm>
              <a:prstGeom prst="rect">
                <a:avLst/>
              </a:prstGeom>
              <a:blipFill>
                <a:blip r:embed="rId8"/>
                <a:stretch>
                  <a:fillRect l="-2116" t="-4310" b="-2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F9D0BBE-88FD-4351-BBB2-640940EE2038}"/>
              </a:ext>
            </a:extLst>
          </p:cNvPr>
          <p:cNvSpPr txBox="1"/>
          <p:nvPr/>
        </p:nvSpPr>
        <p:spPr>
          <a:xfrm>
            <a:off x="6470752" y="3880541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Cauchy-Schwarz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A41157-4884-48F7-A97D-A65CFC4C0F2B}"/>
                  </a:ext>
                </a:extLst>
              </p:cNvPr>
              <p:cNvSpPr txBox="1"/>
              <p:nvPr/>
            </p:nvSpPr>
            <p:spPr>
              <a:xfrm>
                <a:off x="1265032" y="4616741"/>
                <a:ext cx="2676729" cy="672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ra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A41157-4884-48F7-A97D-A65CFC4C0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032" y="4616741"/>
                <a:ext cx="2676729" cy="672172"/>
              </a:xfrm>
              <a:prstGeom prst="rect">
                <a:avLst/>
              </a:prstGeom>
              <a:blipFill>
                <a:blip r:embed="rId9"/>
                <a:stretch>
                  <a:fillRect r="-7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C100AC2-EACF-4E61-9CAC-857270FCDF15}"/>
                  </a:ext>
                </a:extLst>
              </p:cNvPr>
              <p:cNvSpPr txBox="1"/>
              <p:nvPr/>
            </p:nvSpPr>
            <p:spPr>
              <a:xfrm>
                <a:off x="4310214" y="4615167"/>
                <a:ext cx="2676729" cy="672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</m:rad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ra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C100AC2-EACF-4E61-9CAC-857270FCD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214" y="4615167"/>
                <a:ext cx="2676729" cy="672172"/>
              </a:xfrm>
              <a:prstGeom prst="rect">
                <a:avLst/>
              </a:prstGeom>
              <a:blipFill>
                <a:blip r:embed="rId10"/>
                <a:stretch>
                  <a:fillRect r="-9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CFC284-7DFD-4358-88F9-149AC244BE6E}"/>
                  </a:ext>
                </a:extLst>
              </p:cNvPr>
              <p:cNvSpPr txBox="1"/>
              <p:nvPr/>
            </p:nvSpPr>
            <p:spPr>
              <a:xfrm>
                <a:off x="1192730" y="5403051"/>
                <a:ext cx="1742056" cy="3354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CFC284-7DFD-4358-88F9-149AC244B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730" y="5403051"/>
                <a:ext cx="1742056" cy="335413"/>
              </a:xfrm>
              <a:prstGeom prst="rect">
                <a:avLst/>
              </a:prstGeom>
              <a:blipFill>
                <a:blip r:embed="rId11"/>
                <a:stretch>
                  <a:fillRect l="-702" r="-2456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69220A-1133-4779-A36D-FC065C0588B7}"/>
                  </a:ext>
                </a:extLst>
              </p:cNvPr>
              <p:cNvSpPr txBox="1"/>
              <p:nvPr/>
            </p:nvSpPr>
            <p:spPr>
              <a:xfrm>
                <a:off x="1236392" y="6199489"/>
                <a:ext cx="6147645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E.g. number of triangles in a graph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1.5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 [Alon, 1981]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69220A-1133-4779-A36D-FC065C058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392" y="6199489"/>
                <a:ext cx="6147645" cy="372410"/>
              </a:xfrm>
              <a:prstGeom prst="rect">
                <a:avLst/>
              </a:prstGeom>
              <a:blipFill>
                <a:blip r:embed="rId12"/>
                <a:stretch>
                  <a:fillRect l="-893"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D6D988A-C2FD-4D76-A277-AEB61B62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505C-7AD9-6140-9B0C-1663455E40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3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4070-5D2B-4349-9680-EEE5929CF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from Holder argument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1A8A80-0D64-4E19-B6CF-0C59763477F0}"/>
                  </a:ext>
                </a:extLst>
              </p:cNvPr>
              <p:cNvSpPr txBox="1"/>
              <p:nvPr/>
            </p:nvSpPr>
            <p:spPr>
              <a:xfrm>
                <a:off x="0" y="2400226"/>
                <a:ext cx="3619721" cy="597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l-GR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6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6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sz="16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6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6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6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1A8A80-0D64-4E19-B6CF-0C5976347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00226"/>
                <a:ext cx="3619721" cy="5974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C0A0B2-91DF-47A3-B5B3-2F4ABE96C168}"/>
                  </a:ext>
                </a:extLst>
              </p:cNvPr>
              <p:cNvSpPr txBox="1"/>
              <p:nvPr/>
            </p:nvSpPr>
            <p:spPr>
              <a:xfrm>
                <a:off x="330237" y="3004569"/>
                <a:ext cx="4008744" cy="7275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sub>
                              </m:sSub>
                              <m:rad>
                                <m:radPr>
                                  <m:degHide m:val="on"/>
                                  <m:ctrlPr>
                                    <a:rPr lang="en-US" sz="16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16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1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600" b="0" i="1" smtClean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600" b="0" i="1" smtClean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  <m:r>
                                                <a:rPr lang="en-US" sz="1600" b="0" i="1" smtClean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600" b="0" i="1" smtClean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</m:e>
                                  </m:nary>
                                </m:e>
                              </m:rad>
                              <m:rad>
                                <m:radPr>
                                  <m:degHide m:val="on"/>
                                  <m:ctrlPr>
                                    <a:rPr lang="en-US" sz="16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16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1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600" b="0" i="1" smtClean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600" b="0" i="1" smtClean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en-US" sz="1600" b="0" i="1" smtClean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600" b="0" i="1" smtClean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</m:e>
                                  </m:nary>
                                </m:e>
                              </m:rad>
                            </m:e>
                          </m:nary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C0A0B2-91DF-47A3-B5B3-2F4ABE96C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37" y="3004569"/>
                <a:ext cx="4008744" cy="7275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34A328-3B43-4E03-8E9E-6D0C0386F2B0}"/>
                  </a:ext>
                </a:extLst>
              </p:cNvPr>
              <p:cNvSpPr txBox="1"/>
              <p:nvPr/>
            </p:nvSpPr>
            <p:spPr>
              <a:xfrm>
                <a:off x="482305" y="3748739"/>
                <a:ext cx="3340013" cy="597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sub>
                              </m:sSub>
                              <m:rad>
                                <m:radPr>
                                  <m:degHide m:val="on"/>
                                  <m:ctrlPr>
                                    <a:rPr lang="en-US" sz="16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16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  <m:r>
                                        <a:rPr lang="en-US" sz="16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16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rad>
                              <m:rad>
                                <m:radPr>
                                  <m:degHide m:val="on"/>
                                  <m:ctrlPr>
                                    <a:rPr lang="en-US" sz="16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sz="16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16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rad>
                            </m:e>
                          </m:nary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34A328-3B43-4E03-8E9E-6D0C0386F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05" y="3748739"/>
                <a:ext cx="3340013" cy="5974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8A8173-DCC2-4300-AFA5-FF65ABE70E19}"/>
                  </a:ext>
                </a:extLst>
              </p:cNvPr>
              <p:cNvSpPr txBox="1"/>
              <p:nvPr/>
            </p:nvSpPr>
            <p:spPr>
              <a:xfrm>
                <a:off x="634373" y="4338364"/>
                <a:ext cx="3340013" cy="7275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ad>
                            <m:radPr>
                              <m:degHide m:val="on"/>
                              <m:ctrlPr>
                                <a:rPr lang="en-US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16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  <m:d>
                                        <m:dPr>
                                          <m:ctrlPr>
                                            <a:rPr lang="en-US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16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nary>
                            </m:e>
                          </m:rad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8A8173-DCC2-4300-AFA5-FF65ABE70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73" y="4338364"/>
                <a:ext cx="3340013" cy="727507"/>
              </a:xfrm>
              <a:prstGeom prst="rect">
                <a:avLst/>
              </a:prstGeom>
              <a:blipFill>
                <a:blip r:embed="rId5"/>
                <a:stretch>
                  <a:fillRect r="-5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A41157-4884-48F7-A97D-A65CFC4C0F2B}"/>
                  </a:ext>
                </a:extLst>
              </p:cNvPr>
              <p:cNvSpPr txBox="1"/>
              <p:nvPr/>
            </p:nvSpPr>
            <p:spPr>
              <a:xfrm>
                <a:off x="617908" y="5164178"/>
                <a:ext cx="2640995" cy="597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ad>
                            <m:radPr>
                              <m:degHide m:val="on"/>
                              <m:ctrlPr>
                                <a:rPr lang="en-US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16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16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rad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A41157-4884-48F7-A97D-A65CFC4C0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08" y="5164178"/>
                <a:ext cx="2640995" cy="5974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CFC284-7DFD-4358-88F9-149AC244BE6E}"/>
                  </a:ext>
                </a:extLst>
              </p:cNvPr>
              <p:cNvSpPr txBox="1"/>
              <p:nvPr/>
            </p:nvSpPr>
            <p:spPr>
              <a:xfrm>
                <a:off x="482305" y="5859956"/>
                <a:ext cx="1718800" cy="298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⋅|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</m:rad>
                    </m:oMath>
                  </m:oMathPara>
                </a14:m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CFC284-7DFD-4358-88F9-149AC244B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05" y="5859956"/>
                <a:ext cx="1718800" cy="298159"/>
              </a:xfrm>
              <a:prstGeom prst="rect">
                <a:avLst/>
              </a:prstGeom>
              <a:blipFill>
                <a:blip r:embed="rId7"/>
                <a:stretch>
                  <a:fillRect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D6D988A-C2FD-4D76-A277-AEB61B62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505C-7AD9-6140-9B0C-1663455E4031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2450D7-2117-4404-99BA-A1E422EF59C4}"/>
                  </a:ext>
                </a:extLst>
              </p:cNvPr>
              <p:cNvSpPr txBox="1"/>
              <p:nvPr/>
            </p:nvSpPr>
            <p:spPr>
              <a:xfrm>
                <a:off x="4572000" y="1413711"/>
                <a:ext cx="4339316" cy="120032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for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do</a:t>
                </a:r>
              </a:p>
              <a:p>
                <a:r>
                  <a:rPr lang="en-US" dirty="0"/>
                  <a:t>	</a:t>
                </a:r>
                <a:r>
                  <a:rPr lang="en-US" b="1" dirty="0"/>
                  <a:t>for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do</a:t>
                </a:r>
              </a:p>
              <a:p>
                <a:r>
                  <a:rPr lang="en-US" dirty="0"/>
                  <a:t>		</a:t>
                </a:r>
                <a:r>
                  <a:rPr lang="en-US" b="1" dirty="0"/>
                  <a:t>for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do</a:t>
                </a:r>
                <a:br>
                  <a:rPr lang="en-US" dirty="0"/>
                </a:br>
                <a:r>
                  <a:rPr lang="en-US" dirty="0"/>
                  <a:t>			</a:t>
                </a:r>
                <a:r>
                  <a:rPr lang="en-US" b="1" dirty="0"/>
                  <a:t>report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2450D7-2117-4404-99BA-A1E422EF5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413711"/>
                <a:ext cx="4339316" cy="1200329"/>
              </a:xfrm>
              <a:prstGeom prst="rect">
                <a:avLst/>
              </a:prstGeom>
              <a:blipFill>
                <a:blip r:embed="rId8"/>
                <a:stretch>
                  <a:fillRect l="-980" t="-2513" b="-6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4BDFB26-B693-459A-8275-E3354ACC3AA6}"/>
                  </a:ext>
                </a:extLst>
              </p:cNvPr>
              <p:cNvSpPr/>
              <p:nvPr/>
            </p:nvSpPr>
            <p:spPr>
              <a:xfrm>
                <a:off x="113668" y="1429642"/>
                <a:ext cx="39820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4BDFB26-B693-459A-8275-E3354ACC3A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68" y="1429642"/>
                <a:ext cx="3982052" cy="369332"/>
              </a:xfrm>
              <a:prstGeom prst="rect">
                <a:avLst/>
              </a:prstGeom>
              <a:blipFill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Left Brace 18">
            <a:extLst>
              <a:ext uri="{FF2B5EF4-FFF2-40B4-BE49-F238E27FC236}">
                <a16:creationId xmlns:a16="http://schemas.microsoft.com/office/drawing/2014/main" id="{BE16A6B0-E56C-4BC7-B950-EE2E40527387}"/>
              </a:ext>
            </a:extLst>
          </p:cNvPr>
          <p:cNvSpPr/>
          <p:nvPr/>
        </p:nvSpPr>
        <p:spPr>
          <a:xfrm>
            <a:off x="5473752" y="2035426"/>
            <a:ext cx="105877" cy="533316"/>
          </a:xfrm>
          <a:prstGeom prst="leftBrac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llout: Bent Line with Accent Bar 20">
                <a:extLst>
                  <a:ext uri="{FF2B5EF4-FFF2-40B4-BE49-F238E27FC236}">
                    <a16:creationId xmlns:a16="http://schemas.microsoft.com/office/drawing/2014/main" id="{CAAFCC48-CC20-47CE-BAE1-7BD8B789539F}"/>
                  </a:ext>
                </a:extLst>
              </p:cNvPr>
              <p:cNvSpPr/>
              <p:nvPr/>
            </p:nvSpPr>
            <p:spPr>
              <a:xfrm>
                <a:off x="5672274" y="2997697"/>
                <a:ext cx="3086100" cy="893663"/>
              </a:xfrm>
              <a:prstGeom prst="accent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-76658"/>
                  <a:gd name="adj6" fmla="val -7394"/>
                </a:avLst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|⋅|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ra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|⋅|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21" name="Callout: Bent Line with Accent Bar 20">
                <a:extLst>
                  <a:ext uri="{FF2B5EF4-FFF2-40B4-BE49-F238E27FC236}">
                    <a16:creationId xmlns:a16="http://schemas.microsoft.com/office/drawing/2014/main" id="{CAAFCC48-CC20-47CE-BAE1-7BD8B78953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274" y="2997697"/>
                <a:ext cx="3086100" cy="893663"/>
              </a:xfrm>
              <a:prstGeom prst="accent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-76658"/>
                  <a:gd name="adj6" fmla="val -7394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eft Brace 22">
            <a:extLst>
              <a:ext uri="{FF2B5EF4-FFF2-40B4-BE49-F238E27FC236}">
                <a16:creationId xmlns:a16="http://schemas.microsoft.com/office/drawing/2014/main" id="{5E9FF68A-AAB5-4EFE-AEA1-945EB1BE5B58}"/>
              </a:ext>
            </a:extLst>
          </p:cNvPr>
          <p:cNvSpPr/>
          <p:nvPr/>
        </p:nvSpPr>
        <p:spPr>
          <a:xfrm>
            <a:off x="4415589" y="1413711"/>
            <a:ext cx="108285" cy="120032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llout: Bent Line with Accent Bar 23">
                <a:extLst>
                  <a:ext uri="{FF2B5EF4-FFF2-40B4-BE49-F238E27FC236}">
                    <a16:creationId xmlns:a16="http://schemas.microsoft.com/office/drawing/2014/main" id="{EA576120-199A-49C6-ACC5-5188547C3917}"/>
                  </a:ext>
                </a:extLst>
              </p:cNvPr>
              <p:cNvSpPr/>
              <p:nvPr/>
            </p:nvSpPr>
            <p:spPr>
              <a:xfrm>
                <a:off x="5429251" y="4433637"/>
                <a:ext cx="3086099" cy="962526"/>
              </a:xfrm>
              <a:prstGeom prst="accentCallout2">
                <a:avLst>
                  <a:gd name="adj1" fmla="val 18750"/>
                  <a:gd name="adj2" fmla="val -8333"/>
                  <a:gd name="adj3" fmla="val 20000"/>
                  <a:gd name="adj4" fmla="val -37478"/>
                  <a:gd name="adj5" fmla="val -250625"/>
                  <a:gd name="adj6" fmla="val -34505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sub>
                              </m:sSub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|⋅|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rad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Callout: Bent Line with Accent Bar 23">
                <a:extLst>
                  <a:ext uri="{FF2B5EF4-FFF2-40B4-BE49-F238E27FC236}">
                    <a16:creationId xmlns:a16="http://schemas.microsoft.com/office/drawing/2014/main" id="{EA576120-199A-49C6-ACC5-5188547C39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51" y="4433637"/>
                <a:ext cx="3086099" cy="962526"/>
              </a:xfrm>
              <a:prstGeom prst="accentCallout2">
                <a:avLst>
                  <a:gd name="adj1" fmla="val 18750"/>
                  <a:gd name="adj2" fmla="val -8333"/>
                  <a:gd name="adj3" fmla="val 20000"/>
                  <a:gd name="adj4" fmla="val -37478"/>
                  <a:gd name="adj5" fmla="val -250625"/>
                  <a:gd name="adj6" fmla="val -34505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F1310D18-0801-444A-A295-E1078C683C55}"/>
              </a:ext>
            </a:extLst>
          </p:cNvPr>
          <p:cNvSpPr txBox="1"/>
          <p:nvPr/>
        </p:nvSpPr>
        <p:spPr>
          <a:xfrm>
            <a:off x="5230573" y="4161544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runtime: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CD798F-11BD-4203-A34C-02DEFBB4971F}"/>
              </a:ext>
            </a:extLst>
          </p:cNvPr>
          <p:cNvSpPr/>
          <p:nvPr/>
        </p:nvSpPr>
        <p:spPr>
          <a:xfrm>
            <a:off x="482305" y="3732076"/>
            <a:ext cx="3340013" cy="6141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8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21" grpId="0" animBg="1"/>
      <p:bldP spid="23" grpId="0" animBg="1"/>
      <p:bldP spid="24" grpId="0" animBg="1"/>
      <p:bldP spid="25" grpId="0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4070-5D2B-4349-9680-EEE5929CF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Entropy View (Shearer)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BAE9009-D8CA-4BBF-8C73-25D7E35F8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505C-7AD9-6140-9B0C-1663455E4031}" type="slidenum">
              <a:rPr lang="en-US" smtClean="0"/>
              <a:t>16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66C15B-44E4-4C78-87EA-A630E8919100}"/>
              </a:ext>
            </a:extLst>
          </p:cNvPr>
          <p:cNvSpPr txBox="1"/>
          <p:nvPr/>
        </p:nvSpPr>
        <p:spPr>
          <a:xfrm>
            <a:off x="965896" y="1320883"/>
            <a:ext cx="354584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R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504CDE4-86C2-406C-94E2-A4B289DC8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305882"/>
              </p:ext>
            </p:extLst>
          </p:nvPr>
        </p:nvGraphicFramePr>
        <p:xfrm>
          <a:off x="742466" y="1768427"/>
          <a:ext cx="7707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378">
                  <a:extLst>
                    <a:ext uri="{9D8B030D-6E8A-4147-A177-3AD203B41FA5}">
                      <a16:colId xmlns:a16="http://schemas.microsoft.com/office/drawing/2014/main" val="865174080"/>
                    </a:ext>
                  </a:extLst>
                </a:gridCol>
                <a:gridCol w="385378">
                  <a:extLst>
                    <a:ext uri="{9D8B030D-6E8A-4147-A177-3AD203B41FA5}">
                      <a16:colId xmlns:a16="http://schemas.microsoft.com/office/drawing/2014/main" val="2599261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84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55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540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9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88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5457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03D6D08D-C53A-4584-BCAA-C2C38C60CD84}"/>
              </a:ext>
            </a:extLst>
          </p:cNvPr>
          <p:cNvSpPr txBox="1"/>
          <p:nvPr/>
        </p:nvSpPr>
        <p:spPr>
          <a:xfrm>
            <a:off x="3016386" y="1362455"/>
            <a:ext cx="354584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A616C85-D0CB-423A-AED0-A5915FA7B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094036"/>
              </p:ext>
            </p:extLst>
          </p:nvPr>
        </p:nvGraphicFramePr>
        <p:xfrm>
          <a:off x="2808300" y="1782548"/>
          <a:ext cx="770756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5378">
                  <a:extLst>
                    <a:ext uri="{9D8B030D-6E8A-4147-A177-3AD203B41FA5}">
                      <a16:colId xmlns:a16="http://schemas.microsoft.com/office/drawing/2014/main" val="865174080"/>
                    </a:ext>
                  </a:extLst>
                </a:gridCol>
                <a:gridCol w="385378">
                  <a:extLst>
                    <a:ext uri="{9D8B030D-6E8A-4147-A177-3AD203B41FA5}">
                      <a16:colId xmlns:a16="http://schemas.microsoft.com/office/drawing/2014/main" val="2599261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84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55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540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9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88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54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62754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A6B25F3-776E-4C99-8618-B0E773D47A1C}"/>
              </a:ext>
            </a:extLst>
          </p:cNvPr>
          <p:cNvSpPr txBox="1"/>
          <p:nvPr/>
        </p:nvSpPr>
        <p:spPr>
          <a:xfrm>
            <a:off x="4790331" y="1353052"/>
            <a:ext cx="354584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T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D0A882B-4B82-4286-9D2A-7BA1DD351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966572"/>
              </p:ext>
            </p:extLst>
          </p:nvPr>
        </p:nvGraphicFramePr>
        <p:xfrm>
          <a:off x="4612135" y="1763704"/>
          <a:ext cx="72232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1161">
                  <a:extLst>
                    <a:ext uri="{9D8B030D-6E8A-4147-A177-3AD203B41FA5}">
                      <a16:colId xmlns:a16="http://schemas.microsoft.com/office/drawing/2014/main" val="865174080"/>
                    </a:ext>
                  </a:extLst>
                </a:gridCol>
                <a:gridCol w="361161">
                  <a:extLst>
                    <a:ext uri="{9D8B030D-6E8A-4147-A177-3AD203B41FA5}">
                      <a16:colId xmlns:a16="http://schemas.microsoft.com/office/drawing/2014/main" val="2599261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84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55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540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9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88040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07D8ED0-6799-43B0-9F5D-C68A7FE0E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510072"/>
              </p:ext>
            </p:extLst>
          </p:nvPr>
        </p:nvGraphicFramePr>
        <p:xfrm>
          <a:off x="7104018" y="1793244"/>
          <a:ext cx="1183614" cy="250756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94538">
                  <a:extLst>
                    <a:ext uri="{9D8B030D-6E8A-4147-A177-3AD203B41FA5}">
                      <a16:colId xmlns:a16="http://schemas.microsoft.com/office/drawing/2014/main" val="1491929584"/>
                    </a:ext>
                  </a:extLst>
                </a:gridCol>
                <a:gridCol w="394538">
                  <a:extLst>
                    <a:ext uri="{9D8B030D-6E8A-4147-A177-3AD203B41FA5}">
                      <a16:colId xmlns:a16="http://schemas.microsoft.com/office/drawing/2014/main" val="261426822"/>
                    </a:ext>
                  </a:extLst>
                </a:gridCol>
                <a:gridCol w="394538">
                  <a:extLst>
                    <a:ext uri="{9D8B030D-6E8A-4147-A177-3AD203B41FA5}">
                      <a16:colId xmlns:a16="http://schemas.microsoft.com/office/drawing/2014/main" val="843806785"/>
                    </a:ext>
                  </a:extLst>
                </a:gridCol>
              </a:tblGrid>
              <a:tr h="35822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470755"/>
                  </a:ext>
                </a:extLst>
              </a:tr>
              <a:tr h="35822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511310"/>
                  </a:ext>
                </a:extLst>
              </a:tr>
              <a:tr h="35822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055515"/>
                  </a:ext>
                </a:extLst>
              </a:tr>
              <a:tr h="35822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61861"/>
                  </a:ext>
                </a:extLst>
              </a:tr>
              <a:tr h="35822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243189"/>
                  </a:ext>
                </a:extLst>
              </a:tr>
              <a:tr h="35822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25914"/>
                  </a:ext>
                </a:extLst>
              </a:tr>
              <a:tr h="35822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39089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DD6EB664-DC3A-483C-A0AB-321428CA8A99}"/>
              </a:ext>
            </a:extLst>
          </p:cNvPr>
          <p:cNvSpPr txBox="1"/>
          <p:nvPr/>
        </p:nvSpPr>
        <p:spPr>
          <a:xfrm>
            <a:off x="7104018" y="1352513"/>
            <a:ext cx="354584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Q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BB13DA5B-A255-4DA9-97DA-0CC1B5169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587676"/>
              </p:ext>
            </p:extLst>
          </p:nvPr>
        </p:nvGraphicFramePr>
        <p:xfrm>
          <a:off x="8308655" y="2150452"/>
          <a:ext cx="582681" cy="21501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681">
                  <a:extLst>
                    <a:ext uri="{9D8B030D-6E8A-4147-A177-3AD203B41FA5}">
                      <a16:colId xmlns:a16="http://schemas.microsoft.com/office/drawing/2014/main" val="2216692891"/>
                    </a:ext>
                  </a:extLst>
                </a:gridCol>
              </a:tblGrid>
              <a:tr h="35835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1/6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82704"/>
                  </a:ext>
                </a:extLst>
              </a:tr>
              <a:tr h="35835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1/6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62022"/>
                  </a:ext>
                </a:extLst>
              </a:tr>
              <a:tr h="35835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1/6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206296"/>
                  </a:ext>
                </a:extLst>
              </a:tr>
              <a:tr h="35835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1/6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158327"/>
                  </a:ext>
                </a:extLst>
              </a:tr>
              <a:tr h="35835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1/6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836857"/>
                  </a:ext>
                </a:extLst>
              </a:tr>
              <a:tr h="35835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1/6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658263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9D36FBBD-3ABD-4CA9-B084-D9FC537C1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96517"/>
              </p:ext>
            </p:extLst>
          </p:nvPr>
        </p:nvGraphicFramePr>
        <p:xfrm>
          <a:off x="5355480" y="2147251"/>
          <a:ext cx="582681" cy="1433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681">
                  <a:extLst>
                    <a:ext uri="{9D8B030D-6E8A-4147-A177-3AD203B41FA5}">
                      <a16:colId xmlns:a16="http://schemas.microsoft.com/office/drawing/2014/main" val="2216692891"/>
                    </a:ext>
                  </a:extLst>
                </a:gridCol>
              </a:tblGrid>
              <a:tr h="35835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1/3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82704"/>
                  </a:ext>
                </a:extLst>
              </a:tr>
              <a:tr h="35835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1/3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62022"/>
                  </a:ext>
                </a:extLst>
              </a:tr>
              <a:tr h="35835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1/6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206296"/>
                  </a:ext>
                </a:extLst>
              </a:tr>
              <a:tr h="35835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1/6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158327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7C12DAF-84BD-4EDB-97FC-2EA689F12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424834"/>
              </p:ext>
            </p:extLst>
          </p:nvPr>
        </p:nvGraphicFramePr>
        <p:xfrm>
          <a:off x="3590629" y="2178484"/>
          <a:ext cx="582681" cy="21501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681">
                  <a:extLst>
                    <a:ext uri="{9D8B030D-6E8A-4147-A177-3AD203B41FA5}">
                      <a16:colId xmlns:a16="http://schemas.microsoft.com/office/drawing/2014/main" val="2216692891"/>
                    </a:ext>
                  </a:extLst>
                </a:gridCol>
              </a:tblGrid>
              <a:tr h="35835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1/6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82704"/>
                  </a:ext>
                </a:extLst>
              </a:tr>
              <a:tr h="35835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1/6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62022"/>
                  </a:ext>
                </a:extLst>
              </a:tr>
              <a:tr h="35835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1/3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206296"/>
                  </a:ext>
                </a:extLst>
              </a:tr>
              <a:tr h="35835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1/3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158327"/>
                  </a:ext>
                </a:extLst>
              </a:tr>
              <a:tr h="35835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836857"/>
                  </a:ext>
                </a:extLst>
              </a:tr>
              <a:tr h="35835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658263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158F57FD-F5EA-4658-AA0E-8DCEB19AD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353362"/>
              </p:ext>
            </p:extLst>
          </p:nvPr>
        </p:nvGraphicFramePr>
        <p:xfrm>
          <a:off x="1523981" y="2150452"/>
          <a:ext cx="582681" cy="1791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681">
                  <a:extLst>
                    <a:ext uri="{9D8B030D-6E8A-4147-A177-3AD203B41FA5}">
                      <a16:colId xmlns:a16="http://schemas.microsoft.com/office/drawing/2014/main" val="2216692891"/>
                    </a:ext>
                  </a:extLst>
                </a:gridCol>
              </a:tblGrid>
              <a:tr h="35835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82704"/>
                  </a:ext>
                </a:extLst>
              </a:tr>
              <a:tr h="35835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1/3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62022"/>
                  </a:ext>
                </a:extLst>
              </a:tr>
              <a:tr h="35835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1/3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206296"/>
                  </a:ext>
                </a:extLst>
              </a:tr>
              <a:tr h="35835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¼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158327"/>
                  </a:ext>
                </a:extLst>
              </a:tr>
              <a:tr h="35835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836857"/>
                  </a:ext>
                </a:extLst>
              </a:tr>
            </a:tbl>
          </a:graphicData>
        </a:graphic>
      </p:graphicFrame>
      <p:sp>
        <p:nvSpPr>
          <p:cNvPr id="32" name="Left Brace 31">
            <a:extLst>
              <a:ext uri="{FF2B5EF4-FFF2-40B4-BE49-F238E27FC236}">
                <a16:creationId xmlns:a16="http://schemas.microsoft.com/office/drawing/2014/main" id="{73DA405F-E4B8-477D-9D22-DBAC713BBB48}"/>
              </a:ext>
            </a:extLst>
          </p:cNvPr>
          <p:cNvSpPr/>
          <p:nvPr/>
        </p:nvSpPr>
        <p:spPr>
          <a:xfrm>
            <a:off x="547437" y="2184500"/>
            <a:ext cx="81213" cy="18089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F2E0A2-8527-446C-995D-75BA0B73DD91}"/>
              </a:ext>
            </a:extLst>
          </p:cNvPr>
          <p:cNvSpPr txBox="1"/>
          <p:nvPr/>
        </p:nvSpPr>
        <p:spPr>
          <a:xfrm>
            <a:off x="174276" y="2855671"/>
            <a:ext cx="354584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6BD59C-86AD-4CD6-AA96-005BC7025AC7}"/>
              </a:ext>
            </a:extLst>
          </p:cNvPr>
          <p:cNvSpPr txBox="1"/>
          <p:nvPr/>
        </p:nvSpPr>
        <p:spPr>
          <a:xfrm>
            <a:off x="2122059" y="3052398"/>
            <a:ext cx="354584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3D9C6518-8B47-4367-AE4F-9BCECF74E083}"/>
              </a:ext>
            </a:extLst>
          </p:cNvPr>
          <p:cNvSpPr/>
          <p:nvPr/>
        </p:nvSpPr>
        <p:spPr>
          <a:xfrm>
            <a:off x="2630798" y="2176002"/>
            <a:ext cx="156479" cy="2202426"/>
          </a:xfrm>
          <a:prstGeom prst="leftBrac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294FAF-C45D-428B-A399-438E5F8E714E}"/>
              </a:ext>
            </a:extLst>
          </p:cNvPr>
          <p:cNvSpPr txBox="1"/>
          <p:nvPr/>
        </p:nvSpPr>
        <p:spPr>
          <a:xfrm>
            <a:off x="4153612" y="2670393"/>
            <a:ext cx="354584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4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D06189B4-28F5-4636-B902-E184151EA816}"/>
              </a:ext>
            </a:extLst>
          </p:cNvPr>
          <p:cNvSpPr/>
          <p:nvPr/>
        </p:nvSpPr>
        <p:spPr>
          <a:xfrm>
            <a:off x="4415521" y="2165120"/>
            <a:ext cx="196614" cy="145278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582B741-D239-4606-831C-2AF039B20FB6}"/>
                  </a:ext>
                </a:extLst>
              </p:cNvPr>
              <p:cNvSpPr txBox="1"/>
              <p:nvPr/>
            </p:nvSpPr>
            <p:spPr>
              <a:xfrm>
                <a:off x="6681124" y="4572810"/>
                <a:ext cx="2181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582B741-D239-4606-831C-2AF039B20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124" y="4572810"/>
                <a:ext cx="2181045" cy="276999"/>
              </a:xfrm>
              <a:prstGeom prst="rect">
                <a:avLst/>
              </a:prstGeom>
              <a:blipFill>
                <a:blip r:embed="rId2"/>
                <a:stretch>
                  <a:fillRect l="-2514" r="-3631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11686A8-7360-47CE-8AED-AED9CCA24C7D}"/>
                  </a:ext>
                </a:extLst>
              </p:cNvPr>
              <p:cNvSpPr txBox="1"/>
              <p:nvPr/>
            </p:nvSpPr>
            <p:spPr>
              <a:xfrm>
                <a:off x="4399297" y="3854967"/>
                <a:ext cx="18201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11686A8-7360-47CE-8AED-AED9CCA24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297" y="3854967"/>
                <a:ext cx="1820177" cy="276999"/>
              </a:xfrm>
              <a:prstGeom prst="rect">
                <a:avLst/>
              </a:prstGeom>
              <a:blipFill>
                <a:blip r:embed="rId3"/>
                <a:stretch>
                  <a:fillRect l="-2685" r="-436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1B76A7D-60F1-4FD3-BF17-427710D57CB4}"/>
                  </a:ext>
                </a:extLst>
              </p:cNvPr>
              <p:cNvSpPr txBox="1"/>
              <p:nvPr/>
            </p:nvSpPr>
            <p:spPr>
              <a:xfrm>
                <a:off x="2698888" y="4521522"/>
                <a:ext cx="1813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1B76A7D-60F1-4FD3-BF17-427710D57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888" y="4521522"/>
                <a:ext cx="1813958" cy="276999"/>
              </a:xfrm>
              <a:prstGeom prst="rect">
                <a:avLst/>
              </a:prstGeom>
              <a:blipFill>
                <a:blip r:embed="rId4"/>
                <a:stretch>
                  <a:fillRect l="-2694" t="-2222" r="-4377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F6A8AB3-0AE0-4846-96A9-7AE8CC235E31}"/>
                  </a:ext>
                </a:extLst>
              </p:cNvPr>
              <p:cNvSpPr txBox="1"/>
              <p:nvPr/>
            </p:nvSpPr>
            <p:spPr>
              <a:xfrm>
                <a:off x="595551" y="4158986"/>
                <a:ext cx="18419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F6A8AB3-0AE0-4846-96A9-7AE8CC235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51" y="4158986"/>
                <a:ext cx="1841979" cy="276999"/>
              </a:xfrm>
              <a:prstGeom prst="rect">
                <a:avLst/>
              </a:prstGeom>
              <a:blipFill>
                <a:blip r:embed="rId5"/>
                <a:stretch>
                  <a:fillRect l="-2649" r="-397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8C0205A-4053-470C-8D09-6D2B585C2D18}"/>
                  </a:ext>
                </a:extLst>
              </p:cNvPr>
              <p:cNvSpPr txBox="1"/>
              <p:nvPr/>
            </p:nvSpPr>
            <p:spPr>
              <a:xfrm>
                <a:off x="398208" y="5398617"/>
                <a:ext cx="165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8C0205A-4053-470C-8D09-6D2B585C2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08" y="5398617"/>
                <a:ext cx="1655710" cy="276999"/>
              </a:xfrm>
              <a:prstGeom prst="rect">
                <a:avLst/>
              </a:prstGeom>
              <a:blipFill>
                <a:blip r:embed="rId6"/>
                <a:stretch>
                  <a:fillRect l="-2574" t="-2222" r="-2941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E56DD39-A0B8-4A7D-B1EC-B30A9358B1CF}"/>
                  </a:ext>
                </a:extLst>
              </p:cNvPr>
              <p:cNvSpPr txBox="1"/>
              <p:nvPr/>
            </p:nvSpPr>
            <p:spPr>
              <a:xfrm>
                <a:off x="398208" y="5773601"/>
                <a:ext cx="165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E56DD39-A0B8-4A7D-B1EC-B30A9358B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08" y="5773601"/>
                <a:ext cx="1655710" cy="276999"/>
              </a:xfrm>
              <a:prstGeom prst="rect">
                <a:avLst/>
              </a:prstGeom>
              <a:blipFill>
                <a:blip r:embed="rId7"/>
                <a:stretch>
                  <a:fillRect l="-2574" r="-2941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0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67B02-244A-40A4-844F-35306953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Theory Detour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026BBA-4D87-4216-A4FE-C8CF622449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Fix a joint distribution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variables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The </a:t>
                </a:r>
                <a:r>
                  <a:rPr lang="en-US" b="0" dirty="0">
                    <a:solidFill>
                      <a:srgbClr val="00B050"/>
                    </a:solidFill>
                  </a:rPr>
                  <a:t>entropy function </a:t>
                </a:r>
                <a:r>
                  <a:rPr lang="en-US" b="0" dirty="0"/>
                  <a:t>associated w/ the distribution is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p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= the entropy of the marginal distribution 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measures the amount of uncertainly 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: the </a:t>
                </a:r>
                <a:r>
                  <a:rPr lang="en-US" dirty="0">
                    <a:solidFill>
                      <a:srgbClr val="7030A0"/>
                    </a:solidFill>
                  </a:rPr>
                  <a:t>conditional entropy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= amount of uncertainty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if we know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is said to be </a:t>
                </a:r>
                <a:r>
                  <a:rPr lang="en-US" i="1" dirty="0">
                    <a:solidFill>
                      <a:srgbClr val="FFC000"/>
                    </a:solidFill>
                  </a:rPr>
                  <a:t>entropic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                            </a:t>
                </a:r>
                <a:r>
                  <a:rPr lang="en-US" dirty="0">
                    <a:solidFill>
                      <a:srgbClr val="FFC000"/>
                    </a:solidFill>
                  </a:rPr>
                  <a:t>monotonicity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≥0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                                   </a:t>
                </a:r>
                <a:r>
                  <a:rPr lang="en-US" dirty="0">
                    <a:solidFill>
                      <a:srgbClr val="FFC000"/>
                    </a:solidFill>
                  </a:rPr>
                  <a:t>non-negativity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      </a:t>
                </a:r>
                <a:r>
                  <a:rPr lang="en-US" dirty="0">
                    <a:solidFill>
                      <a:srgbClr val="FFC000"/>
                    </a:solidFill>
                  </a:rPr>
                  <a:t>sub-modularity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= set of all entropic functions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variables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026BBA-4D87-4216-A4FE-C8CF622449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6" t="-1823" b="-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8143A-82B6-4D57-AF31-AECB13DD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505C-7AD9-6140-9B0C-1663455E4031}" type="slidenum">
              <a:rPr lang="en-US" smtClean="0"/>
              <a:t>17</a:t>
            </a:fld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7DD1FEC2-8D0F-4BEB-A6E5-1CA21D80533E}"/>
              </a:ext>
            </a:extLst>
          </p:cNvPr>
          <p:cNvSpPr/>
          <p:nvPr/>
        </p:nvSpPr>
        <p:spPr>
          <a:xfrm>
            <a:off x="6737684" y="4325353"/>
            <a:ext cx="120316" cy="12151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350EEF-F783-4187-A5C3-0AA90629168B}"/>
              </a:ext>
            </a:extLst>
          </p:cNvPr>
          <p:cNvSpPr txBox="1"/>
          <p:nvPr/>
        </p:nvSpPr>
        <p:spPr>
          <a:xfrm>
            <a:off x="6954252" y="4609781"/>
            <a:ext cx="1624163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Shannon-type</a:t>
            </a:r>
          </a:p>
          <a:p>
            <a:r>
              <a:rPr lang="en-US" dirty="0"/>
              <a:t>inequalities</a:t>
            </a:r>
          </a:p>
        </p:txBody>
      </p:sp>
    </p:spTree>
    <p:extLst>
      <p:ext uri="{BB962C8B-B14F-4D97-AF65-F5344CB8AC3E}">
        <p14:creationId xmlns:p14="http://schemas.microsoft.com/office/powerpoint/2010/main" val="128274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4070-5D2B-4349-9680-EEE5929CF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Entropy Argument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BAE9009-D8CA-4BBF-8C73-25D7E35F8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505C-7AD9-6140-9B0C-1663455E4031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A7513A-1D86-4AAD-873E-25FF8A8B906B}"/>
                  </a:ext>
                </a:extLst>
              </p:cNvPr>
              <p:cNvSpPr txBox="1"/>
              <p:nvPr/>
            </p:nvSpPr>
            <p:spPr>
              <a:xfrm>
                <a:off x="1445795" y="1325563"/>
                <a:ext cx="38140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A7513A-1D86-4AAD-873E-25FF8A8B9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795" y="1325563"/>
                <a:ext cx="3814011" cy="276999"/>
              </a:xfrm>
              <a:prstGeom prst="rect">
                <a:avLst/>
              </a:prstGeom>
              <a:blipFill>
                <a:blip r:embed="rId2"/>
                <a:stretch>
                  <a:fillRect l="-639" r="-639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F85205-9878-4A0E-B212-F06EB9665B8A}"/>
                  </a:ext>
                </a:extLst>
              </p:cNvPr>
              <p:cNvSpPr txBox="1"/>
              <p:nvPr/>
            </p:nvSpPr>
            <p:spPr>
              <a:xfrm>
                <a:off x="3789947" y="1602562"/>
                <a:ext cx="35116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FFC000"/>
                    </a:solidFill>
                  </a:rPr>
                  <a:t>entropic</a:t>
                </a:r>
              </a:p>
              <a:p>
                <a:r>
                  <a:rPr lang="en-US" dirty="0"/>
                  <a:t>&amp;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satisfies </a:t>
                </a:r>
                <a:r>
                  <a:rPr lang="en-US" dirty="0">
                    <a:solidFill>
                      <a:srgbClr val="00B050"/>
                    </a:solidFill>
                  </a:rPr>
                  <a:t>degree constraints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F85205-9878-4A0E-B212-F06EB9665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947" y="1602562"/>
                <a:ext cx="3511667" cy="646331"/>
              </a:xfrm>
              <a:prstGeom prst="rect">
                <a:avLst/>
              </a:prstGeom>
              <a:blipFill>
                <a:blip r:embed="rId3"/>
                <a:stretch>
                  <a:fillRect l="-1563" t="-5660" r="-34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llout: Bent Line with Accent Bar 4">
            <a:extLst>
              <a:ext uri="{FF2B5EF4-FFF2-40B4-BE49-F238E27FC236}">
                <a16:creationId xmlns:a16="http://schemas.microsoft.com/office/drawing/2014/main" id="{4D9FAC7D-B41C-4A34-8095-790A42B19DC2}"/>
              </a:ext>
            </a:extLst>
          </p:cNvPr>
          <p:cNvSpPr/>
          <p:nvPr/>
        </p:nvSpPr>
        <p:spPr>
          <a:xfrm>
            <a:off x="6185131" y="391026"/>
            <a:ext cx="2790427" cy="1211536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7465"/>
              <a:gd name="adj6" fmla="val -24030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is a joint distribution on (A,B,C)</a:t>
            </a: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which h is the entropy function 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llout: Bent Line with Accent Bar 6">
                <a:extLst>
                  <a:ext uri="{FF2B5EF4-FFF2-40B4-BE49-F238E27FC236}">
                    <a16:creationId xmlns:a16="http://schemas.microsoft.com/office/drawing/2014/main" id="{45EA4D54-72B3-417D-A7B3-2C336B4ED6A1}"/>
                  </a:ext>
                </a:extLst>
              </p:cNvPr>
              <p:cNvSpPr/>
              <p:nvPr/>
            </p:nvSpPr>
            <p:spPr>
              <a:xfrm>
                <a:off x="6954253" y="2304047"/>
                <a:ext cx="2135605" cy="1029714"/>
              </a:xfrm>
              <a:prstGeom prst="accentCallout2">
                <a:avLst>
                  <a:gd name="adj1" fmla="val 43187"/>
                  <a:gd name="adj2" fmla="val -9407"/>
                  <a:gd name="adj3" fmla="val 41035"/>
                  <a:gd name="adj4" fmla="val -23539"/>
                  <a:gd name="adj5" fmla="val -11587"/>
                  <a:gd name="adj6" fmla="val -45806"/>
                </a:avLst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en-US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allout: Bent Line with Accent Bar 6">
                <a:extLst>
                  <a:ext uri="{FF2B5EF4-FFF2-40B4-BE49-F238E27FC236}">
                    <a16:creationId xmlns:a16="http://schemas.microsoft.com/office/drawing/2014/main" id="{45EA4D54-72B3-417D-A7B3-2C336B4ED6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253" y="2304047"/>
                <a:ext cx="2135605" cy="1029714"/>
              </a:xfrm>
              <a:prstGeom prst="accentCallout2">
                <a:avLst>
                  <a:gd name="adj1" fmla="val 43187"/>
                  <a:gd name="adj2" fmla="val -9407"/>
                  <a:gd name="adj3" fmla="val 41035"/>
                  <a:gd name="adj4" fmla="val -23539"/>
                  <a:gd name="adj5" fmla="val -11587"/>
                  <a:gd name="adj6" fmla="val -45806"/>
                </a:avLst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98EFD1-63F1-4213-A634-CCA4D1EC64EA}"/>
                  </a:ext>
                </a:extLst>
              </p:cNvPr>
              <p:cNvSpPr txBox="1"/>
              <p:nvPr/>
            </p:nvSpPr>
            <p:spPr>
              <a:xfrm>
                <a:off x="251802" y="2441292"/>
                <a:ext cx="27478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98EFD1-63F1-4213-A634-CCA4D1EC6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02" y="2441292"/>
                <a:ext cx="2747868" cy="276999"/>
              </a:xfrm>
              <a:prstGeom prst="rect">
                <a:avLst/>
              </a:prstGeom>
              <a:blipFill>
                <a:blip r:embed="rId5"/>
                <a:stretch>
                  <a:fillRect l="-155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82505E0-9814-409C-A257-AF48598B2D25}"/>
                  </a:ext>
                </a:extLst>
              </p:cNvPr>
              <p:cNvSpPr txBox="1"/>
              <p:nvPr/>
            </p:nvSpPr>
            <p:spPr>
              <a:xfrm>
                <a:off x="20261" y="2827168"/>
                <a:ext cx="37705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82505E0-9814-409C-A257-AF48598B2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1" y="2827168"/>
                <a:ext cx="3770519" cy="276999"/>
              </a:xfrm>
              <a:prstGeom prst="rect">
                <a:avLst/>
              </a:prstGeom>
              <a:blipFill>
                <a:blip r:embed="rId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5AD6610-8F61-4A55-809A-053AE1D89A90}"/>
                  </a:ext>
                </a:extLst>
              </p:cNvPr>
              <p:cNvSpPr txBox="1"/>
              <p:nvPr/>
            </p:nvSpPr>
            <p:spPr>
              <a:xfrm>
                <a:off x="26277" y="3226122"/>
                <a:ext cx="45555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+[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5AD6610-8F61-4A55-809A-053AE1D89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" y="3226122"/>
                <a:ext cx="4555542" cy="276999"/>
              </a:xfrm>
              <a:prstGeom prst="rect">
                <a:avLst/>
              </a:prstGeom>
              <a:blipFill>
                <a:blip r:embed="rId7"/>
                <a:stretch>
                  <a:fillRect r="-1471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E354EF1-E589-4A25-B494-9F5332149405}"/>
                  </a:ext>
                </a:extLst>
              </p:cNvPr>
              <p:cNvSpPr txBox="1"/>
              <p:nvPr/>
            </p:nvSpPr>
            <p:spPr>
              <a:xfrm>
                <a:off x="26277" y="3611998"/>
                <a:ext cx="47952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E354EF1-E589-4A25-B494-9F5332149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" y="3611998"/>
                <a:ext cx="4795222" cy="276999"/>
              </a:xfrm>
              <a:prstGeom prst="rect">
                <a:avLst/>
              </a:prstGeom>
              <a:blipFill>
                <a:blip r:embed="rId8"/>
                <a:stretch>
                  <a:fillRect l="-635" t="-2222" r="-1398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C9AEFBF-0390-4D4E-963B-C57CB602E94D}"/>
                  </a:ext>
                </a:extLst>
              </p:cNvPr>
              <p:cNvSpPr txBox="1"/>
              <p:nvPr/>
            </p:nvSpPr>
            <p:spPr>
              <a:xfrm>
                <a:off x="26277" y="4043853"/>
                <a:ext cx="37040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+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C9AEFBF-0390-4D4E-963B-C57CB602E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" y="4043853"/>
                <a:ext cx="3704027" cy="276999"/>
              </a:xfrm>
              <a:prstGeom prst="rect">
                <a:avLst/>
              </a:prstGeom>
              <a:blipFill>
                <a:blip r:embed="rId9"/>
                <a:stretch>
                  <a:fillRect l="-164" r="-164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9228917-F3F9-443F-B84F-C3D418A7DA30}"/>
                  </a:ext>
                </a:extLst>
              </p:cNvPr>
              <p:cNvSpPr/>
              <p:nvPr/>
            </p:nvSpPr>
            <p:spPr>
              <a:xfrm>
                <a:off x="791142" y="4766218"/>
                <a:ext cx="6858544" cy="6658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∩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𝐷𝐶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∩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𝐷𝐶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9228917-F3F9-443F-B84F-C3D418A7D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42" y="4766218"/>
                <a:ext cx="6858544" cy="66582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CB4A47B-B36A-4AAB-AF6D-F12B9A92A014}"/>
                  </a:ext>
                </a:extLst>
              </p:cNvPr>
              <p:cNvSpPr/>
              <p:nvPr/>
            </p:nvSpPr>
            <p:spPr>
              <a:xfrm>
                <a:off x="2973806" y="5520537"/>
                <a:ext cx="4572000" cy="96141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≤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func>
                            </m:e>
                          </m:fun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ra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CB4A47B-B36A-4AAB-AF6D-F12B9A92A0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806" y="5520537"/>
                <a:ext cx="4572000" cy="961417"/>
              </a:xfrm>
              <a:prstGeom prst="rect">
                <a:avLst/>
              </a:prstGeom>
              <a:blipFill>
                <a:blip r:embed="rId11"/>
                <a:stretch>
                  <a:fillRect b="-4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7691A3E2-CD76-474D-BA09-FC77B0ED6CA2}"/>
              </a:ext>
            </a:extLst>
          </p:cNvPr>
          <p:cNvSpPr/>
          <p:nvPr/>
        </p:nvSpPr>
        <p:spPr>
          <a:xfrm>
            <a:off x="4880668" y="3565831"/>
            <a:ext cx="2420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solidFill>
                  <a:srgbClr val="FFC000"/>
                </a:solidFill>
              </a:rPr>
              <a:t>Submodularity</a:t>
            </a:r>
            <a:r>
              <a:rPr lang="en-US" i="1" dirty="0">
                <a:solidFill>
                  <a:srgbClr val="FFC000"/>
                </a:solidFill>
              </a:rPr>
              <a:t>, twice</a:t>
            </a:r>
            <a:endParaRPr lang="en-US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3A15BE-80B5-4BBD-850A-113FBC2459FC}"/>
              </a:ext>
            </a:extLst>
          </p:cNvPr>
          <p:cNvSpPr/>
          <p:nvPr/>
        </p:nvSpPr>
        <p:spPr>
          <a:xfrm>
            <a:off x="3730304" y="2778160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solidFill>
                  <a:srgbClr val="FFC000"/>
                </a:solidFill>
              </a:rPr>
              <a:t>Defn</a:t>
            </a:r>
            <a:r>
              <a:rPr lang="en-US" i="1" dirty="0">
                <a:solidFill>
                  <a:srgbClr val="FFC000"/>
                </a:solidFill>
              </a:rPr>
              <a:t>. of conditional entropy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6035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7" grpId="0" animBg="1"/>
      <p:bldP spid="8" grpId="0"/>
      <p:bldP spid="45" grpId="0"/>
      <p:bldP spid="46" grpId="0"/>
      <p:bldP spid="47" grpId="0"/>
      <p:bldP spid="48" grpId="0"/>
      <p:bldP spid="9" grpId="0"/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4070-5D2B-4349-9680-EEE5929CF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from Entropy Argument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BAE9009-D8CA-4BBF-8C73-25D7E35F8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505C-7AD9-6140-9B0C-1663455E4031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98EFD1-63F1-4213-A634-CCA4D1EC64EA}"/>
                  </a:ext>
                </a:extLst>
              </p:cNvPr>
              <p:cNvSpPr txBox="1"/>
              <p:nvPr/>
            </p:nvSpPr>
            <p:spPr>
              <a:xfrm>
                <a:off x="345209" y="1948664"/>
                <a:ext cx="27478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98EFD1-63F1-4213-A634-CCA4D1EC6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09" y="1948664"/>
                <a:ext cx="2747868" cy="276999"/>
              </a:xfrm>
              <a:prstGeom prst="rect">
                <a:avLst/>
              </a:prstGeom>
              <a:blipFill>
                <a:blip r:embed="rId2"/>
                <a:stretch>
                  <a:fillRect l="-155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82505E0-9814-409C-A257-AF48598B2D25}"/>
                  </a:ext>
                </a:extLst>
              </p:cNvPr>
              <p:cNvSpPr txBox="1"/>
              <p:nvPr/>
            </p:nvSpPr>
            <p:spPr>
              <a:xfrm>
                <a:off x="113668" y="2594994"/>
                <a:ext cx="37705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82505E0-9814-409C-A257-AF48598B2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68" y="2594994"/>
                <a:ext cx="3770519" cy="276999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5AD6610-8F61-4A55-809A-053AE1D89A90}"/>
                  </a:ext>
                </a:extLst>
              </p:cNvPr>
              <p:cNvSpPr txBox="1"/>
              <p:nvPr/>
            </p:nvSpPr>
            <p:spPr>
              <a:xfrm>
                <a:off x="119684" y="2993948"/>
                <a:ext cx="45555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+[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 +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5AD6610-8F61-4A55-809A-053AE1D89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84" y="2993948"/>
                <a:ext cx="4555542" cy="276999"/>
              </a:xfrm>
              <a:prstGeom prst="rect">
                <a:avLst/>
              </a:prstGeom>
              <a:blipFill>
                <a:blip r:embed="rId4"/>
                <a:stretch>
                  <a:fillRect l="-134" r="-1473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E354EF1-E589-4A25-B494-9F5332149405}"/>
                  </a:ext>
                </a:extLst>
              </p:cNvPr>
              <p:cNvSpPr txBox="1"/>
              <p:nvPr/>
            </p:nvSpPr>
            <p:spPr>
              <a:xfrm>
                <a:off x="113668" y="3598432"/>
                <a:ext cx="47952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+[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 +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E354EF1-E589-4A25-B494-9F5332149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68" y="3598432"/>
                <a:ext cx="4795222" cy="276999"/>
              </a:xfrm>
              <a:prstGeom prst="rect">
                <a:avLst/>
              </a:prstGeom>
              <a:blipFill>
                <a:blip r:embed="rId5"/>
                <a:stretch>
                  <a:fillRect l="-763" r="-1399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C9AEFBF-0390-4D4E-963B-C57CB602E94D}"/>
                  </a:ext>
                </a:extLst>
              </p:cNvPr>
              <p:cNvSpPr txBox="1"/>
              <p:nvPr/>
            </p:nvSpPr>
            <p:spPr>
              <a:xfrm>
                <a:off x="113668" y="4289441"/>
                <a:ext cx="37040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           +  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C9AEFBF-0390-4D4E-963B-C57CB602E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68" y="4289441"/>
                <a:ext cx="3704027" cy="276999"/>
              </a:xfrm>
              <a:prstGeom prst="rect">
                <a:avLst/>
              </a:prstGeom>
              <a:blipFill>
                <a:blip r:embed="rId6"/>
                <a:stretch>
                  <a:fillRect l="-329" t="-2222" r="-181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20C406D-0843-448F-9548-FDFCE8EFE11C}"/>
                  </a:ext>
                </a:extLst>
              </p:cNvPr>
              <p:cNvSpPr/>
              <p:nvPr/>
            </p:nvSpPr>
            <p:spPr>
              <a:xfrm>
                <a:off x="113668" y="1195336"/>
                <a:ext cx="39820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20C406D-0843-448F-9548-FDFCE8EFE1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68" y="1195336"/>
                <a:ext cx="3982052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F127D93-F66F-4E89-BEDA-ECE4C6D64FD4}"/>
                  </a:ext>
                </a:extLst>
              </p:cNvPr>
              <p:cNvSpPr/>
              <p:nvPr/>
            </p:nvSpPr>
            <p:spPr>
              <a:xfrm>
                <a:off x="5080020" y="2538045"/>
                <a:ext cx="3950312" cy="378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h𝑒𝑎𝑣𝑦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)∪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F127D93-F66F-4E89-BEDA-ECE4C6D64F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20" y="2538045"/>
                <a:ext cx="3950312" cy="378245"/>
              </a:xfrm>
              <a:prstGeom prst="rect">
                <a:avLst/>
              </a:prstGeom>
              <a:blipFill>
                <a:blip r:embed="rId8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197D124-1E46-4811-814E-72A1F90D51A3}"/>
                  </a:ext>
                </a:extLst>
              </p:cNvPr>
              <p:cNvSpPr/>
              <p:nvPr/>
            </p:nvSpPr>
            <p:spPr>
              <a:xfrm>
                <a:off x="5080020" y="3270947"/>
                <a:ext cx="3892604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h𝑒𝑎𝑣𝑦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)⋈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197D124-1E46-4811-814E-72A1F90D5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20" y="3270947"/>
                <a:ext cx="3892604" cy="374270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AD25FA9-5CAF-4145-9059-EC8E366963FD}"/>
                  </a:ext>
                </a:extLst>
              </p:cNvPr>
              <p:cNvSpPr/>
              <p:nvPr/>
            </p:nvSpPr>
            <p:spPr>
              <a:xfrm>
                <a:off x="628650" y="1665179"/>
                <a:ext cx="3949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AD25FA9-5CAF-4145-9059-EC8E366963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65179"/>
                <a:ext cx="39498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5FD4488-9292-4F14-B97C-58C7EB53CF94}"/>
                  </a:ext>
                </a:extLst>
              </p:cNvPr>
              <p:cNvSpPr/>
              <p:nvPr/>
            </p:nvSpPr>
            <p:spPr>
              <a:xfrm>
                <a:off x="1521653" y="1655121"/>
                <a:ext cx="3670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5FD4488-9292-4F14-B97C-58C7EB53C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653" y="1655121"/>
                <a:ext cx="36708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0877248-32DC-495E-8DDC-CE23B4110E29}"/>
                  </a:ext>
                </a:extLst>
              </p:cNvPr>
              <p:cNvSpPr/>
              <p:nvPr/>
            </p:nvSpPr>
            <p:spPr>
              <a:xfrm>
                <a:off x="2517295" y="1663487"/>
                <a:ext cx="3949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0877248-32DC-495E-8DDC-CE23B4110E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295" y="1663487"/>
                <a:ext cx="39498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95BA4CE-6321-48C0-8C82-377DD54D137F}"/>
                  </a:ext>
                </a:extLst>
              </p:cNvPr>
              <p:cNvSpPr/>
              <p:nvPr/>
            </p:nvSpPr>
            <p:spPr>
              <a:xfrm>
                <a:off x="426118" y="2298982"/>
                <a:ext cx="513026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95BA4CE-6321-48C0-8C82-377DD54D13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18" y="2298982"/>
                <a:ext cx="513026" cy="3742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08D27D4-344A-4D58-900A-69A6777801C6}"/>
                  </a:ext>
                </a:extLst>
              </p:cNvPr>
              <p:cNvSpPr/>
              <p:nvPr/>
            </p:nvSpPr>
            <p:spPr>
              <a:xfrm>
                <a:off x="1206117" y="2292443"/>
                <a:ext cx="469616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08D27D4-344A-4D58-900A-69A6777801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117" y="2292443"/>
                <a:ext cx="469616" cy="37427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D55AF9F-D469-400B-9F6C-1927844985F0}"/>
                  </a:ext>
                </a:extLst>
              </p:cNvPr>
              <p:cNvSpPr/>
              <p:nvPr/>
            </p:nvSpPr>
            <p:spPr>
              <a:xfrm>
                <a:off x="5080020" y="3633185"/>
                <a:ext cx="3808350" cy="378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)⋈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D55AF9F-D469-400B-9F6C-1927844985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20" y="3633185"/>
                <a:ext cx="3808350" cy="378245"/>
              </a:xfrm>
              <a:prstGeom prst="rect">
                <a:avLst/>
              </a:prstGeom>
              <a:blipFill>
                <a:blip r:embed="rId15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C74A45D-AB2E-49B4-B5BE-6AFEE6421AEC}"/>
                  </a:ext>
                </a:extLst>
              </p:cNvPr>
              <p:cNvSpPr/>
              <p:nvPr/>
            </p:nvSpPr>
            <p:spPr>
              <a:xfrm>
                <a:off x="5080020" y="4238817"/>
                <a:ext cx="1560620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C74A45D-AB2E-49B4-B5BE-6AFEE6421A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20" y="4238817"/>
                <a:ext cx="1560620" cy="369332"/>
              </a:xfrm>
              <a:prstGeom prst="rect">
                <a:avLst/>
              </a:prstGeom>
              <a:blipFill>
                <a:blip r:embed="rId16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323AA35-1350-421B-86B2-15FF5FED5B03}"/>
                  </a:ext>
                </a:extLst>
              </p:cNvPr>
              <p:cNvSpPr/>
              <p:nvPr/>
            </p:nvSpPr>
            <p:spPr>
              <a:xfrm>
                <a:off x="5048282" y="1195336"/>
                <a:ext cx="3756798" cy="3745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h𝑒𝑎𝑣𝑦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323AA35-1350-421B-86B2-15FF5FED5B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82" y="1195336"/>
                <a:ext cx="3756798" cy="374590"/>
              </a:xfrm>
              <a:prstGeom prst="rect">
                <a:avLst/>
              </a:prstGeom>
              <a:blipFill>
                <a:blip r:embed="rId17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2EDB515-4784-4649-A8A8-CD10C78B6271}"/>
                  </a:ext>
                </a:extLst>
              </p:cNvPr>
              <p:cNvSpPr/>
              <p:nvPr/>
            </p:nvSpPr>
            <p:spPr>
              <a:xfrm>
                <a:off x="5030264" y="1680220"/>
                <a:ext cx="3774816" cy="3785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2EDB515-4784-4649-A8A8-CD10C78B62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264" y="1680220"/>
                <a:ext cx="3774816" cy="378565"/>
              </a:xfrm>
              <a:prstGeom prst="rect">
                <a:avLst/>
              </a:prstGeom>
              <a:blipFill>
                <a:blip r:embed="rId18"/>
                <a:stretch>
                  <a:fillRect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49763BB-0F82-44FE-86E4-2D32B5C6F41B}"/>
                  </a:ext>
                </a:extLst>
              </p:cNvPr>
              <p:cNvSpPr/>
              <p:nvPr/>
            </p:nvSpPr>
            <p:spPr>
              <a:xfrm>
                <a:off x="103919" y="5164873"/>
                <a:ext cx="3699731" cy="6278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h𝑒𝑎𝑣𝑦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|≤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⟹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⋅|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49763BB-0F82-44FE-86E4-2D32B5C6F4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19" y="5164873"/>
                <a:ext cx="3699731" cy="62786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5B214AB-CA07-4123-88C6-606BE16C3DD6}"/>
                  </a:ext>
                </a:extLst>
              </p:cNvPr>
              <p:cNvSpPr/>
              <p:nvPr/>
            </p:nvSpPr>
            <p:spPr>
              <a:xfrm>
                <a:off x="2127229" y="5774615"/>
                <a:ext cx="15347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5B214AB-CA07-4123-88C6-606BE16C3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229" y="5774615"/>
                <a:ext cx="153477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BDE7FE3-7AD0-4948-8F76-F2D140FD3E5C}"/>
                  </a:ext>
                </a:extLst>
              </p:cNvPr>
              <p:cNvSpPr/>
              <p:nvPr/>
            </p:nvSpPr>
            <p:spPr>
              <a:xfrm>
                <a:off x="4183128" y="5180784"/>
                <a:ext cx="4549643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|⋅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den>
                          </m:f>
                        </m:e>
                      </m:ra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⋅|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rad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BDE7FE3-7AD0-4948-8F76-F2D140FD3E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128" y="5180784"/>
                <a:ext cx="4549643" cy="9106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BA3AD8F-1DDC-4811-9991-9A45C13202F7}"/>
                  </a:ext>
                </a:extLst>
              </p:cNvPr>
              <p:cNvSpPr/>
              <p:nvPr/>
            </p:nvSpPr>
            <p:spPr>
              <a:xfrm>
                <a:off x="643368" y="3310687"/>
                <a:ext cx="513026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BA3AD8F-1DDC-4811-9991-9A45C13202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8" y="3310687"/>
                <a:ext cx="513026" cy="37427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6727A56-4653-47D4-93EC-88CD72E3777F}"/>
                  </a:ext>
                </a:extLst>
              </p:cNvPr>
              <p:cNvSpPr/>
              <p:nvPr/>
            </p:nvSpPr>
            <p:spPr>
              <a:xfrm>
                <a:off x="3008896" y="3327970"/>
                <a:ext cx="469616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6727A56-4653-47D4-93EC-88CD72E377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896" y="3327970"/>
                <a:ext cx="469616" cy="37427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26D72D7-BEDE-4B8F-956A-853A650844B9}"/>
                  </a:ext>
                </a:extLst>
              </p:cNvPr>
              <p:cNvSpPr/>
              <p:nvPr/>
            </p:nvSpPr>
            <p:spPr>
              <a:xfrm>
                <a:off x="1782137" y="3310687"/>
                <a:ext cx="3670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26D72D7-BEDE-4B8F-956A-853A65084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137" y="3310687"/>
                <a:ext cx="367087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35BE5E1-3E72-4604-9C93-13DC9137309D}"/>
                  </a:ext>
                </a:extLst>
              </p:cNvPr>
              <p:cNvSpPr/>
              <p:nvPr/>
            </p:nvSpPr>
            <p:spPr>
              <a:xfrm>
                <a:off x="4191782" y="3332908"/>
                <a:ext cx="3949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35BE5E1-3E72-4604-9C93-13DC913730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782" y="3332908"/>
                <a:ext cx="394980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389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5" grpId="0"/>
      <p:bldP spid="46" grpId="0"/>
      <p:bldP spid="47" grpId="0"/>
      <p:bldP spid="48" grpId="0"/>
      <p:bldP spid="15" grpId="0"/>
      <p:bldP spid="6" grpId="0"/>
      <p:bldP spid="17" grpId="0"/>
      <p:bldP spid="11" grpId="0"/>
      <p:bldP spid="20" grpId="0"/>
      <p:bldP spid="21" grpId="0"/>
      <p:bldP spid="22" grpId="0"/>
      <p:bldP spid="23" grpId="0"/>
      <p:bldP spid="24" grpId="0"/>
      <p:bldP spid="25" grpId="0" animBg="1"/>
      <p:bldP spid="12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70FD7F-898F-48F3-B9F7-D4E93F65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Birdeye’s</a:t>
            </a:r>
            <a:r>
              <a:rPr lang="en-US" dirty="0"/>
              <a:t> View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B38ABC-8FC3-48D8-BA49-3FCCCE5079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Paper with the same title on </a:t>
            </a:r>
            <a:r>
              <a:rPr lang="en-US" dirty="0" err="1"/>
              <a:t>ArXiV</a:t>
            </a:r>
            <a:r>
              <a:rPr lang="en-US" dirty="0"/>
              <a:t> contains more details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78C40-1B94-4FFB-A759-895D8168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505C-7AD9-6140-9B0C-1663455E40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02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ea typeface="Didot" charset="0"/>
                <a:cs typeface="Didot" charset="0"/>
              </a:rPr>
              <a:t>Any Pairwise Join Plan is Sub-Optimal</a:t>
            </a:r>
          </a:p>
        </p:txBody>
      </p:sp>
      <p:sp>
        <p:nvSpPr>
          <p:cNvPr id="4" name="Oval 3"/>
          <p:cNvSpPr/>
          <p:nvPr/>
        </p:nvSpPr>
        <p:spPr>
          <a:xfrm>
            <a:off x="1727637" y="4600861"/>
            <a:ext cx="438914" cy="36465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⨝</a:t>
            </a:r>
          </a:p>
        </p:txBody>
      </p:sp>
      <p:sp>
        <p:nvSpPr>
          <p:cNvPr id="11" name="Oval 10"/>
          <p:cNvSpPr/>
          <p:nvPr/>
        </p:nvSpPr>
        <p:spPr>
          <a:xfrm>
            <a:off x="1288723" y="5169297"/>
            <a:ext cx="438914" cy="36465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⨝</a:t>
            </a:r>
          </a:p>
        </p:txBody>
      </p:sp>
      <p:sp>
        <p:nvSpPr>
          <p:cNvPr id="12" name="Oval 11"/>
          <p:cNvSpPr/>
          <p:nvPr/>
        </p:nvSpPr>
        <p:spPr>
          <a:xfrm>
            <a:off x="816857" y="5680042"/>
            <a:ext cx="438914" cy="36465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R</a:t>
            </a:r>
          </a:p>
        </p:txBody>
      </p:sp>
      <p:sp>
        <p:nvSpPr>
          <p:cNvPr id="13" name="Oval 12"/>
          <p:cNvSpPr/>
          <p:nvPr/>
        </p:nvSpPr>
        <p:spPr>
          <a:xfrm>
            <a:off x="1727637" y="5672168"/>
            <a:ext cx="438914" cy="36465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14" name="Oval 13"/>
          <p:cNvSpPr/>
          <p:nvPr/>
        </p:nvSpPr>
        <p:spPr>
          <a:xfrm>
            <a:off x="2166551" y="5147845"/>
            <a:ext cx="438914" cy="36465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T</a:t>
            </a:r>
          </a:p>
        </p:txBody>
      </p:sp>
      <p:cxnSp>
        <p:nvCxnSpPr>
          <p:cNvPr id="16" name="Straight Connector 15"/>
          <p:cNvCxnSpPr>
            <a:stCxn id="12" idx="0"/>
            <a:endCxn id="11" idx="3"/>
          </p:cNvCxnSpPr>
          <p:nvPr/>
        </p:nvCxnSpPr>
        <p:spPr>
          <a:xfrm flipV="1">
            <a:off x="1036314" y="5480550"/>
            <a:ext cx="316686" cy="199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0"/>
            <a:endCxn id="11" idx="5"/>
          </p:cNvCxnSpPr>
          <p:nvPr/>
        </p:nvCxnSpPr>
        <p:spPr>
          <a:xfrm flipH="1" flipV="1">
            <a:off x="1663360" y="5480550"/>
            <a:ext cx="283734" cy="191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0"/>
            <a:endCxn id="4" idx="3"/>
          </p:cNvCxnSpPr>
          <p:nvPr/>
        </p:nvCxnSpPr>
        <p:spPr>
          <a:xfrm flipV="1">
            <a:off x="1508180" y="4912114"/>
            <a:ext cx="283734" cy="257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" idx="0"/>
            <a:endCxn id="4" idx="5"/>
          </p:cNvCxnSpPr>
          <p:nvPr/>
        </p:nvCxnSpPr>
        <p:spPr>
          <a:xfrm flipH="1" flipV="1">
            <a:off x="2102274" y="4912114"/>
            <a:ext cx="283734" cy="235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8232" y="502974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Ω</a:t>
            </a:r>
            <a:r>
              <a:rPr lang="en-US" dirty="0">
                <a:solidFill>
                  <a:srgbClr val="FF0000"/>
                </a:solidFill>
              </a:rPr>
              <a:t>(N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1" name="Oval 30"/>
          <p:cNvSpPr/>
          <p:nvPr/>
        </p:nvSpPr>
        <p:spPr>
          <a:xfrm>
            <a:off x="4392888" y="4596277"/>
            <a:ext cx="438914" cy="36465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⨝</a:t>
            </a:r>
          </a:p>
        </p:txBody>
      </p:sp>
      <p:sp>
        <p:nvSpPr>
          <p:cNvPr id="32" name="Oval 31"/>
          <p:cNvSpPr/>
          <p:nvPr/>
        </p:nvSpPr>
        <p:spPr>
          <a:xfrm>
            <a:off x="3953974" y="5164713"/>
            <a:ext cx="438914" cy="36465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⨝</a:t>
            </a:r>
          </a:p>
        </p:txBody>
      </p:sp>
      <p:sp>
        <p:nvSpPr>
          <p:cNvPr id="33" name="Oval 32"/>
          <p:cNvSpPr/>
          <p:nvPr/>
        </p:nvSpPr>
        <p:spPr>
          <a:xfrm>
            <a:off x="3482108" y="5675458"/>
            <a:ext cx="438914" cy="36465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T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392888" y="5667584"/>
            <a:ext cx="438914" cy="36465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S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4831802" y="5143261"/>
            <a:ext cx="438914" cy="36465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R</a:t>
            </a:r>
            <a:endParaRPr lang="en-US" dirty="0"/>
          </a:p>
        </p:txBody>
      </p:sp>
      <p:cxnSp>
        <p:nvCxnSpPr>
          <p:cNvPr id="36" name="Straight Connector 35"/>
          <p:cNvCxnSpPr>
            <a:endCxn id="40" idx="3"/>
          </p:cNvCxnSpPr>
          <p:nvPr/>
        </p:nvCxnSpPr>
        <p:spPr>
          <a:xfrm flipV="1">
            <a:off x="3701565" y="5475966"/>
            <a:ext cx="316686" cy="199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40" idx="5"/>
          </p:cNvCxnSpPr>
          <p:nvPr/>
        </p:nvCxnSpPr>
        <p:spPr>
          <a:xfrm flipH="1" flipV="1">
            <a:off x="4328611" y="5475966"/>
            <a:ext cx="283734" cy="191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40" idx="0"/>
            <a:endCxn id="33" idx="3"/>
          </p:cNvCxnSpPr>
          <p:nvPr/>
        </p:nvCxnSpPr>
        <p:spPr>
          <a:xfrm flipV="1">
            <a:off x="4173431" y="4907530"/>
            <a:ext cx="283734" cy="257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33" idx="5"/>
          </p:cNvCxnSpPr>
          <p:nvPr/>
        </p:nvCxnSpPr>
        <p:spPr>
          <a:xfrm flipH="1" flipV="1">
            <a:off x="4767525" y="4907530"/>
            <a:ext cx="283734" cy="235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63483" y="502515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Ω</a:t>
            </a:r>
            <a:r>
              <a:rPr lang="en-US" dirty="0">
                <a:solidFill>
                  <a:srgbClr val="FF0000"/>
                </a:solidFill>
              </a:rPr>
              <a:t>(N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1" name="Oval 40"/>
          <p:cNvSpPr/>
          <p:nvPr/>
        </p:nvSpPr>
        <p:spPr>
          <a:xfrm>
            <a:off x="7228000" y="4595454"/>
            <a:ext cx="438914" cy="36465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⨝</a:t>
            </a:r>
          </a:p>
        </p:txBody>
      </p:sp>
      <p:sp>
        <p:nvSpPr>
          <p:cNvPr id="42" name="Oval 41"/>
          <p:cNvSpPr/>
          <p:nvPr/>
        </p:nvSpPr>
        <p:spPr>
          <a:xfrm>
            <a:off x="6789086" y="5163890"/>
            <a:ext cx="438914" cy="36465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⨝</a:t>
            </a:r>
          </a:p>
        </p:txBody>
      </p:sp>
      <p:sp>
        <p:nvSpPr>
          <p:cNvPr id="43" name="Oval 42"/>
          <p:cNvSpPr/>
          <p:nvPr/>
        </p:nvSpPr>
        <p:spPr>
          <a:xfrm>
            <a:off x="6317220" y="5674635"/>
            <a:ext cx="438914" cy="36465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R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7228000" y="5666761"/>
            <a:ext cx="438914" cy="36465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T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7666914" y="5142438"/>
            <a:ext cx="438914" cy="36465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S</a:t>
            </a:r>
            <a:endParaRPr lang="en-US" dirty="0"/>
          </a:p>
        </p:txBody>
      </p:sp>
      <p:cxnSp>
        <p:nvCxnSpPr>
          <p:cNvPr id="46" name="Straight Connector 45"/>
          <p:cNvCxnSpPr>
            <a:endCxn id="50" idx="3"/>
          </p:cNvCxnSpPr>
          <p:nvPr/>
        </p:nvCxnSpPr>
        <p:spPr>
          <a:xfrm flipV="1">
            <a:off x="6536677" y="5475143"/>
            <a:ext cx="316686" cy="199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50" idx="5"/>
          </p:cNvCxnSpPr>
          <p:nvPr/>
        </p:nvCxnSpPr>
        <p:spPr>
          <a:xfrm flipH="1" flipV="1">
            <a:off x="7163723" y="5475143"/>
            <a:ext cx="283734" cy="191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50" idx="0"/>
            <a:endCxn id="43" idx="3"/>
          </p:cNvCxnSpPr>
          <p:nvPr/>
        </p:nvCxnSpPr>
        <p:spPr>
          <a:xfrm flipV="1">
            <a:off x="7008543" y="4906707"/>
            <a:ext cx="283734" cy="257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43" idx="5"/>
          </p:cNvCxnSpPr>
          <p:nvPr/>
        </p:nvCxnSpPr>
        <p:spPr>
          <a:xfrm flipH="1" flipV="1">
            <a:off x="7602637" y="4906707"/>
            <a:ext cx="283734" cy="235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098595" y="502433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Ω</a:t>
            </a:r>
            <a:r>
              <a:rPr lang="en-US" dirty="0">
                <a:solidFill>
                  <a:srgbClr val="FF0000"/>
                </a:solidFill>
              </a:rPr>
              <a:t>(N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693079E-9C9A-4976-876E-018EEAFB13BF}"/>
              </a:ext>
            </a:extLst>
          </p:cNvPr>
          <p:cNvSpPr/>
          <p:nvPr/>
        </p:nvSpPr>
        <p:spPr>
          <a:xfrm>
            <a:off x="2937435" y="1725460"/>
            <a:ext cx="109729" cy="86481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CB1D911-4493-461B-8F33-AEEE91CBDE8F}"/>
              </a:ext>
            </a:extLst>
          </p:cNvPr>
          <p:cNvSpPr/>
          <p:nvPr/>
        </p:nvSpPr>
        <p:spPr>
          <a:xfrm>
            <a:off x="3144699" y="1725459"/>
            <a:ext cx="109729" cy="8648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C4B0A53-C7B1-460C-8916-EAE545B68D06}"/>
              </a:ext>
            </a:extLst>
          </p:cNvPr>
          <p:cNvSpPr/>
          <p:nvPr/>
        </p:nvSpPr>
        <p:spPr>
          <a:xfrm>
            <a:off x="3351963" y="1716129"/>
            <a:ext cx="109729" cy="8648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451942A-3F50-4782-BA7C-59133C52E7AA}"/>
              </a:ext>
            </a:extLst>
          </p:cNvPr>
          <p:cNvSpPr/>
          <p:nvPr/>
        </p:nvSpPr>
        <p:spPr>
          <a:xfrm>
            <a:off x="3558863" y="1715757"/>
            <a:ext cx="109729" cy="8648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45054A4-410E-40E8-BAB6-A399F8545FE3}"/>
              </a:ext>
            </a:extLst>
          </p:cNvPr>
          <p:cNvSpPr/>
          <p:nvPr/>
        </p:nvSpPr>
        <p:spPr>
          <a:xfrm>
            <a:off x="3756850" y="1715756"/>
            <a:ext cx="109729" cy="8648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73F5846-332F-4BC0-869F-D68407BC7D41}"/>
              </a:ext>
            </a:extLst>
          </p:cNvPr>
          <p:cNvSpPr/>
          <p:nvPr/>
        </p:nvSpPr>
        <p:spPr>
          <a:xfrm>
            <a:off x="3963386" y="1709952"/>
            <a:ext cx="109729" cy="8648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C2CEE78-BD29-4A02-8F60-6CA1F463DB77}"/>
              </a:ext>
            </a:extLst>
          </p:cNvPr>
          <p:cNvSpPr/>
          <p:nvPr/>
        </p:nvSpPr>
        <p:spPr>
          <a:xfrm>
            <a:off x="2028448" y="2883090"/>
            <a:ext cx="109729" cy="8648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CF7F218-1B12-49DE-B823-B3ADFA2D3B91}"/>
              </a:ext>
            </a:extLst>
          </p:cNvPr>
          <p:cNvSpPr/>
          <p:nvPr/>
        </p:nvSpPr>
        <p:spPr>
          <a:xfrm>
            <a:off x="2176144" y="3045515"/>
            <a:ext cx="109729" cy="8648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CF0AAF3-F576-4C7F-A656-DF004D824987}"/>
              </a:ext>
            </a:extLst>
          </p:cNvPr>
          <p:cNvSpPr/>
          <p:nvPr/>
        </p:nvSpPr>
        <p:spPr>
          <a:xfrm>
            <a:off x="2313107" y="3203610"/>
            <a:ext cx="109729" cy="8648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6850A41-DD8C-4160-B77C-9D2511F0E228}"/>
              </a:ext>
            </a:extLst>
          </p:cNvPr>
          <p:cNvSpPr/>
          <p:nvPr/>
        </p:nvSpPr>
        <p:spPr>
          <a:xfrm>
            <a:off x="2440402" y="3328327"/>
            <a:ext cx="109729" cy="8648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63A7A92-1E53-4D30-8CF6-72D017BDE58B}"/>
              </a:ext>
            </a:extLst>
          </p:cNvPr>
          <p:cNvSpPr/>
          <p:nvPr/>
        </p:nvSpPr>
        <p:spPr>
          <a:xfrm>
            <a:off x="2678251" y="3596453"/>
            <a:ext cx="109729" cy="86481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049FEF0-6851-4DB1-BDF9-060A95AAB1A7}"/>
              </a:ext>
            </a:extLst>
          </p:cNvPr>
          <p:cNvSpPr/>
          <p:nvPr/>
        </p:nvSpPr>
        <p:spPr>
          <a:xfrm>
            <a:off x="2556784" y="3452243"/>
            <a:ext cx="109729" cy="8648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B530476-1428-41C7-A56D-53ABAC0FBDE5}"/>
              </a:ext>
            </a:extLst>
          </p:cNvPr>
          <p:cNvSpPr/>
          <p:nvPr/>
        </p:nvSpPr>
        <p:spPr>
          <a:xfrm>
            <a:off x="4360245" y="3621766"/>
            <a:ext cx="109729" cy="8648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583345B-442F-4286-BFC8-334B808A95E6}"/>
              </a:ext>
            </a:extLst>
          </p:cNvPr>
          <p:cNvSpPr/>
          <p:nvPr/>
        </p:nvSpPr>
        <p:spPr>
          <a:xfrm>
            <a:off x="4793500" y="2927181"/>
            <a:ext cx="109729" cy="8648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225DB81-B3E9-4744-A317-12106424B7B2}"/>
              </a:ext>
            </a:extLst>
          </p:cNvPr>
          <p:cNvSpPr/>
          <p:nvPr/>
        </p:nvSpPr>
        <p:spPr>
          <a:xfrm>
            <a:off x="4678330" y="3102829"/>
            <a:ext cx="109729" cy="8648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5215008-DE40-435E-BEB0-1F80272616D9}"/>
              </a:ext>
            </a:extLst>
          </p:cNvPr>
          <p:cNvSpPr/>
          <p:nvPr/>
        </p:nvSpPr>
        <p:spPr>
          <a:xfrm>
            <a:off x="4572894" y="3268238"/>
            <a:ext cx="109729" cy="8648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0393945-54F8-4716-BAE2-599188776E99}"/>
              </a:ext>
            </a:extLst>
          </p:cNvPr>
          <p:cNvSpPr/>
          <p:nvPr/>
        </p:nvSpPr>
        <p:spPr>
          <a:xfrm>
            <a:off x="4861250" y="2749975"/>
            <a:ext cx="109729" cy="86481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DFA6D72-31A5-416B-9C47-34FAB5E8B079}"/>
              </a:ext>
            </a:extLst>
          </p:cNvPr>
          <p:cNvSpPr/>
          <p:nvPr/>
        </p:nvSpPr>
        <p:spPr>
          <a:xfrm>
            <a:off x="4472593" y="3450566"/>
            <a:ext cx="109729" cy="8648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BBBFFD-FCF1-4BB2-A718-A1C3762C8302}"/>
              </a:ext>
            </a:extLst>
          </p:cNvPr>
          <p:cNvCxnSpPr>
            <a:cxnSpLocks/>
            <a:stCxn id="5" idx="4"/>
            <a:endCxn id="58" idx="7"/>
          </p:cNvCxnSpPr>
          <p:nvPr/>
        </p:nvCxnSpPr>
        <p:spPr>
          <a:xfrm flipH="1">
            <a:off x="2122108" y="1811941"/>
            <a:ext cx="870192" cy="1083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EA840AB-30BD-4C67-8139-DF8B6E49A635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2274508" y="1811941"/>
            <a:ext cx="717792" cy="1236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0D920FD-3651-4199-9C21-3ED54BE7954F}"/>
              </a:ext>
            </a:extLst>
          </p:cNvPr>
          <p:cNvCxnSpPr>
            <a:cxnSpLocks/>
            <a:stCxn id="5" idx="4"/>
            <a:endCxn id="60" idx="7"/>
          </p:cNvCxnSpPr>
          <p:nvPr/>
        </p:nvCxnSpPr>
        <p:spPr>
          <a:xfrm flipH="1">
            <a:off x="2406767" y="1811941"/>
            <a:ext cx="585533" cy="1404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0030121-0DD1-4A04-9125-CF256E2480AC}"/>
              </a:ext>
            </a:extLst>
          </p:cNvPr>
          <p:cNvCxnSpPr>
            <a:cxnSpLocks/>
            <a:stCxn id="5" idx="4"/>
            <a:endCxn id="61" idx="7"/>
          </p:cNvCxnSpPr>
          <p:nvPr/>
        </p:nvCxnSpPr>
        <p:spPr>
          <a:xfrm flipH="1">
            <a:off x="2534062" y="1811941"/>
            <a:ext cx="458238" cy="1529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4FF76FE-DDF8-40FC-BFC9-4A1284741643}"/>
              </a:ext>
            </a:extLst>
          </p:cNvPr>
          <p:cNvCxnSpPr>
            <a:cxnSpLocks/>
            <a:stCxn id="5" idx="4"/>
            <a:endCxn id="63" idx="7"/>
          </p:cNvCxnSpPr>
          <p:nvPr/>
        </p:nvCxnSpPr>
        <p:spPr>
          <a:xfrm flipH="1">
            <a:off x="2650444" y="1811941"/>
            <a:ext cx="341856" cy="1652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08976C0-C2E0-4881-ACE9-2BD542905A00}"/>
              </a:ext>
            </a:extLst>
          </p:cNvPr>
          <p:cNvCxnSpPr>
            <a:cxnSpLocks/>
            <a:stCxn id="5" idx="4"/>
            <a:endCxn id="62" idx="7"/>
          </p:cNvCxnSpPr>
          <p:nvPr/>
        </p:nvCxnSpPr>
        <p:spPr>
          <a:xfrm flipH="1">
            <a:off x="2771911" y="1811941"/>
            <a:ext cx="220389" cy="1797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177A05B-7015-48F8-AA0D-3F6C10EB2972}"/>
              </a:ext>
            </a:extLst>
          </p:cNvPr>
          <p:cNvCxnSpPr>
            <a:cxnSpLocks/>
            <a:stCxn id="68" idx="2"/>
            <a:endCxn id="62" idx="7"/>
          </p:cNvCxnSpPr>
          <p:nvPr/>
        </p:nvCxnSpPr>
        <p:spPr>
          <a:xfrm flipH="1">
            <a:off x="2771911" y="2793216"/>
            <a:ext cx="2089339" cy="8159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A26BF00-37E2-4D09-9E4F-7839D36BDE60}"/>
              </a:ext>
            </a:extLst>
          </p:cNvPr>
          <p:cNvCxnSpPr>
            <a:cxnSpLocks/>
            <a:stCxn id="69" idx="2"/>
            <a:endCxn id="62" idx="7"/>
          </p:cNvCxnSpPr>
          <p:nvPr/>
        </p:nvCxnSpPr>
        <p:spPr>
          <a:xfrm flipH="1">
            <a:off x="2771911" y="3493807"/>
            <a:ext cx="1700682" cy="11531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F755C21-8564-4ED1-A65C-369D425FA279}"/>
              </a:ext>
            </a:extLst>
          </p:cNvPr>
          <p:cNvCxnSpPr>
            <a:cxnSpLocks/>
            <a:stCxn id="67" idx="2"/>
            <a:endCxn id="62" idx="7"/>
          </p:cNvCxnSpPr>
          <p:nvPr/>
        </p:nvCxnSpPr>
        <p:spPr>
          <a:xfrm flipH="1">
            <a:off x="2771911" y="3311479"/>
            <a:ext cx="1800983" cy="29763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83D267C-5939-4079-8397-E0AE6FF46171}"/>
              </a:ext>
            </a:extLst>
          </p:cNvPr>
          <p:cNvCxnSpPr>
            <a:cxnSpLocks/>
            <a:stCxn id="66" idx="2"/>
            <a:endCxn id="62" idx="7"/>
          </p:cNvCxnSpPr>
          <p:nvPr/>
        </p:nvCxnSpPr>
        <p:spPr>
          <a:xfrm flipH="1">
            <a:off x="2771911" y="3146070"/>
            <a:ext cx="1906419" cy="46304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17360C9-3ED1-49AA-A5DF-67970627020F}"/>
              </a:ext>
            </a:extLst>
          </p:cNvPr>
          <p:cNvCxnSpPr>
            <a:cxnSpLocks/>
            <a:stCxn id="65" idx="2"/>
            <a:endCxn id="62" idx="7"/>
          </p:cNvCxnSpPr>
          <p:nvPr/>
        </p:nvCxnSpPr>
        <p:spPr>
          <a:xfrm flipH="1">
            <a:off x="2771911" y="2970422"/>
            <a:ext cx="2021589" cy="63869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675F4CF-4A3F-421E-8E36-314AB613CB03}"/>
              </a:ext>
            </a:extLst>
          </p:cNvPr>
          <p:cNvCxnSpPr>
            <a:cxnSpLocks/>
            <a:stCxn id="64" idx="2"/>
            <a:endCxn id="62" idx="7"/>
          </p:cNvCxnSpPr>
          <p:nvPr/>
        </p:nvCxnSpPr>
        <p:spPr>
          <a:xfrm flipH="1" flipV="1">
            <a:off x="2771911" y="3609118"/>
            <a:ext cx="1588334" cy="5588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480F11D-FDF5-445F-8539-E8E7451A41F4}"/>
              </a:ext>
            </a:extLst>
          </p:cNvPr>
          <p:cNvCxnSpPr>
            <a:cxnSpLocks/>
            <a:stCxn id="5" idx="4"/>
            <a:endCxn id="68" idx="1"/>
          </p:cNvCxnSpPr>
          <p:nvPr/>
        </p:nvCxnSpPr>
        <p:spPr>
          <a:xfrm>
            <a:off x="2992300" y="1811941"/>
            <a:ext cx="1885019" cy="95069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8C1F51A-58DD-4C4C-B0AB-97670EE07C71}"/>
              </a:ext>
            </a:extLst>
          </p:cNvPr>
          <p:cNvCxnSpPr>
            <a:cxnSpLocks/>
            <a:stCxn id="52" idx="4"/>
            <a:endCxn id="68" idx="1"/>
          </p:cNvCxnSpPr>
          <p:nvPr/>
        </p:nvCxnSpPr>
        <p:spPr>
          <a:xfrm>
            <a:off x="3199564" y="1811940"/>
            <a:ext cx="1677755" cy="9507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2B77474-DD3C-4092-B6D2-F04B4E050AA6}"/>
              </a:ext>
            </a:extLst>
          </p:cNvPr>
          <p:cNvCxnSpPr>
            <a:cxnSpLocks/>
            <a:stCxn id="53" idx="4"/>
            <a:endCxn id="68" idx="1"/>
          </p:cNvCxnSpPr>
          <p:nvPr/>
        </p:nvCxnSpPr>
        <p:spPr>
          <a:xfrm>
            <a:off x="3406828" y="1802610"/>
            <a:ext cx="1470491" cy="96003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CEB4217-4B20-41D1-AE93-C96BEDEE71B5}"/>
              </a:ext>
            </a:extLst>
          </p:cNvPr>
          <p:cNvCxnSpPr>
            <a:cxnSpLocks/>
            <a:stCxn id="54" idx="4"/>
            <a:endCxn id="68" idx="1"/>
          </p:cNvCxnSpPr>
          <p:nvPr/>
        </p:nvCxnSpPr>
        <p:spPr>
          <a:xfrm>
            <a:off x="3613728" y="1802238"/>
            <a:ext cx="1263591" cy="96040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9EBE86C-3406-44F1-BFC4-2C7AA57C7FE6}"/>
              </a:ext>
            </a:extLst>
          </p:cNvPr>
          <p:cNvCxnSpPr>
            <a:cxnSpLocks/>
            <a:stCxn id="55" idx="4"/>
            <a:endCxn id="68" idx="1"/>
          </p:cNvCxnSpPr>
          <p:nvPr/>
        </p:nvCxnSpPr>
        <p:spPr>
          <a:xfrm>
            <a:off x="3811715" y="1802237"/>
            <a:ext cx="1065604" cy="96040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A9DD513-4F26-4A84-B8C6-F34E0518C5F3}"/>
              </a:ext>
            </a:extLst>
          </p:cNvPr>
          <p:cNvCxnSpPr>
            <a:cxnSpLocks/>
            <a:stCxn id="56" idx="4"/>
            <a:endCxn id="68" idx="1"/>
          </p:cNvCxnSpPr>
          <p:nvPr/>
        </p:nvCxnSpPr>
        <p:spPr>
          <a:xfrm>
            <a:off x="4018251" y="1796433"/>
            <a:ext cx="859068" cy="96620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2D05368-2B23-43F4-B536-0A912D184924}"/>
              </a:ext>
            </a:extLst>
          </p:cNvPr>
          <p:cNvCxnSpPr>
            <a:cxnSpLocks/>
            <a:stCxn id="52" idx="4"/>
            <a:endCxn id="62" idx="7"/>
          </p:cNvCxnSpPr>
          <p:nvPr/>
        </p:nvCxnSpPr>
        <p:spPr>
          <a:xfrm flipH="1">
            <a:off x="2771911" y="1811940"/>
            <a:ext cx="427653" cy="1797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003149A-567A-4C98-B375-FC694303427C}"/>
              </a:ext>
            </a:extLst>
          </p:cNvPr>
          <p:cNvCxnSpPr>
            <a:cxnSpLocks/>
            <a:stCxn id="53" idx="4"/>
            <a:endCxn id="62" idx="7"/>
          </p:cNvCxnSpPr>
          <p:nvPr/>
        </p:nvCxnSpPr>
        <p:spPr>
          <a:xfrm flipH="1">
            <a:off x="2771911" y="1802610"/>
            <a:ext cx="634917" cy="1806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3EAEC59-91E4-40D9-A000-F055F33D24DB}"/>
              </a:ext>
            </a:extLst>
          </p:cNvPr>
          <p:cNvCxnSpPr>
            <a:cxnSpLocks/>
            <a:stCxn id="54" idx="4"/>
            <a:endCxn id="62" idx="7"/>
          </p:cNvCxnSpPr>
          <p:nvPr/>
        </p:nvCxnSpPr>
        <p:spPr>
          <a:xfrm flipH="1">
            <a:off x="2771911" y="1802238"/>
            <a:ext cx="841817" cy="1806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73FCD98-3AF2-42E5-91D3-9CAC7781D666}"/>
              </a:ext>
            </a:extLst>
          </p:cNvPr>
          <p:cNvCxnSpPr>
            <a:cxnSpLocks/>
            <a:stCxn id="55" idx="4"/>
            <a:endCxn id="62" idx="7"/>
          </p:cNvCxnSpPr>
          <p:nvPr/>
        </p:nvCxnSpPr>
        <p:spPr>
          <a:xfrm flipH="1">
            <a:off x="2771911" y="1802237"/>
            <a:ext cx="1039804" cy="1806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1BA13F6-180C-4483-8774-530DA3FFA5CF}"/>
              </a:ext>
            </a:extLst>
          </p:cNvPr>
          <p:cNvCxnSpPr>
            <a:cxnSpLocks/>
            <a:stCxn id="56" idx="4"/>
            <a:endCxn id="62" idx="7"/>
          </p:cNvCxnSpPr>
          <p:nvPr/>
        </p:nvCxnSpPr>
        <p:spPr>
          <a:xfrm flipH="1">
            <a:off x="2771911" y="1796433"/>
            <a:ext cx="1246340" cy="1812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44B83DB1-F24D-4621-9FF7-09FB1497F0D4}"/>
              </a:ext>
            </a:extLst>
          </p:cNvPr>
          <p:cNvCxnSpPr>
            <a:cxnSpLocks/>
            <a:stCxn id="68" idx="2"/>
            <a:endCxn id="58" idx="6"/>
          </p:cNvCxnSpPr>
          <p:nvPr/>
        </p:nvCxnSpPr>
        <p:spPr>
          <a:xfrm flipH="1">
            <a:off x="2138177" y="2793216"/>
            <a:ext cx="2723073" cy="13311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3E6CB1C-5ADB-4890-A836-6B7ED4925BAD}"/>
              </a:ext>
            </a:extLst>
          </p:cNvPr>
          <p:cNvCxnSpPr>
            <a:cxnSpLocks/>
            <a:stCxn id="68" idx="2"/>
          </p:cNvCxnSpPr>
          <p:nvPr/>
        </p:nvCxnSpPr>
        <p:spPr>
          <a:xfrm flipH="1">
            <a:off x="2290578" y="2793216"/>
            <a:ext cx="2570672" cy="28551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8577C28-985C-448A-8166-E6BC05083C77}"/>
              </a:ext>
            </a:extLst>
          </p:cNvPr>
          <p:cNvCxnSpPr>
            <a:cxnSpLocks/>
            <a:stCxn id="68" idx="2"/>
            <a:endCxn id="60" idx="6"/>
          </p:cNvCxnSpPr>
          <p:nvPr/>
        </p:nvCxnSpPr>
        <p:spPr>
          <a:xfrm flipH="1">
            <a:off x="2422836" y="2793216"/>
            <a:ext cx="2438414" cy="45363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19E8AFD7-27AC-4071-ADE2-EB8A215C2C9C}"/>
              </a:ext>
            </a:extLst>
          </p:cNvPr>
          <p:cNvCxnSpPr>
            <a:cxnSpLocks/>
            <a:stCxn id="68" idx="2"/>
            <a:endCxn id="61" idx="7"/>
          </p:cNvCxnSpPr>
          <p:nvPr/>
        </p:nvCxnSpPr>
        <p:spPr>
          <a:xfrm flipH="1">
            <a:off x="2534062" y="2793216"/>
            <a:ext cx="2327188" cy="54777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AAC6190-D3D4-437B-9068-AABC6D5420EB}"/>
              </a:ext>
            </a:extLst>
          </p:cNvPr>
          <p:cNvCxnSpPr>
            <a:cxnSpLocks/>
            <a:stCxn id="68" idx="2"/>
            <a:endCxn id="63" idx="7"/>
          </p:cNvCxnSpPr>
          <p:nvPr/>
        </p:nvCxnSpPr>
        <p:spPr>
          <a:xfrm flipH="1">
            <a:off x="2650444" y="2793216"/>
            <a:ext cx="2210806" cy="67169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681558CA-A5A4-4B2E-B58F-AF899994F19B}"/>
              </a:ext>
            </a:extLst>
          </p:cNvPr>
          <p:cNvCxnSpPr>
            <a:cxnSpLocks/>
            <a:stCxn id="5" idx="4"/>
            <a:endCxn id="65" idx="2"/>
          </p:cNvCxnSpPr>
          <p:nvPr/>
        </p:nvCxnSpPr>
        <p:spPr>
          <a:xfrm>
            <a:off x="2992300" y="1811941"/>
            <a:ext cx="1801200" cy="115848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6A1F133C-F5A3-4F18-A3CD-1A84F283D009}"/>
              </a:ext>
            </a:extLst>
          </p:cNvPr>
          <p:cNvCxnSpPr>
            <a:cxnSpLocks/>
            <a:stCxn id="5" idx="4"/>
            <a:endCxn id="66" idx="2"/>
          </p:cNvCxnSpPr>
          <p:nvPr/>
        </p:nvCxnSpPr>
        <p:spPr>
          <a:xfrm>
            <a:off x="2992300" y="1811941"/>
            <a:ext cx="1686030" cy="133412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29B922E8-72B5-4B29-BCF9-C00AF8D09288}"/>
              </a:ext>
            </a:extLst>
          </p:cNvPr>
          <p:cNvCxnSpPr>
            <a:cxnSpLocks/>
            <a:stCxn id="5" idx="4"/>
            <a:endCxn id="67" idx="1"/>
          </p:cNvCxnSpPr>
          <p:nvPr/>
        </p:nvCxnSpPr>
        <p:spPr>
          <a:xfrm>
            <a:off x="2992300" y="1811941"/>
            <a:ext cx="1596663" cy="146896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687067AE-A66E-4575-9588-013BAC40BA9F}"/>
              </a:ext>
            </a:extLst>
          </p:cNvPr>
          <p:cNvCxnSpPr>
            <a:cxnSpLocks/>
            <a:stCxn id="5" idx="4"/>
            <a:endCxn id="69" idx="2"/>
          </p:cNvCxnSpPr>
          <p:nvPr/>
        </p:nvCxnSpPr>
        <p:spPr>
          <a:xfrm>
            <a:off x="2992300" y="1811941"/>
            <a:ext cx="1480293" cy="168186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48E8EA8-AB0B-41A7-90AF-7ECA18279ED4}"/>
              </a:ext>
            </a:extLst>
          </p:cNvPr>
          <p:cNvCxnSpPr>
            <a:cxnSpLocks/>
            <a:stCxn id="5" idx="4"/>
            <a:endCxn id="64" idx="1"/>
          </p:cNvCxnSpPr>
          <p:nvPr/>
        </p:nvCxnSpPr>
        <p:spPr>
          <a:xfrm>
            <a:off x="2992300" y="1811941"/>
            <a:ext cx="1384014" cy="182249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51F520F-BE15-4585-AA8F-90050E2D3CC9}"/>
              </a:ext>
            </a:extLst>
          </p:cNvPr>
          <p:cNvSpPr/>
          <p:nvPr/>
        </p:nvSpPr>
        <p:spPr>
          <a:xfrm>
            <a:off x="4395922" y="1933247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7030A0"/>
                </a:solidFill>
              </a:rPr>
              <a:t>T</a:t>
            </a:r>
            <a:endParaRPr lang="en-US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CA4D396-F98F-4BE0-991A-2F3E3398E3DD}"/>
              </a:ext>
            </a:extLst>
          </p:cNvPr>
          <p:cNvSpPr/>
          <p:nvPr/>
        </p:nvSpPr>
        <p:spPr>
          <a:xfrm>
            <a:off x="2219644" y="2057956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</a:t>
            </a:r>
            <a:endParaRPr lang="en-US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50454318-44C2-4A1B-9F4E-907F3A5C042F}"/>
              </a:ext>
            </a:extLst>
          </p:cNvPr>
          <p:cNvSpPr/>
          <p:nvPr/>
        </p:nvSpPr>
        <p:spPr>
          <a:xfrm>
            <a:off x="3457873" y="3682934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</a:t>
            </a:r>
            <a:endParaRPr lang="en-US" dirty="0"/>
          </a:p>
        </p:txBody>
      </p:sp>
      <p:sp>
        <p:nvSpPr>
          <p:cNvPr id="189" name="Slide Number Placeholder 188">
            <a:extLst>
              <a:ext uri="{FF2B5EF4-FFF2-40B4-BE49-F238E27FC236}">
                <a16:creationId xmlns:a16="http://schemas.microsoft.com/office/drawing/2014/main" id="{666780BD-EF89-437C-ADAB-328C9EBF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505C-7AD9-6140-9B0C-1663455E4031}" type="slidenum">
              <a:rPr lang="en-US" smtClean="0"/>
              <a:t>20</a:t>
            </a:fld>
            <a:endParaRPr lang="en-US"/>
          </a:p>
        </p:txBody>
      </p:sp>
      <p:sp>
        <p:nvSpPr>
          <p:cNvPr id="190" name="Left Brace 189">
            <a:extLst>
              <a:ext uri="{FF2B5EF4-FFF2-40B4-BE49-F238E27FC236}">
                <a16:creationId xmlns:a16="http://schemas.microsoft.com/office/drawing/2014/main" id="{DFC85728-B06C-4A42-9A8F-72A6D239E382}"/>
              </a:ext>
            </a:extLst>
          </p:cNvPr>
          <p:cNvSpPr/>
          <p:nvPr/>
        </p:nvSpPr>
        <p:spPr>
          <a:xfrm rot="5400000">
            <a:off x="3471314" y="951264"/>
            <a:ext cx="86481" cy="129895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Left Brace 190">
            <a:extLst>
              <a:ext uri="{FF2B5EF4-FFF2-40B4-BE49-F238E27FC236}">
                <a16:creationId xmlns:a16="http://schemas.microsoft.com/office/drawing/2014/main" id="{FFF0FBFA-8A0B-4CA3-ACAD-363E5D7158A8}"/>
              </a:ext>
            </a:extLst>
          </p:cNvPr>
          <p:cNvSpPr/>
          <p:nvPr/>
        </p:nvSpPr>
        <p:spPr>
          <a:xfrm rot="12618973">
            <a:off x="4746935" y="2702872"/>
            <a:ext cx="116419" cy="117443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Left Brace 191">
            <a:extLst>
              <a:ext uri="{FF2B5EF4-FFF2-40B4-BE49-F238E27FC236}">
                <a16:creationId xmlns:a16="http://schemas.microsoft.com/office/drawing/2014/main" id="{471BBBDB-8C54-4BC1-966D-FE95BCA76C60}"/>
              </a:ext>
            </a:extLst>
          </p:cNvPr>
          <p:cNvSpPr/>
          <p:nvPr/>
        </p:nvSpPr>
        <p:spPr>
          <a:xfrm rot="19114215">
            <a:off x="2266326" y="2753510"/>
            <a:ext cx="116419" cy="117443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E8BC4749-2AF9-4302-82C0-2668D6D3F1AF}"/>
                  </a:ext>
                </a:extLst>
              </p:cNvPr>
              <p:cNvSpPr txBox="1"/>
              <p:nvPr/>
            </p:nvSpPr>
            <p:spPr>
              <a:xfrm>
                <a:off x="3406827" y="1197759"/>
                <a:ext cx="2300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E8BC4749-2AF9-4302-82C0-2668D6D3F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827" y="1197759"/>
                <a:ext cx="230063" cy="276999"/>
              </a:xfrm>
              <a:prstGeom prst="rect">
                <a:avLst/>
              </a:prstGeom>
              <a:blipFill>
                <a:blip r:embed="rId2"/>
                <a:stretch>
                  <a:fillRect l="-23684" r="-2105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335B2993-1D3B-4816-AE0E-3639748B09FB}"/>
                  </a:ext>
                </a:extLst>
              </p:cNvPr>
              <p:cNvSpPr txBox="1"/>
              <p:nvPr/>
            </p:nvSpPr>
            <p:spPr>
              <a:xfrm>
                <a:off x="1994993" y="3371567"/>
                <a:ext cx="2300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335B2993-1D3B-4816-AE0E-3639748B0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93" y="3371567"/>
                <a:ext cx="230063" cy="276999"/>
              </a:xfrm>
              <a:prstGeom prst="rect">
                <a:avLst/>
              </a:prstGeom>
              <a:blipFill>
                <a:blip r:embed="rId3"/>
                <a:stretch>
                  <a:fillRect l="-21053" r="-2368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35143B24-27D7-4B0B-95D1-316C045481F5}"/>
                  </a:ext>
                </a:extLst>
              </p:cNvPr>
              <p:cNvSpPr txBox="1"/>
              <p:nvPr/>
            </p:nvSpPr>
            <p:spPr>
              <a:xfrm>
                <a:off x="4924665" y="3233067"/>
                <a:ext cx="2300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35143B24-27D7-4B0B-95D1-316C04548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665" y="3233067"/>
                <a:ext cx="230063" cy="276999"/>
              </a:xfrm>
              <a:prstGeom prst="rect">
                <a:avLst/>
              </a:prstGeom>
              <a:blipFill>
                <a:blip r:embed="rId4"/>
                <a:stretch>
                  <a:fillRect l="-23684" r="-2105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E54825AD-F950-4C5D-A6E9-0B14DC9ECC13}"/>
                  </a:ext>
                </a:extLst>
              </p:cNvPr>
              <p:cNvSpPr txBox="1"/>
              <p:nvPr/>
            </p:nvSpPr>
            <p:spPr>
              <a:xfrm>
                <a:off x="5265756" y="1582746"/>
                <a:ext cx="3356047" cy="6251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1.5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E54825AD-F950-4C5D-A6E9-0B14DC9EC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756" y="1582746"/>
                <a:ext cx="3356047" cy="625171"/>
              </a:xfrm>
              <a:prstGeom prst="rect">
                <a:avLst/>
              </a:prstGeom>
              <a:blipFill>
                <a:blip r:embed="rId5"/>
                <a:stretch>
                  <a:fillRect b="-12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46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  <p:bldP spid="13" grpId="0"/>
      <p:bldP spid="14" grpId="0"/>
      <p:bldP spid="30" grpId="0"/>
      <p:bldP spid="31" grpId="0"/>
      <p:bldP spid="32" grpId="0"/>
      <p:bldP spid="33" grpId="0"/>
      <p:bldP spid="34" grpId="0"/>
      <p:bldP spid="35" grpId="0"/>
      <p:bldP spid="40" grpId="0"/>
      <p:bldP spid="41" grpId="0"/>
      <p:bldP spid="42" grpId="0"/>
      <p:bldP spid="43" grpId="0"/>
      <p:bldP spid="44" grpId="0"/>
      <p:bldP spid="45" grpId="0"/>
      <p:bldP spid="5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70FD7F-898F-48F3-B9F7-D4E93F65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Holder-based Bound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B38ABC-8FC3-48D8-BA49-3FCCCE5079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Holder wasn’t the first to prove the inequality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78C40-1B94-4FFB-A759-895D8168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505C-7AD9-6140-9B0C-1663455E403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07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7A43-4A55-4195-8E9E-E7D92FA1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Fractional Edge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8E8FED-8D5B-4EA6-B524-741A2C1BA1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99147"/>
                <a:ext cx="7886700" cy="5205731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>
                    <a:ea typeface="Cambria Math" panose="02040503050406030204" pitchFamily="18" charset="0"/>
                  </a:rPr>
                  <a:t>Hypergraph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</m:d>
                  </m:oMath>
                </a14:m>
                <a:r>
                  <a:rPr lang="en-US" dirty="0"/>
                  <a:t> and query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nary>
                      <m:naryPr>
                        <m:chr m:val="⋀"/>
                        <m:sup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i="1" dirty="0">
                    <a:solidFill>
                      <a:schemeClr val="tx1"/>
                    </a:solidFill>
                  </a:rPr>
                  <a:t>Fractional edge cover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br>
                  <a:rPr lang="en-US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ℰ</m:t>
                            </m:r>
                          </m:e>
                          <m:e>
                            <m: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</m:eqAr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≥1, </m:t>
                        </m:r>
                      </m:e>
                    </m:nary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     ∀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0" dirty="0"/>
                  <a:t>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8E8FED-8D5B-4EA6-B524-741A2C1BA1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99147"/>
                <a:ext cx="7886700" cy="5205731"/>
              </a:xfrm>
              <a:blipFill>
                <a:blip r:embed="rId2"/>
                <a:stretch>
                  <a:fillRect l="-386" t="-9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B7DC1329-CF08-4135-9FB5-C528B9BFEBFF}"/>
              </a:ext>
            </a:extLst>
          </p:cNvPr>
          <p:cNvSpPr/>
          <p:nvPr/>
        </p:nvSpPr>
        <p:spPr>
          <a:xfrm>
            <a:off x="2059592" y="4639755"/>
            <a:ext cx="300790" cy="30079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F545127-1F1D-44A3-AC0A-4CFBEF2E66A4}"/>
              </a:ext>
            </a:extLst>
          </p:cNvPr>
          <p:cNvSpPr/>
          <p:nvPr/>
        </p:nvSpPr>
        <p:spPr>
          <a:xfrm>
            <a:off x="1189308" y="5866977"/>
            <a:ext cx="300790" cy="30079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6D491F-208A-4B21-89BF-46E04E5B76AB}"/>
              </a:ext>
            </a:extLst>
          </p:cNvPr>
          <p:cNvSpPr/>
          <p:nvPr/>
        </p:nvSpPr>
        <p:spPr>
          <a:xfrm>
            <a:off x="3036155" y="5866977"/>
            <a:ext cx="300790" cy="30079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34126C-AF05-4B73-BDC2-970A78CB57AB}"/>
              </a:ext>
            </a:extLst>
          </p:cNvPr>
          <p:cNvSpPr/>
          <p:nvPr/>
        </p:nvSpPr>
        <p:spPr>
          <a:xfrm rot="2160755">
            <a:off x="1473878" y="4387840"/>
            <a:ext cx="606462" cy="2029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E56C3D6-C1B1-43A4-87D5-87D8E73118CA}"/>
              </a:ext>
            </a:extLst>
          </p:cNvPr>
          <p:cNvSpPr/>
          <p:nvPr/>
        </p:nvSpPr>
        <p:spPr>
          <a:xfrm>
            <a:off x="1065493" y="5677981"/>
            <a:ext cx="2457429" cy="6787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564C787-2124-4DB4-919B-051BBAF0ADEE}"/>
              </a:ext>
            </a:extLst>
          </p:cNvPr>
          <p:cNvSpPr/>
          <p:nvPr/>
        </p:nvSpPr>
        <p:spPr>
          <a:xfrm rot="19217778">
            <a:off x="2382820" y="4385107"/>
            <a:ext cx="606462" cy="202962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68B32D0-364A-41E1-A8A1-FF2A0D97F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505C-7AD9-6140-9B0C-1663455E4031}" type="slidenum">
              <a:rPr lang="en-US" smtClean="0"/>
              <a:t>22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F3F206-F402-4440-8506-55EB8B426A90}"/>
              </a:ext>
            </a:extLst>
          </p:cNvPr>
          <p:cNvSpPr/>
          <p:nvPr/>
        </p:nvSpPr>
        <p:spPr>
          <a:xfrm>
            <a:off x="6453422" y="4639755"/>
            <a:ext cx="300790" cy="30079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450A63D-7982-494F-A148-152425C412BA}"/>
              </a:ext>
            </a:extLst>
          </p:cNvPr>
          <p:cNvSpPr/>
          <p:nvPr/>
        </p:nvSpPr>
        <p:spPr>
          <a:xfrm>
            <a:off x="5583138" y="5866977"/>
            <a:ext cx="300790" cy="30079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D40EF9D-2AF9-430E-9488-F56D4BBF6AB4}"/>
              </a:ext>
            </a:extLst>
          </p:cNvPr>
          <p:cNvSpPr/>
          <p:nvPr/>
        </p:nvSpPr>
        <p:spPr>
          <a:xfrm>
            <a:off x="7429985" y="5866977"/>
            <a:ext cx="300790" cy="30079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DECD9A-09E7-466A-BB9E-B8AEBFF42DBA}"/>
              </a:ext>
            </a:extLst>
          </p:cNvPr>
          <p:cNvSpPr/>
          <p:nvPr/>
        </p:nvSpPr>
        <p:spPr>
          <a:xfrm rot="2160755">
            <a:off x="5867708" y="4387840"/>
            <a:ext cx="606462" cy="2029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B18782B-D083-46A3-942E-0AE5AFB27CFB}"/>
              </a:ext>
            </a:extLst>
          </p:cNvPr>
          <p:cNvSpPr/>
          <p:nvPr/>
        </p:nvSpPr>
        <p:spPr>
          <a:xfrm>
            <a:off x="5459323" y="5677981"/>
            <a:ext cx="2457429" cy="6787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D7C97F5-B445-49DA-981F-FD22CFD8AC15}"/>
              </a:ext>
            </a:extLst>
          </p:cNvPr>
          <p:cNvSpPr/>
          <p:nvPr/>
        </p:nvSpPr>
        <p:spPr>
          <a:xfrm rot="19217778">
            <a:off x="6776650" y="4385107"/>
            <a:ext cx="606462" cy="202962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BA06FC-CC91-4B99-B4A4-771CA155CEA4}"/>
                  </a:ext>
                </a:extLst>
              </p:cNvPr>
              <p:cNvSpPr txBox="1"/>
              <p:nvPr/>
            </p:nvSpPr>
            <p:spPr>
              <a:xfrm>
                <a:off x="552478" y="4957107"/>
                <a:ext cx="9696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=1/2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BA06FC-CC91-4B99-B4A4-771CA155C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78" y="4957107"/>
                <a:ext cx="969689" cy="276999"/>
              </a:xfrm>
              <a:prstGeom prst="rect">
                <a:avLst/>
              </a:prstGeom>
              <a:blipFill>
                <a:blip r:embed="rId3"/>
                <a:stretch>
                  <a:fillRect l="-5660" r="-5031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3819CE5-D959-48C1-B4FE-E8A34DBBA04D}"/>
                  </a:ext>
                </a:extLst>
              </p:cNvPr>
              <p:cNvSpPr txBox="1"/>
              <p:nvPr/>
            </p:nvSpPr>
            <p:spPr>
              <a:xfrm>
                <a:off x="3018025" y="4939908"/>
                <a:ext cx="9714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=1/2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3819CE5-D959-48C1-B4FE-E8A34DBBA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025" y="4939908"/>
                <a:ext cx="971484" cy="276999"/>
              </a:xfrm>
              <a:prstGeom prst="rect">
                <a:avLst/>
              </a:prstGeom>
              <a:blipFill>
                <a:blip r:embed="rId4"/>
                <a:stretch>
                  <a:fillRect l="-5660" r="-6289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08183B8-C29B-4458-8BF3-CD54E72F4FFE}"/>
                  </a:ext>
                </a:extLst>
              </p:cNvPr>
              <p:cNvSpPr txBox="1"/>
              <p:nvPr/>
            </p:nvSpPr>
            <p:spPr>
              <a:xfrm>
                <a:off x="1587732" y="6435042"/>
                <a:ext cx="9437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=1/2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08183B8-C29B-4458-8BF3-CD54E72F4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732" y="6435042"/>
                <a:ext cx="943720" cy="276999"/>
              </a:xfrm>
              <a:prstGeom prst="rect">
                <a:avLst/>
              </a:prstGeom>
              <a:blipFill>
                <a:blip r:embed="rId5"/>
                <a:stretch>
                  <a:fillRect l="-5806" t="-2222" r="-5806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1723555-8BE9-4AE5-9AE9-CC27D9528504}"/>
                  </a:ext>
                </a:extLst>
              </p:cNvPr>
              <p:cNvSpPr txBox="1"/>
              <p:nvPr/>
            </p:nvSpPr>
            <p:spPr>
              <a:xfrm>
                <a:off x="5164752" y="4957107"/>
                <a:ext cx="7276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1723555-8BE9-4AE5-9AE9-CC27D9528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752" y="4957107"/>
                <a:ext cx="727635" cy="276999"/>
              </a:xfrm>
              <a:prstGeom prst="rect">
                <a:avLst/>
              </a:prstGeom>
              <a:blipFill>
                <a:blip r:embed="rId6"/>
                <a:stretch>
                  <a:fillRect l="-7500" r="-666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E1430FD-6A7C-42BD-A4FA-114C4AA17993}"/>
                  </a:ext>
                </a:extLst>
              </p:cNvPr>
              <p:cNvSpPr txBox="1"/>
              <p:nvPr/>
            </p:nvSpPr>
            <p:spPr>
              <a:xfrm>
                <a:off x="7383280" y="4940545"/>
                <a:ext cx="729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E1430FD-6A7C-42BD-A4FA-114C4AA17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280" y="4940545"/>
                <a:ext cx="729430" cy="276999"/>
              </a:xfrm>
              <a:prstGeom prst="rect">
                <a:avLst/>
              </a:prstGeom>
              <a:blipFill>
                <a:blip r:embed="rId7"/>
                <a:stretch>
                  <a:fillRect l="-7500" r="-75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4931AC4-AAAF-47F5-8778-864F3EB4AB23}"/>
                  </a:ext>
                </a:extLst>
              </p:cNvPr>
              <p:cNvSpPr txBox="1"/>
              <p:nvPr/>
            </p:nvSpPr>
            <p:spPr>
              <a:xfrm>
                <a:off x="6311224" y="6378936"/>
                <a:ext cx="701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4931AC4-AAAF-47F5-8778-864F3EB4A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224" y="6378936"/>
                <a:ext cx="701667" cy="276999"/>
              </a:xfrm>
              <a:prstGeom prst="rect">
                <a:avLst/>
              </a:prstGeom>
              <a:blipFill>
                <a:blip r:embed="rId8"/>
                <a:stretch>
                  <a:fillRect l="-7826" r="-782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68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0" grpId="0"/>
      <p:bldP spid="18" grpId="0"/>
      <p:bldP spid="19" grpId="0"/>
      <p:bldP spid="20" grpId="0"/>
      <p:bldP spid="21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7A43-4A55-4195-8E9E-E7D92FA1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Friedgut</a:t>
            </a:r>
            <a:r>
              <a:rPr lang="en-US" dirty="0"/>
              <a:t> Inequality (2004)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8E8FED-8D5B-4EA6-B524-741A2C1BA1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99147"/>
                <a:ext cx="7886700" cy="5205731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>
                    <a:solidFill>
                      <a:schemeClr val="accent4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Hypergraph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n-US" b="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 and query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←</m:t>
                    </m:r>
                    <m:nary>
                      <m:naryPr>
                        <m:chr m:val="⋀"/>
                        <m:supHide m:val="on"/>
                        <m:ctrlP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Fractional edge cover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Weight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Domain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nary>
                  </m:oMath>
                </a14:m>
                <a:b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  <m:sup/>
                      <m:e>
                        <m:nary>
                          <m:naryPr>
                            <m:chr m:val="∏"/>
                            <m:supHide m:val="on"/>
                            <m:ctrlPr>
                              <a:rPr lang="en-US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 dirty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ℰ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4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4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4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sub>
                                    </m:sSub>
                                    <m:r>
                                      <a:rPr lang="en-US" b="1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  <m: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nary>
                          <m:naryPr>
                            <m:chr m:val="∏"/>
                            <m:supHide m:val="on"/>
                            <m:ctrlPr>
                              <a:rPr lang="en-US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 dirty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ℰ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i="1">
                                            <a:solidFill>
                                              <a:schemeClr val="accent4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b="1" i="1">
                                            <a:solidFill>
                                              <a:schemeClr val="accent4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accent4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4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4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4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sub>
                                        </m:sSub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accent4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accent4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accent4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solidFill>
                                              <a:schemeClr val="accent4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1" i="1">
                                            <a:solidFill>
                                              <a:schemeClr val="accent4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accent4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e>
                                </m:d>
                              </m:e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dirty="0">
                  <a:solidFill>
                    <a:srgbClr val="EEB5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0" dirty="0"/>
                  <a:t>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Domain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Domain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b="0" dirty="0">
                  <a:solidFill>
                    <a:srgbClr val="0070C0"/>
                  </a:solidFill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Domain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Domain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 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Domain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Domain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→ </m:t>
                    </m:r>
                    <m:sSup>
                      <m:sSup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br>
                  <a:rPr lang="en-US" dirty="0">
                    <a:solidFill>
                      <a:srgbClr val="7030A0"/>
                    </a:solidFill>
                  </a:rPr>
                </a:br>
                <a:endParaRPr lang="en-US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1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9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sup>
                          </m:sSup>
                          <m:sSub>
                            <m:sSubPr>
                              <m:ctrlPr>
                                <a:rPr lang="en-US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1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sup>
                          </m:sSup>
                          <m:sSub>
                            <m:sSubPr>
                              <m:ctrlPr>
                                <a:rPr lang="en-US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1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sz="1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1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sz="19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19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9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en-US" sz="1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9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9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  <m:r>
                                    <a:rPr lang="en-US" sz="1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1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sz="1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sz="19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19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9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  <m:r>
                                    <a:rPr lang="en-US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9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9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r>
                                    <a:rPr lang="en-US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sz="1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sz="19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19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9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  <m:r>
                                    <a:rPr lang="en-US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9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9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9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8E8FED-8D5B-4EA6-B524-741A2C1BA1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99147"/>
                <a:ext cx="7886700" cy="5205731"/>
              </a:xfrm>
              <a:blipFill>
                <a:blip r:embed="rId2"/>
                <a:stretch>
                  <a:fillRect l="-386" t="-9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B7DC1329-CF08-4135-9FB5-C528B9BFEBFF}"/>
              </a:ext>
            </a:extLst>
          </p:cNvPr>
          <p:cNvSpPr/>
          <p:nvPr/>
        </p:nvSpPr>
        <p:spPr>
          <a:xfrm>
            <a:off x="7337185" y="3137174"/>
            <a:ext cx="300790" cy="30079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F545127-1F1D-44A3-AC0A-4CFBEF2E66A4}"/>
              </a:ext>
            </a:extLst>
          </p:cNvPr>
          <p:cNvSpPr/>
          <p:nvPr/>
        </p:nvSpPr>
        <p:spPr>
          <a:xfrm>
            <a:off x="6466901" y="4364396"/>
            <a:ext cx="300790" cy="30079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6D491F-208A-4B21-89BF-46E04E5B76AB}"/>
              </a:ext>
            </a:extLst>
          </p:cNvPr>
          <p:cNvSpPr/>
          <p:nvPr/>
        </p:nvSpPr>
        <p:spPr>
          <a:xfrm>
            <a:off x="8313748" y="4364396"/>
            <a:ext cx="300790" cy="30079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34126C-AF05-4B73-BDC2-970A78CB57AB}"/>
              </a:ext>
            </a:extLst>
          </p:cNvPr>
          <p:cNvSpPr/>
          <p:nvPr/>
        </p:nvSpPr>
        <p:spPr>
          <a:xfrm rot="2160755">
            <a:off x="6751471" y="2885259"/>
            <a:ext cx="606462" cy="2029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E56C3D6-C1B1-43A4-87D5-87D8E73118CA}"/>
              </a:ext>
            </a:extLst>
          </p:cNvPr>
          <p:cNvSpPr/>
          <p:nvPr/>
        </p:nvSpPr>
        <p:spPr>
          <a:xfrm>
            <a:off x="6343086" y="4175400"/>
            <a:ext cx="2457429" cy="6787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564C787-2124-4DB4-919B-051BBAF0ADEE}"/>
              </a:ext>
            </a:extLst>
          </p:cNvPr>
          <p:cNvSpPr/>
          <p:nvPr/>
        </p:nvSpPr>
        <p:spPr>
          <a:xfrm rot="19217778">
            <a:off x="7660413" y="2882526"/>
            <a:ext cx="606462" cy="202962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68B32D0-364A-41E1-A8A1-FF2A0D97F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505C-7AD9-6140-9B0C-1663455E403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4B67A43-4A55-4195-8E9E-E7D92FA1E5B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0"/>
                <a:ext cx="7886700" cy="1084223"/>
              </a:xfrm>
            </p:spPr>
            <p:txBody>
              <a:bodyPr/>
              <a:lstStyle/>
              <a:p>
                <a:r>
                  <a:rPr lang="en-US" dirty="0"/>
                  <a:t>Proof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then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4B67A43-4A55-4195-8E9E-E7D92FA1E5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0"/>
                <a:ext cx="7886700" cy="1084223"/>
              </a:xfrm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68B32D0-364A-41E1-A8A1-FF2A0D97F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505C-7AD9-6140-9B0C-1663455E4031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FB6BA49-2558-43FE-919F-2F0B0D71A0D7}"/>
                  </a:ext>
                </a:extLst>
              </p:cNvPr>
              <p:cNvSpPr/>
              <p:nvPr/>
            </p:nvSpPr>
            <p:spPr>
              <a:xfrm>
                <a:off x="108285" y="880795"/>
                <a:ext cx="3445042" cy="6417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sup>
                          </m:s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sup>
                          </m:s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br>
                  <a:rPr lang="en-US" sz="1400" i="1" dirty="0">
                    <a:latin typeface="Cambria Math" panose="02040503050406030204" pitchFamily="18" charset="0"/>
                  </a:rPr>
                </a:br>
                <a:endParaRPr lang="en-US" sz="1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FB6BA49-2558-43FE-919F-2F0B0D71A0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85" y="880795"/>
                <a:ext cx="3445042" cy="641779"/>
              </a:xfrm>
              <a:prstGeom prst="rect">
                <a:avLst/>
              </a:prstGeom>
              <a:blipFill>
                <a:blip r:embed="rId3"/>
                <a:stretch>
                  <a:fillRect l="-8319" t="-110377" b="-15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4A5CE76-60D9-4D29-84FC-68872E6D637F}"/>
                  </a:ext>
                </a:extLst>
              </p:cNvPr>
              <p:cNvSpPr/>
              <p:nvPr/>
            </p:nvSpPr>
            <p:spPr>
              <a:xfrm>
                <a:off x="2612731" y="5509789"/>
                <a:ext cx="4971939" cy="7026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4A5CE76-60D9-4D29-84FC-68872E6D63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731" y="5509789"/>
                <a:ext cx="4971939" cy="7026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86F97CD-F7F3-4D58-9C3E-CC4C343D82FF}"/>
                  </a:ext>
                </a:extLst>
              </p:cNvPr>
              <p:cNvSpPr/>
              <p:nvPr/>
            </p:nvSpPr>
            <p:spPr>
              <a:xfrm>
                <a:off x="3408948" y="924176"/>
                <a:ext cx="5030202" cy="6152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sub>
                                      </m:sSub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d>
                                        <m:d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d>
                                        <m:d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d>
                                        <m:d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nary>
                            </m:e>
                          </m:nary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br>
                  <a:rPr lang="en-US" sz="1400" i="1" dirty="0">
                    <a:latin typeface="Cambria Math" panose="02040503050406030204" pitchFamily="18" charset="0"/>
                  </a:rPr>
                </a:br>
                <a:endParaRPr lang="en-US" sz="1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86F97CD-F7F3-4D58-9C3E-CC4C343D82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948" y="924176"/>
                <a:ext cx="5030202" cy="615233"/>
              </a:xfrm>
              <a:prstGeom prst="rect">
                <a:avLst/>
              </a:prstGeom>
              <a:blipFill>
                <a:blip r:embed="rId5"/>
                <a:stretch>
                  <a:fillRect l="-7758" t="-115842" b="-166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4718050-3313-4993-8210-881869151973}"/>
                  </a:ext>
                </a:extLst>
              </p:cNvPr>
              <p:cNvSpPr/>
              <p:nvPr/>
            </p:nvSpPr>
            <p:spPr>
              <a:xfrm>
                <a:off x="3408948" y="1549974"/>
                <a:ext cx="5030202" cy="6152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</m:sup>
                              </m:sSup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nary>
                            </m:e>
                          </m:nary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br>
                  <a:rPr lang="en-US" sz="1400" i="1" dirty="0">
                    <a:latin typeface="Cambria Math" panose="02040503050406030204" pitchFamily="18" charset="0"/>
                  </a:rPr>
                </a:br>
                <a:endParaRPr lang="en-US" sz="1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4718050-3313-4993-8210-8818691519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948" y="1549974"/>
                <a:ext cx="5030202" cy="615233"/>
              </a:xfrm>
              <a:prstGeom prst="rect">
                <a:avLst/>
              </a:prstGeom>
              <a:blipFill>
                <a:blip r:embed="rId6"/>
                <a:stretch>
                  <a:fillRect l="-7879" t="-115842" r="-4970" b="-166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B9374C3-63B4-4723-B3E0-30E2CA8B009A}"/>
                  </a:ext>
                </a:extLst>
              </p:cNvPr>
              <p:cNvSpPr/>
              <p:nvPr/>
            </p:nvSpPr>
            <p:spPr>
              <a:xfrm>
                <a:off x="3408948" y="2045054"/>
                <a:ext cx="5030202" cy="7196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</m:sup>
                              </m:sSup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</m:d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1" i="1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</m:d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sup>
                              </m:sSup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</m:d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1" i="1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</m:d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br>
                  <a:rPr lang="en-US" sz="1400" i="1" dirty="0">
                    <a:latin typeface="Cambria Math" panose="02040503050406030204" pitchFamily="18" charset="0"/>
                  </a:rPr>
                </a:br>
                <a:endParaRPr lang="en-US" sz="1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B9374C3-63B4-4723-B3E0-30E2CA8B00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948" y="2045054"/>
                <a:ext cx="5030202" cy="719621"/>
              </a:xfrm>
              <a:prstGeom prst="rect">
                <a:avLst/>
              </a:prstGeom>
              <a:blipFill>
                <a:blip r:embed="rId7"/>
                <a:stretch>
                  <a:fillRect r="-11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6F40C58-8BFB-4325-BE44-B7A036FFE18D}"/>
                  </a:ext>
                </a:extLst>
              </p:cNvPr>
              <p:cNvSpPr/>
              <p:nvPr/>
            </p:nvSpPr>
            <p:spPr>
              <a:xfrm>
                <a:off x="3408948" y="2691054"/>
                <a:ext cx="5030202" cy="7196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sup>
                          </m:sSup>
                          <m:nary>
                            <m:naryPr>
                              <m:chr m:val="∑"/>
                              <m:supHide m:val="on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</m:sup>
                              </m:sSup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</m:d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1" i="1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</m:d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br>
                  <a:rPr lang="en-US" sz="1400" i="1" dirty="0">
                    <a:latin typeface="Cambria Math" panose="02040503050406030204" pitchFamily="18" charset="0"/>
                  </a:rPr>
                </a:br>
                <a:endParaRPr lang="en-US" sz="14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6F40C58-8BFB-4325-BE44-B7A036FFE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948" y="2691054"/>
                <a:ext cx="5030202" cy="719621"/>
              </a:xfrm>
              <a:prstGeom prst="rect">
                <a:avLst/>
              </a:prstGeom>
              <a:blipFill>
                <a:blip r:embed="rId8"/>
                <a:stretch>
                  <a:fillRect r="-11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213E740-1E68-4008-B5DC-EFA1D87409E4}"/>
                  </a:ext>
                </a:extLst>
              </p:cNvPr>
              <p:cNvSpPr/>
              <p:nvPr/>
            </p:nvSpPr>
            <p:spPr>
              <a:xfrm>
                <a:off x="3408948" y="3326023"/>
                <a:ext cx="5030202" cy="7196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sup>
                          </m:sSup>
                          <m:nary>
                            <m:naryPr>
                              <m:chr m:val="∑"/>
                              <m:supHide m:val="on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</m:sup>
                              </m:sSup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</m:d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1" i="1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</m:d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br>
                  <a:rPr lang="en-US" sz="1400" i="1" dirty="0">
                    <a:latin typeface="Cambria Math" panose="02040503050406030204" pitchFamily="18" charset="0"/>
                  </a:rPr>
                </a:br>
                <a:endParaRPr lang="en-US" sz="14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213E740-1E68-4008-B5DC-EFA1D8740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948" y="3326023"/>
                <a:ext cx="5030202" cy="719621"/>
              </a:xfrm>
              <a:prstGeom prst="rect">
                <a:avLst/>
              </a:prstGeom>
              <a:blipFill>
                <a:blip r:embed="rId9"/>
                <a:stretch>
                  <a:fillRect r="-11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7C90B0F-E8F5-457A-89AD-D9B30DC6324E}"/>
                  </a:ext>
                </a:extLst>
              </p:cNvPr>
              <p:cNvSpPr/>
              <p:nvPr/>
            </p:nvSpPr>
            <p:spPr>
              <a:xfrm>
                <a:off x="2662750" y="4029899"/>
                <a:ext cx="6140355" cy="7196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</m:d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1" i="1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</m:d>
                                            </m:sub>
                                          </m:s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nary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  <m:sup/>
                                    <m:e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</m:d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1" i="1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</m:d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nary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br>
                  <a:rPr lang="en-US" sz="1400" i="1" dirty="0">
                    <a:latin typeface="Cambria Math" panose="02040503050406030204" pitchFamily="18" charset="0"/>
                  </a:rPr>
                </a:br>
                <a:endParaRPr lang="en-US" sz="1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7C90B0F-E8F5-457A-89AD-D9B30DC632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750" y="4029899"/>
                <a:ext cx="6140355" cy="719621"/>
              </a:xfrm>
              <a:prstGeom prst="rect">
                <a:avLst/>
              </a:prstGeom>
              <a:blipFill>
                <a:blip r:embed="rId10"/>
                <a:stretch>
                  <a:fillRect r="-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274A932-B0D9-4215-BD58-FD40B61270E1}"/>
                  </a:ext>
                </a:extLst>
              </p:cNvPr>
              <p:cNvSpPr/>
              <p:nvPr/>
            </p:nvSpPr>
            <p:spPr>
              <a:xfrm>
                <a:off x="2662749" y="4729928"/>
                <a:ext cx="6140355" cy="7196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</m:d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1" i="1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</m:d>
                                            </m:sub>
                                          </m:s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br>
                  <a:rPr lang="en-US" sz="1400" i="1" dirty="0">
                    <a:latin typeface="Cambria Math" panose="02040503050406030204" pitchFamily="18" charset="0"/>
                  </a:rPr>
                </a:br>
                <a:endParaRPr lang="en-US" sz="14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274A932-B0D9-4215-BD58-FD40B61270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749" y="4729928"/>
                <a:ext cx="6140355" cy="719621"/>
              </a:xfrm>
              <a:prstGeom prst="rect">
                <a:avLst/>
              </a:prstGeom>
              <a:blipFill>
                <a:blip r:embed="rId11"/>
                <a:stretch>
                  <a:fillRect r="-4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782C22F-0A17-4212-B975-5F02BA39008D}"/>
                  </a:ext>
                </a:extLst>
              </p:cNvPr>
              <p:cNvSpPr txBox="1"/>
              <p:nvPr/>
            </p:nvSpPr>
            <p:spPr>
              <a:xfrm>
                <a:off x="-51" y="3585410"/>
                <a:ext cx="12211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782C22F-0A17-4212-B975-5F02BA390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1" y="3585410"/>
                <a:ext cx="1221104" cy="276999"/>
              </a:xfrm>
              <a:prstGeom prst="rect">
                <a:avLst/>
              </a:prstGeom>
              <a:blipFill>
                <a:blip r:embed="rId12"/>
                <a:stretch>
                  <a:fillRect l="-4000" r="-4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B7506C-AC38-4DBB-85CF-CAE483682CE0}"/>
                  </a:ext>
                </a:extLst>
              </p:cNvPr>
              <p:cNvSpPr txBox="1"/>
              <p:nvPr/>
            </p:nvSpPr>
            <p:spPr>
              <a:xfrm>
                <a:off x="-51" y="2165207"/>
                <a:ext cx="2743956" cy="127240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n-US" sz="1400" b="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Holder inequality</a:t>
                </a:r>
                <a:br>
                  <a:rPr lang="en-US" sz="1400" b="0" i="1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≥1, </m:t>
                      </m:r>
                      <m:r>
                        <a:rPr lang="en-US" sz="1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en-US" sz="1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bSup>
                      <m:r>
                        <a:rPr lang="en-US" sz="14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4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sSup>
                        <m:sSupPr>
                          <m:ctrlPr>
                            <a:rPr lang="en-US" sz="1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4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</m:oMath>
                  </m:oMathPara>
                </a14:m>
                <a:endParaRPr lang="en-US" sz="14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endParaRPr lang="en-US" sz="1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B7506C-AC38-4DBB-85CF-CAE483682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1" y="2165207"/>
                <a:ext cx="2743956" cy="1272400"/>
              </a:xfrm>
              <a:prstGeom prst="rect">
                <a:avLst/>
              </a:prstGeom>
              <a:blipFill>
                <a:blip r:embed="rId13"/>
                <a:stretch>
                  <a:fillRect l="-3761" t="-4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75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4B67A43-4A55-4195-8E9E-E7D92FA1E5B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Friedgut Inequality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AGM-Bound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4B67A43-4A55-4195-8E9E-E7D92FA1E5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8E8FED-8D5B-4EA6-B524-741A2C1BA1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99147"/>
                <a:ext cx="7886700" cy="5205731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>
                    <a:solidFill>
                      <a:schemeClr val="accent4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Hypergraph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n-US" b="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 and query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←</m:t>
                    </m:r>
                    <m:nary>
                      <m:naryPr>
                        <m:chr m:val="⋀"/>
                        <m:supHide m:val="on"/>
                        <m:ctrlP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Fractional edge cover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Weight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Domain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nary>
                  </m:oMath>
                </a14:m>
                <a:b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  <m:sup/>
                      <m:e>
                        <m:nary>
                          <m:naryPr>
                            <m:chr m:val="∏"/>
                            <m:supHide m:val="on"/>
                            <m:ctrlPr>
                              <a:rPr lang="en-US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 dirty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ℰ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4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4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4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sub>
                                    </m:sSub>
                                    <m:r>
                                      <a:rPr lang="en-US" b="1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  <m: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nary>
                          <m:naryPr>
                            <m:chr m:val="∏"/>
                            <m:supHide m:val="on"/>
                            <m:ctrlPr>
                              <a:rPr lang="en-US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 dirty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ℰ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i="1">
                                            <a:solidFill>
                                              <a:schemeClr val="accent4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b="1" i="1">
                                            <a:solidFill>
                                              <a:schemeClr val="accent4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accent4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4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4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4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sub>
                                        </m:sSub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accent4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accent4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accent4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solidFill>
                                              <a:schemeClr val="accent4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1" i="1">
                                            <a:solidFill>
                                              <a:schemeClr val="accent4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accent4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e>
                                </m:d>
                              </m:e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dirty="0">
                  <a:solidFill>
                    <a:srgbClr val="EEB500"/>
                  </a:solidFill>
                </a:endParaRPr>
              </a:p>
              <a:p>
                <a:endParaRPr lang="en-US" dirty="0">
                  <a:solidFill>
                    <a:srgbClr val="EEB500"/>
                  </a:solidFill>
                </a:endParaRPr>
              </a:p>
              <a:p>
                <a:r>
                  <a:rPr lang="en-US" b="1" dirty="0">
                    <a:solidFill>
                      <a:schemeClr val="tx1"/>
                    </a:solidFill>
                  </a:rPr>
                  <a:t>AGM Bound</a:t>
                </a:r>
                <a:r>
                  <a:rPr lang="en-US" dirty="0">
                    <a:solidFill>
                      <a:schemeClr val="tx1"/>
                    </a:solidFill>
                  </a:rPr>
                  <a:t>, set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≡1, 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br>
                  <a:rPr lang="en-US" b="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</m:sup>
                        </m:sSup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 dirty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ℰ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</m:e>
                        </m:nary>
                      </m:sup>
                    </m:sSup>
                  </m:oMath>
                </a14:m>
                <a:endParaRPr lang="en-US" dirty="0">
                  <a:solidFill>
                    <a:srgbClr val="EEB500"/>
                  </a:solidFill>
                </a:endParaRPr>
              </a:p>
              <a:p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𝜹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ℰ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: </a:t>
                </a:r>
                <a:r>
                  <a:rPr lang="en-US" i="1" dirty="0">
                    <a:solidFill>
                      <a:srgbClr val="C00000"/>
                    </a:solidFill>
                  </a:rPr>
                  <a:t>fractional edge cover number</a:t>
                </a:r>
                <a:br>
                  <a:rPr lang="en-US" b="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8E8FED-8D5B-4EA6-B524-741A2C1BA1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99147"/>
                <a:ext cx="7886700" cy="5205731"/>
              </a:xfrm>
              <a:blipFill>
                <a:blip r:embed="rId3"/>
                <a:stretch>
                  <a:fillRect l="-386" t="-9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68B32D0-364A-41E1-A8A1-FF2A0D97F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505C-7AD9-6140-9B0C-1663455E403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8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70FD7F-898F-48F3-B9F7-D4E93F65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Entropy-based Bound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B38ABC-8FC3-48D8-BA49-3FCCCE5079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argument from Chung, Graham, Frankl, and </a:t>
            </a:r>
            <a:r>
              <a:rPr lang="en-US" b="1" dirty="0"/>
              <a:t>Shearer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78C40-1B94-4FFB-A759-895D8168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505C-7AD9-6140-9B0C-1663455E403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162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67B02-244A-40A4-844F-35306953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Theory Reminder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026BBA-4D87-4216-A4FE-C8CF622449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Fix a joint distribution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variables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The </a:t>
                </a:r>
                <a:r>
                  <a:rPr lang="en-US" b="0" dirty="0">
                    <a:solidFill>
                      <a:srgbClr val="00B050"/>
                    </a:solidFill>
                  </a:rPr>
                  <a:t>entropy function </a:t>
                </a:r>
                <a:r>
                  <a:rPr lang="en-US" b="0" dirty="0"/>
                  <a:t>associated w/ the distribution is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p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= the entropy of the marginal distribution 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measures the amount of uncertainly 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: the </a:t>
                </a:r>
                <a:r>
                  <a:rPr lang="en-US" dirty="0">
                    <a:solidFill>
                      <a:srgbClr val="7030A0"/>
                    </a:solidFill>
                  </a:rPr>
                  <a:t>conditional entropy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= amount of uncertainty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if we know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is said to be </a:t>
                </a:r>
                <a:r>
                  <a:rPr lang="en-US" i="1" dirty="0">
                    <a:solidFill>
                      <a:srgbClr val="FFC000"/>
                    </a:solidFill>
                  </a:rPr>
                  <a:t>entropic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                            </a:t>
                </a:r>
                <a:r>
                  <a:rPr lang="en-US" dirty="0">
                    <a:solidFill>
                      <a:srgbClr val="FFC000"/>
                    </a:solidFill>
                  </a:rPr>
                  <a:t>monotonicity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≥0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                                   </a:t>
                </a:r>
                <a:r>
                  <a:rPr lang="en-US" dirty="0">
                    <a:solidFill>
                      <a:srgbClr val="FFC000"/>
                    </a:solidFill>
                  </a:rPr>
                  <a:t>non-negativity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      </a:t>
                </a:r>
                <a:r>
                  <a:rPr lang="en-US" dirty="0">
                    <a:solidFill>
                      <a:srgbClr val="FFC000"/>
                    </a:solidFill>
                  </a:rPr>
                  <a:t>sub-modularity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= set of all entropic functions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variables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026BBA-4D87-4216-A4FE-C8CF622449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6" t="-1823" b="-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8143A-82B6-4D57-AF31-AECB13DD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505C-7AD9-6140-9B0C-1663455E4031}" type="slidenum">
              <a:rPr lang="en-US" smtClean="0"/>
              <a:t>27</a:t>
            </a:fld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7DD1FEC2-8D0F-4BEB-A6E5-1CA21D80533E}"/>
              </a:ext>
            </a:extLst>
          </p:cNvPr>
          <p:cNvSpPr/>
          <p:nvPr/>
        </p:nvSpPr>
        <p:spPr>
          <a:xfrm>
            <a:off x="6737684" y="4325353"/>
            <a:ext cx="120316" cy="12151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350EEF-F783-4187-A5C3-0AA90629168B}"/>
              </a:ext>
            </a:extLst>
          </p:cNvPr>
          <p:cNvSpPr txBox="1"/>
          <p:nvPr/>
        </p:nvSpPr>
        <p:spPr>
          <a:xfrm>
            <a:off x="6954252" y="4609781"/>
            <a:ext cx="1624163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Shannon-type</a:t>
            </a:r>
          </a:p>
          <a:p>
            <a:r>
              <a:rPr lang="en-US" dirty="0"/>
              <a:t>inequalities</a:t>
            </a:r>
          </a:p>
        </p:txBody>
      </p:sp>
    </p:spTree>
    <p:extLst>
      <p:ext uri="{BB962C8B-B14F-4D97-AF65-F5344CB8AC3E}">
        <p14:creationId xmlns:p14="http://schemas.microsoft.com/office/powerpoint/2010/main" val="523056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4070-5D2B-4349-9680-EEE5929CF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Entropy Argument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BAE9009-D8CA-4BBF-8C73-25D7E35F8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505C-7AD9-6140-9B0C-1663455E4031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A7513A-1D86-4AAD-873E-25FF8A8B906B}"/>
                  </a:ext>
                </a:extLst>
              </p:cNvPr>
              <p:cNvSpPr txBox="1"/>
              <p:nvPr/>
            </p:nvSpPr>
            <p:spPr>
              <a:xfrm>
                <a:off x="-31659" y="2152161"/>
                <a:ext cx="38140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A7513A-1D86-4AAD-873E-25FF8A8B9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659" y="2152161"/>
                <a:ext cx="3814011" cy="276999"/>
              </a:xfrm>
              <a:prstGeom prst="rect">
                <a:avLst/>
              </a:prstGeom>
              <a:blipFill>
                <a:blip r:embed="rId2"/>
                <a:stretch>
                  <a:fillRect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F85205-9878-4A0E-B212-F06EB9665B8A}"/>
                  </a:ext>
                </a:extLst>
              </p:cNvPr>
              <p:cNvSpPr txBox="1"/>
              <p:nvPr/>
            </p:nvSpPr>
            <p:spPr>
              <a:xfrm>
                <a:off x="2452131" y="2448494"/>
                <a:ext cx="50341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s.t.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     (i.e.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FFC000"/>
                    </a:solidFill>
                  </a:rPr>
                  <a:t>entropic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&amp;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𝐻𝐷𝐶</m:t>
                    </m:r>
                  </m:oMath>
                </a14:m>
                <a:r>
                  <a:rPr lang="en-US" dirty="0"/>
                  <a:t> (i.e.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satisfies </a:t>
                </a:r>
                <a:r>
                  <a:rPr lang="en-US" dirty="0">
                    <a:solidFill>
                      <a:srgbClr val="00B050"/>
                    </a:solidFill>
                  </a:rPr>
                  <a:t>degree constraints</a:t>
                </a:r>
                <a:r>
                  <a:rPr lang="en-US" dirty="0"/>
                  <a:t> )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F85205-9878-4A0E-B212-F06EB9665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131" y="2448494"/>
                <a:ext cx="5034199" cy="646331"/>
              </a:xfrm>
              <a:prstGeom prst="rect">
                <a:avLst/>
              </a:prstGeom>
              <a:blipFill>
                <a:blip r:embed="rId3"/>
                <a:stretch>
                  <a:fillRect l="-969" t="-5660" r="-121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llout: Bent Line with Accent Bar 6">
                <a:extLst>
                  <a:ext uri="{FF2B5EF4-FFF2-40B4-BE49-F238E27FC236}">
                    <a16:creationId xmlns:a16="http://schemas.microsoft.com/office/drawing/2014/main" id="{45EA4D54-72B3-417D-A7B3-2C336B4ED6A1}"/>
                  </a:ext>
                </a:extLst>
              </p:cNvPr>
              <p:cNvSpPr/>
              <p:nvPr/>
            </p:nvSpPr>
            <p:spPr>
              <a:xfrm>
                <a:off x="4864789" y="3140318"/>
                <a:ext cx="4023506" cy="851338"/>
              </a:xfrm>
              <a:prstGeom prst="accentCallout2">
                <a:avLst>
                  <a:gd name="adj1" fmla="val 36527"/>
                  <a:gd name="adj2" fmla="val -2242"/>
                  <a:gd name="adj3" fmla="val 41035"/>
                  <a:gd name="adj4" fmla="val -23539"/>
                  <a:gd name="adj5" fmla="val -10567"/>
                  <a:gd name="adj6" fmla="val -32262"/>
                </a:avLst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DC</m:t>
                    </m:r>
                  </m:oMath>
                </a14:m>
                <a:r>
                  <a:rPr lang="en-US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Callout: Bent Line with Accent Bar 6">
                <a:extLst>
                  <a:ext uri="{FF2B5EF4-FFF2-40B4-BE49-F238E27FC236}">
                    <a16:creationId xmlns:a16="http://schemas.microsoft.com/office/drawing/2014/main" id="{45EA4D54-72B3-417D-A7B3-2C336B4ED6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789" y="3140318"/>
                <a:ext cx="4023506" cy="851338"/>
              </a:xfrm>
              <a:prstGeom prst="accentCallout2">
                <a:avLst>
                  <a:gd name="adj1" fmla="val 36527"/>
                  <a:gd name="adj2" fmla="val -2242"/>
                  <a:gd name="adj3" fmla="val 41035"/>
                  <a:gd name="adj4" fmla="val -23539"/>
                  <a:gd name="adj5" fmla="val -10567"/>
                  <a:gd name="adj6" fmla="val -32262"/>
                </a:avLst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46681C-C7C7-4B22-8E46-537927C4EB0A}"/>
                  </a:ext>
                </a:extLst>
              </p:cNvPr>
              <p:cNvSpPr/>
              <p:nvPr/>
            </p:nvSpPr>
            <p:spPr>
              <a:xfrm>
                <a:off x="281053" y="1311786"/>
                <a:ext cx="635712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Hypergraph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n-US" i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 and query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←</m:t>
                    </m:r>
                    <m:nary>
                      <m:naryPr>
                        <m:chr m:val="⋀"/>
                        <m:supHide m:val="on"/>
                        <m:ctrlPr>
                          <a:rPr lang="en-US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46681C-C7C7-4B22-8E46-537927C4EB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53" y="1311786"/>
                <a:ext cx="6357128" cy="369332"/>
              </a:xfrm>
              <a:prstGeom prst="rect">
                <a:avLst/>
              </a:prstGeom>
              <a:blipFill>
                <a:blip r:embed="rId5"/>
                <a:stretch>
                  <a:fillRect l="-767" t="-88525" b="-145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llout: Bent Line with Accent Bar 18">
                <a:extLst>
                  <a:ext uri="{FF2B5EF4-FFF2-40B4-BE49-F238E27FC236}">
                    <a16:creationId xmlns:a16="http://schemas.microsoft.com/office/drawing/2014/main" id="{EDF48BC5-CBC3-425C-B3A6-A6F9D7C21EEE}"/>
                  </a:ext>
                </a:extLst>
              </p:cNvPr>
              <p:cNvSpPr/>
              <p:nvPr/>
            </p:nvSpPr>
            <p:spPr>
              <a:xfrm>
                <a:off x="6230175" y="1151514"/>
                <a:ext cx="2790427" cy="1211536"/>
              </a:xfrm>
              <a:prstGeom prst="accentCallout2">
                <a:avLst>
                  <a:gd name="adj1" fmla="val 68199"/>
                  <a:gd name="adj2" fmla="val -8333"/>
                  <a:gd name="adj3" fmla="val 84186"/>
                  <a:gd name="adj4" fmla="val -17636"/>
                  <a:gd name="adj5" fmla="val 114491"/>
                  <a:gd name="adj6" fmla="val -94895"/>
                </a:avLst>
              </a:prstGeom>
              <a:ln>
                <a:solidFill>
                  <a:srgbClr val="FFC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the entropy function of some joint distribution 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random variables</a:t>
                </a:r>
              </a:p>
            </p:txBody>
          </p:sp>
        </mc:Choice>
        <mc:Fallback xmlns="">
          <p:sp>
            <p:nvSpPr>
              <p:cNvPr id="19" name="Callout: Bent Line with Accent Bar 18">
                <a:extLst>
                  <a:ext uri="{FF2B5EF4-FFF2-40B4-BE49-F238E27FC236}">
                    <a16:creationId xmlns:a16="http://schemas.microsoft.com/office/drawing/2014/main" id="{EDF48BC5-CBC3-425C-B3A6-A6F9D7C21E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175" y="1151514"/>
                <a:ext cx="2790427" cy="1211536"/>
              </a:xfrm>
              <a:prstGeom prst="accentCallout2">
                <a:avLst>
                  <a:gd name="adj1" fmla="val 68199"/>
                  <a:gd name="adj2" fmla="val -8333"/>
                  <a:gd name="adj3" fmla="val 84186"/>
                  <a:gd name="adj4" fmla="val -17636"/>
                  <a:gd name="adj5" fmla="val 114491"/>
                  <a:gd name="adj6" fmla="val -94895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9C4A68-80CE-40B6-9FA5-C6BE84E7F585}"/>
                  </a:ext>
                </a:extLst>
              </p:cNvPr>
              <p:cNvSpPr txBox="1"/>
              <p:nvPr/>
            </p:nvSpPr>
            <p:spPr>
              <a:xfrm>
                <a:off x="161542" y="4171124"/>
                <a:ext cx="5725135" cy="85497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:r>
                  <a:rPr lang="en-US" sz="2000" b="1" dirty="0">
                    <a:solidFill>
                      <a:schemeClr val="accent1"/>
                    </a:solidFill>
                  </a:rPr>
                  <a:t>The entropic bound</a:t>
                </a:r>
                <a:br>
                  <a:rPr lang="en-US" sz="2000" i="1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sz="20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n-US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⊨</m:t>
                              </m:r>
                              <m:r>
                                <a:rPr lang="en-US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</m:d>
                              <m:r>
                                <a:rPr lang="en-US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func>
                        </m:e>
                      </m:func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sup</m:t>
                          </m:r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|"/>
                              <m:ctrlP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HDC</m:t>
                          </m:r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9C4A68-80CE-40B6-9FA5-C6BE84E7F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42" y="4171124"/>
                <a:ext cx="5725135" cy="854978"/>
              </a:xfrm>
              <a:prstGeom prst="rect">
                <a:avLst/>
              </a:prstGeom>
              <a:blipFill>
                <a:blip r:embed="rId7"/>
                <a:stretch>
                  <a:fillRect l="-955" t="-3521"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llout: Bent Line with Accent Bar 20">
            <a:extLst>
              <a:ext uri="{FF2B5EF4-FFF2-40B4-BE49-F238E27FC236}">
                <a16:creationId xmlns:a16="http://schemas.microsoft.com/office/drawing/2014/main" id="{B58E9027-5BB8-4E35-999B-BCF4974F9F00}"/>
              </a:ext>
            </a:extLst>
          </p:cNvPr>
          <p:cNvSpPr/>
          <p:nvPr/>
        </p:nvSpPr>
        <p:spPr>
          <a:xfrm>
            <a:off x="4350818" y="5448120"/>
            <a:ext cx="4574725" cy="1308561"/>
          </a:xfrm>
          <a:prstGeom prst="accentCallout2">
            <a:avLst>
              <a:gd name="adj1" fmla="val 36527"/>
              <a:gd name="adj2" fmla="val -2242"/>
              <a:gd name="adj3" fmla="val 41035"/>
              <a:gd name="adj4" fmla="val -23539"/>
              <a:gd name="adj5" fmla="val -46921"/>
              <a:gd name="adj6" fmla="val 187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 cone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topologically closed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polyhedral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Membership not known to be decidable</a:t>
            </a:r>
            <a:endParaRPr lang="en-US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Callout: Bent Line with Accent Bar 21">
            <a:extLst>
              <a:ext uri="{FF2B5EF4-FFF2-40B4-BE49-F238E27FC236}">
                <a16:creationId xmlns:a16="http://schemas.microsoft.com/office/drawing/2014/main" id="{BEB9353F-AFDE-4CF5-8639-29B6E8AF39A4}"/>
              </a:ext>
            </a:extLst>
          </p:cNvPr>
          <p:cNvSpPr/>
          <p:nvPr/>
        </p:nvSpPr>
        <p:spPr>
          <a:xfrm>
            <a:off x="2057481" y="5321801"/>
            <a:ext cx="1181208" cy="348175"/>
          </a:xfrm>
          <a:prstGeom prst="accentCallout2">
            <a:avLst>
              <a:gd name="adj1" fmla="val 9543"/>
              <a:gd name="adj2" fmla="val -6048"/>
              <a:gd name="adj3" fmla="val -51558"/>
              <a:gd name="adj4" fmla="val 31542"/>
              <a:gd name="adj5" fmla="val -145205"/>
              <a:gd name="adj6" fmla="val 38809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[ANS’16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57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 animBg="1"/>
      <p:bldP spid="6" grpId="0"/>
      <p:bldP spid="19" grpId="0" animBg="1"/>
      <p:bldP spid="14" grpId="0" animBg="1"/>
      <p:bldP spid="21" grpId="0" animBg="1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BC8F6E-485D-4AB1-96CD-45BA812CD64B}"/>
                  </a:ext>
                </a:extLst>
              </p:cNvPr>
              <p:cNvSpPr txBox="1"/>
              <p:nvPr/>
            </p:nvSpPr>
            <p:spPr>
              <a:xfrm>
                <a:off x="761341" y="1277215"/>
                <a:ext cx="8148731" cy="452431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Non-negative set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BC8F6E-485D-4AB1-96CD-45BA812CD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41" y="1277215"/>
                <a:ext cx="8148731" cy="45243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01C6AD-AFAA-4110-9776-B6321016777C}"/>
                  </a:ext>
                </a:extLst>
              </p:cNvPr>
              <p:cNvSpPr txBox="1"/>
              <p:nvPr/>
            </p:nvSpPr>
            <p:spPr>
              <a:xfrm>
                <a:off x="1126952" y="1631796"/>
                <a:ext cx="7571334" cy="38100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SA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600" dirty="0"/>
                  <a:t> 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Monotonicity 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Subadditivity 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⊆[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01C6AD-AFAA-4110-9776-B63210167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952" y="1631796"/>
                <a:ext cx="7571334" cy="38100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9D6C69-49B8-4B2D-8C8C-1ECB433DEA04}"/>
                  </a:ext>
                </a:extLst>
              </p:cNvPr>
              <p:cNvSpPr txBox="1"/>
              <p:nvPr/>
            </p:nvSpPr>
            <p:spPr>
              <a:xfrm>
                <a:off x="1403881" y="2530145"/>
                <a:ext cx="7111469" cy="283154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Polymatroids,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600" dirty="0" err="1"/>
                  <a:t>Submodularity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sz="1600" b="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br>
                  <a:rPr lang="en-US" sz="1600" b="0" dirty="0"/>
                </a:br>
                <a:br>
                  <a:rPr lang="en-US" sz="1600" b="0" dirty="0"/>
                </a:br>
                <a:br>
                  <a:rPr lang="en-US" sz="1600" b="0" dirty="0"/>
                </a:br>
                <a:br>
                  <a:rPr lang="en-US" sz="1600" b="0" dirty="0"/>
                </a:br>
                <a:br>
                  <a:rPr lang="en-US" sz="1600" b="0" dirty="0"/>
                </a:br>
                <a:br>
                  <a:rPr lang="en-US" sz="1600" b="0" dirty="0"/>
                </a:br>
                <a:br>
                  <a:rPr lang="en-US" sz="1600" b="0" dirty="0"/>
                </a:br>
                <a:endParaRPr lang="en-US" sz="16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9D6C69-49B8-4B2D-8C8C-1ECB433DE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881" y="2530145"/>
                <a:ext cx="7111469" cy="2831544"/>
              </a:xfrm>
              <a:prstGeom prst="rect">
                <a:avLst/>
              </a:prstGeom>
              <a:blipFill>
                <a:blip r:embed="rId4"/>
                <a:stretch>
                  <a:fillRect l="-599" t="-857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9557A2-C802-4392-966A-C654C18FF498}"/>
                  </a:ext>
                </a:extLst>
              </p:cNvPr>
              <p:cNvSpPr txBox="1"/>
              <p:nvPr/>
            </p:nvSpPr>
            <p:spPr>
              <a:xfrm>
                <a:off x="2643352" y="3228767"/>
                <a:ext cx="5274692" cy="20313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Topological closure,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9557A2-C802-4392-966A-C654C18FF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352" y="3228767"/>
                <a:ext cx="5274692" cy="20313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515FA3-2CF6-4302-8BB2-075065D8577B}"/>
                  </a:ext>
                </a:extLst>
              </p:cNvPr>
              <p:cNvSpPr txBox="1"/>
              <p:nvPr/>
            </p:nvSpPr>
            <p:spPr>
              <a:xfrm>
                <a:off x="3028950" y="3651004"/>
                <a:ext cx="4633091" cy="1477328"/>
              </a:xfrm>
              <a:prstGeom prst="rect">
                <a:avLst/>
              </a:prstGeom>
              <a:solidFill>
                <a:srgbClr val="99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Entropic,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br>
                  <a:rPr lang="en-US" dirty="0">
                    <a:solidFill>
                      <a:schemeClr val="bg1"/>
                    </a:solidFill>
                  </a:rPr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515FA3-2CF6-4302-8BB2-075065D85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950" y="3651004"/>
                <a:ext cx="4633091" cy="14773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06A15E5-F58B-4B69-B20D-676F503E066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Relaxations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06A15E5-F58B-4B69-B20D-676F503E06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7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4269D-931F-4E80-AF68-6000E9C6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505C-7AD9-6140-9B0C-1663455E4031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7BBC0C-8432-4A83-9663-A8EECC787181}"/>
                  </a:ext>
                </a:extLst>
              </p:cNvPr>
              <p:cNvSpPr txBox="1"/>
              <p:nvPr/>
            </p:nvSpPr>
            <p:spPr>
              <a:xfrm>
                <a:off x="4229661" y="4044986"/>
                <a:ext cx="3270219" cy="104143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:r>
                  <a:rPr lang="en-US" dirty="0"/>
                  <a:t>Modular,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7BBC0C-8432-4A83-9663-A8EECC787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661" y="4044986"/>
                <a:ext cx="3270219" cy="10414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5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29F91-F2AE-4AB6-B539-E3470E54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Fundamental Problems in RDBMS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2CAFB-94DA-4B4C-A032-5D8C0750F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Query plans </a:t>
            </a:r>
          </a:p>
          <a:p>
            <a:pPr lvl="1"/>
            <a:r>
              <a:rPr lang="en-US" dirty="0"/>
              <a:t>Based on variable elimination and (equivalently) tree decompositions</a:t>
            </a:r>
          </a:p>
          <a:p>
            <a:pPr lvl="2"/>
            <a:r>
              <a:rPr lang="en-US" dirty="0"/>
              <a:t>Very general query types (Boolean, aggregations, max, min, etc.)</a:t>
            </a:r>
          </a:p>
          <a:p>
            <a:pPr lvl="1"/>
            <a:r>
              <a:rPr lang="en-US" dirty="0"/>
              <a:t>Refs:</a:t>
            </a:r>
          </a:p>
          <a:p>
            <a:pPr lvl="2"/>
            <a:r>
              <a:rPr lang="en-US" dirty="0"/>
              <a:t>[</a:t>
            </a:r>
            <a:r>
              <a:rPr lang="en-US" b="1" dirty="0"/>
              <a:t>FDB</a:t>
            </a:r>
            <a:r>
              <a:rPr lang="en-US" dirty="0"/>
              <a:t>: </a:t>
            </a:r>
            <a:r>
              <a:rPr lang="en-US" dirty="0" err="1"/>
              <a:t>Olteanu</a:t>
            </a:r>
            <a:r>
              <a:rPr lang="en-US" dirty="0"/>
              <a:t>, </a:t>
            </a:r>
            <a:r>
              <a:rPr lang="en-US" dirty="0" err="1"/>
              <a:t>Závodný</a:t>
            </a:r>
            <a:r>
              <a:rPr lang="en-US" dirty="0"/>
              <a:t> TODS’13]</a:t>
            </a:r>
          </a:p>
          <a:p>
            <a:pPr lvl="2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FAQ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Abo Khamis, Ngo, Rudra PODS’16 / SIGMOD Records 16]</a:t>
            </a:r>
          </a:p>
          <a:p>
            <a:pPr lvl="2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Gottlob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Greco, Leone,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Scarcello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PODS’16]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Output size bound</a:t>
            </a:r>
          </a:p>
          <a:p>
            <a:pPr lvl="1"/>
            <a:r>
              <a:rPr lang="en-US" dirty="0"/>
              <a:t>Fascinating connection to information theory &amp; group theory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Worst-case optimal join algorithms</a:t>
            </a:r>
          </a:p>
          <a:p>
            <a:pPr lvl="1"/>
            <a:r>
              <a:rPr lang="en-US" dirty="0"/>
              <a:t>To evaluate intermediate queries</a:t>
            </a:r>
          </a:p>
          <a:p>
            <a:pPr lvl="1"/>
            <a:r>
              <a:rPr lang="en-US" dirty="0"/>
              <a:t>Key insight: “</a:t>
            </a:r>
            <a:r>
              <a:rPr lang="en-US" i="1" dirty="0"/>
              <a:t>one can turn a proof into an algorithm</a:t>
            </a:r>
            <a:r>
              <a:rPr lang="en-US" dirty="0"/>
              <a:t>”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D22B7-9DA7-46F6-ACD4-6727B319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505C-7AD9-6140-9B0C-1663455E40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5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39A40C0-2E0C-4B7D-8161-5AC378811FD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Hierarchy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⊂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⊂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SA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39A40C0-2E0C-4B7D-8161-5AC378811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F8014-7894-4057-8C1F-BB8DE068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505C-7AD9-6140-9B0C-1663455E4031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402C11-D701-4225-A6B9-47CE01C31922}"/>
                  </a:ext>
                </a:extLst>
              </p:cNvPr>
              <p:cNvSpPr txBox="1"/>
              <p:nvPr/>
            </p:nvSpPr>
            <p:spPr>
              <a:xfrm>
                <a:off x="13513" y="2198692"/>
                <a:ext cx="5725135" cy="5472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sz="20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n-US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⊨</m:t>
                              </m:r>
                              <m:r>
                                <a:rPr lang="en-US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</m:d>
                              <m:r>
                                <a:rPr lang="en-US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func>
                        </m:e>
                      </m:func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sup</m:t>
                          </m:r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|"/>
                              <m:ctrlP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HDC</m:t>
                          </m:r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402C11-D701-4225-A6B9-47CE01C31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3" y="2198692"/>
                <a:ext cx="5725135" cy="547201"/>
              </a:xfrm>
              <a:prstGeom prst="rect">
                <a:avLst/>
              </a:prstGeom>
              <a:blipFill>
                <a:blip r:embed="rId3"/>
                <a:stretch>
                  <a:fillRect b="-33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E80E93-CA1D-4F72-8C64-B632BCDF8CC9}"/>
                  </a:ext>
                </a:extLst>
              </p:cNvPr>
              <p:cNvSpPr txBox="1"/>
              <p:nvPr/>
            </p:nvSpPr>
            <p:spPr>
              <a:xfrm>
                <a:off x="1987073" y="2783517"/>
                <a:ext cx="3751575" cy="4001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|"/>
                              <m:ctrlP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0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HDC</m:t>
                          </m:r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E80E93-CA1D-4F72-8C64-B632BCDF8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073" y="2783517"/>
                <a:ext cx="3751575" cy="400110"/>
              </a:xfrm>
              <a:prstGeom prst="rect">
                <a:avLst/>
              </a:prstGeom>
              <a:blipFill>
                <a:blip r:embed="rId4"/>
                <a:stretch>
                  <a:fillRect b="-169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E844AA-0EA4-4454-B490-31A16F4A6FED}"/>
                  </a:ext>
                </a:extLst>
              </p:cNvPr>
              <p:cNvSpPr txBox="1"/>
              <p:nvPr/>
            </p:nvSpPr>
            <p:spPr>
              <a:xfrm>
                <a:off x="1987072" y="3783758"/>
                <a:ext cx="3751575" cy="4001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|"/>
                              <m:ctrlPr>
                                <a:rPr lang="en-US" sz="2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HDC</m:t>
                          </m:r>
                          <m:r>
                            <a:rPr lang="en-US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E844AA-0EA4-4454-B490-31A16F4A6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072" y="3783758"/>
                <a:ext cx="3751575" cy="400110"/>
              </a:xfrm>
              <a:prstGeom prst="rect">
                <a:avLst/>
              </a:prstGeom>
              <a:blipFill>
                <a:blip r:embed="rId5"/>
                <a:stretch>
                  <a:fillRect b="-169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13269C-289C-41E2-A5D0-62393FD7C3C9}"/>
                  </a:ext>
                </a:extLst>
              </p:cNvPr>
              <p:cNvSpPr txBox="1"/>
              <p:nvPr/>
            </p:nvSpPr>
            <p:spPr>
              <a:xfrm>
                <a:off x="2157625" y="5414608"/>
                <a:ext cx="3581024" cy="4001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|"/>
                              <m:ctrlP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SA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HDC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13269C-289C-41E2-A5D0-62393FD7C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625" y="5414608"/>
                <a:ext cx="3581024" cy="40011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7D1BE7-2E2F-4D91-8C4E-FDD4F7607329}"/>
                  </a:ext>
                </a:extLst>
              </p:cNvPr>
              <p:cNvSpPr txBox="1"/>
              <p:nvPr/>
            </p:nvSpPr>
            <p:spPr>
              <a:xfrm>
                <a:off x="71733" y="1394340"/>
                <a:ext cx="3656849" cy="4001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|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HDC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7D1BE7-2E2F-4D91-8C4E-FDD4F7607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3" y="1394340"/>
                <a:ext cx="3656849" cy="400110"/>
              </a:xfrm>
              <a:prstGeom prst="rect">
                <a:avLst/>
              </a:prstGeom>
              <a:blipFill>
                <a:blip r:embed="rId7"/>
                <a:stretch>
                  <a:fillRect b="-169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1D43A52-CB10-4F99-AEEA-5D57BB922564}"/>
              </a:ext>
            </a:extLst>
          </p:cNvPr>
          <p:cNvSpPr txBox="1"/>
          <p:nvPr/>
        </p:nvSpPr>
        <p:spPr>
          <a:xfrm>
            <a:off x="5626037" y="1263858"/>
            <a:ext cx="308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Modular bound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Efficiently computable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200B8F-4B55-4C39-A485-A0BC0A3BB251}"/>
              </a:ext>
            </a:extLst>
          </p:cNvPr>
          <p:cNvSpPr txBox="1"/>
          <p:nvPr/>
        </p:nvSpPr>
        <p:spPr>
          <a:xfrm>
            <a:off x="5626037" y="2347146"/>
            <a:ext cx="3360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Entropic bound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Not known to be computable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768CDA-0506-4251-BE80-43A5844ABFC2}"/>
              </a:ext>
            </a:extLst>
          </p:cNvPr>
          <p:cNvSpPr txBox="1"/>
          <p:nvPr/>
        </p:nvSpPr>
        <p:spPr>
          <a:xfrm>
            <a:off x="5643679" y="3383648"/>
            <a:ext cx="33255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Polymatroid bound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Computable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Not (known to be) efficiently computable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Not tight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Becomes fractional edge cover # under cardinality constraints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9182ED-7A58-4FDA-BF05-92A4CB416683}"/>
              </a:ext>
            </a:extLst>
          </p:cNvPr>
          <p:cNvSpPr txBox="1"/>
          <p:nvPr/>
        </p:nvSpPr>
        <p:spPr>
          <a:xfrm>
            <a:off x="5661321" y="5399551"/>
            <a:ext cx="3325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Becomes </a:t>
            </a:r>
            <a:r>
              <a:rPr lang="en-US" sz="1600" b="1" dirty="0">
                <a:solidFill>
                  <a:srgbClr val="C00000"/>
                </a:solidFill>
              </a:rPr>
              <a:t>integral</a:t>
            </a:r>
            <a:r>
              <a:rPr lang="en-US" sz="1600" dirty="0">
                <a:solidFill>
                  <a:srgbClr val="C00000"/>
                </a:solidFill>
              </a:rPr>
              <a:t> edge cover # under cardinality constraints</a:t>
            </a:r>
          </a:p>
        </p:txBody>
      </p:sp>
    </p:spTree>
    <p:extLst>
      <p:ext uri="{BB962C8B-B14F-4D97-AF65-F5344CB8AC3E}">
        <p14:creationId xmlns:p14="http://schemas.microsoft.com/office/powerpoint/2010/main" val="49865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40C0-2E0C-4B7D-8161-5AC37881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Follow-Up Questions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F8014-7894-4057-8C1F-BB8DE068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505C-7AD9-6140-9B0C-1663455E4031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E80E93-CA1D-4F72-8C64-B632BCDF8CC9}"/>
                  </a:ext>
                </a:extLst>
              </p:cNvPr>
              <p:cNvSpPr txBox="1"/>
              <p:nvPr/>
            </p:nvSpPr>
            <p:spPr>
              <a:xfrm>
                <a:off x="0" y="1960813"/>
                <a:ext cx="5513426" cy="55367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sz="20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n-US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⊨</m:t>
                              </m:r>
                              <m:r>
                                <a:rPr lang="en-US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</m:d>
                              <m:r>
                                <a:rPr lang="en-US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func>
                        </m:e>
                      </m:func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|"/>
                              <m:ctrlP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0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HDC</m:t>
                          </m:r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E80E93-CA1D-4F72-8C64-B632BCDF8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60813"/>
                <a:ext cx="5513426" cy="553678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E844AA-0EA4-4454-B490-31A16F4A6FED}"/>
                  </a:ext>
                </a:extLst>
              </p:cNvPr>
              <p:cNvSpPr txBox="1"/>
              <p:nvPr/>
            </p:nvSpPr>
            <p:spPr>
              <a:xfrm>
                <a:off x="5270804" y="1960813"/>
                <a:ext cx="3751575" cy="4001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|"/>
                              <m:ctrlPr>
                                <a:rPr lang="en-US" sz="2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HDC</m:t>
                          </m:r>
                          <m:r>
                            <a:rPr lang="en-US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E844AA-0EA4-4454-B490-31A16F4A6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804" y="1960813"/>
                <a:ext cx="3751575" cy="400110"/>
              </a:xfrm>
              <a:prstGeom prst="rect">
                <a:avLst/>
              </a:prstGeom>
              <a:blipFill>
                <a:blip r:embed="rId3"/>
                <a:stretch>
                  <a:fillRect b="-169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A200B8F-4B55-4C39-A485-A0BC0A3BB251}"/>
              </a:ext>
            </a:extLst>
          </p:cNvPr>
          <p:cNvSpPr txBox="1"/>
          <p:nvPr/>
        </p:nvSpPr>
        <p:spPr>
          <a:xfrm>
            <a:off x="2026994" y="1368509"/>
            <a:ext cx="3360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Entropic bound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Not known to be computable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768CDA-0506-4251-BE80-43A5844ABFC2}"/>
              </a:ext>
            </a:extLst>
          </p:cNvPr>
          <p:cNvSpPr txBox="1"/>
          <p:nvPr/>
        </p:nvSpPr>
        <p:spPr>
          <a:xfrm>
            <a:off x="5643679" y="1329711"/>
            <a:ext cx="3325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Polymatroid bound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Computable, not tight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46CE08-ECE5-4800-AA7C-B7DEB36D756C}"/>
              </a:ext>
            </a:extLst>
          </p:cNvPr>
          <p:cNvSpPr txBox="1"/>
          <p:nvPr/>
        </p:nvSpPr>
        <p:spPr>
          <a:xfrm>
            <a:off x="2026994" y="3403937"/>
            <a:ext cx="4963886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When do these two bounds collide?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128591-12A4-4F4A-B591-4C08A6B25243}"/>
              </a:ext>
            </a:extLst>
          </p:cNvPr>
          <p:cNvSpPr txBox="1"/>
          <p:nvPr/>
        </p:nvSpPr>
        <p:spPr>
          <a:xfrm>
            <a:off x="2026994" y="4850941"/>
            <a:ext cx="4963886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When they do, is there a matching algorithm?</a:t>
            </a:r>
          </a:p>
        </p:txBody>
      </p:sp>
    </p:spTree>
    <p:extLst>
      <p:ext uri="{BB962C8B-B14F-4D97-AF65-F5344CB8AC3E}">
        <p14:creationId xmlns:p14="http://schemas.microsoft.com/office/powerpoint/2010/main" val="360575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/>
      <p:bldP spid="13" grpId="0"/>
      <p:bldP spid="4" grpId="0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E03AE-FC7E-424F-95B2-A3043E84D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Degree-Constraint Dependency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D5D8B8-B039-406F-9F80-C49007995E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7655" y="1157639"/>
                <a:ext cx="8357695" cy="536928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DC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DC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= set of all variables -- same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n-US" i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DC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DC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 1: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∅, 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∅,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𝐵𝐶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∅, 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𝐴𝐶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DC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d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∅)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endParaRPr lang="en-US" dirty="0"/>
              </a:p>
              <a:p>
                <a:r>
                  <a:rPr lang="en-US" dirty="0"/>
                  <a:t>Ex 2: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∅, 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 1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∅,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𝐵𝐶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𝐵𝐶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∅, 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𝐴𝐶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endParaRPr lang="en-US" dirty="0">
                  <a:solidFill>
                    <a:srgbClr val="00B050"/>
                  </a:solidFill>
                </a:endParaRPr>
              </a:p>
              <a:p>
                <a:r>
                  <a:rPr lang="en-US" dirty="0"/>
                  <a:t>Ex 3: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∅, 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 1</m:t>
                        </m:r>
                      </m:e>
                    </m:d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∅,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𝐵𝐶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𝐵𝐶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∅, 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𝐴𝐶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(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D5D8B8-B039-406F-9F80-C49007995E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655" y="1157639"/>
                <a:ext cx="8357695" cy="5369285"/>
              </a:xfrm>
              <a:blipFill>
                <a:blip r:embed="rId2"/>
                <a:stretch>
                  <a:fillRect l="-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4D8B6-7B94-49B2-A741-47CB9D8AB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505C-7AD9-6140-9B0C-1663455E4031}" type="slidenum">
              <a:rPr lang="en-US" smtClean="0"/>
              <a:t>32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15D4492-F722-4BE7-BF7D-6B29CC05E505}"/>
              </a:ext>
            </a:extLst>
          </p:cNvPr>
          <p:cNvSpPr/>
          <p:nvPr/>
        </p:nvSpPr>
        <p:spPr>
          <a:xfrm>
            <a:off x="7258112" y="3517788"/>
            <a:ext cx="300790" cy="30079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DF7474-042E-4812-8709-A3D67351E98F}"/>
              </a:ext>
            </a:extLst>
          </p:cNvPr>
          <p:cNvSpPr/>
          <p:nvPr/>
        </p:nvSpPr>
        <p:spPr>
          <a:xfrm>
            <a:off x="6761696" y="4444220"/>
            <a:ext cx="300790" cy="30079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F8276D-337D-4639-A6B1-9CAEBE2128EC}"/>
              </a:ext>
            </a:extLst>
          </p:cNvPr>
          <p:cNvSpPr/>
          <p:nvPr/>
        </p:nvSpPr>
        <p:spPr>
          <a:xfrm>
            <a:off x="7811258" y="4444220"/>
            <a:ext cx="300790" cy="30079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A6B36A-3217-4453-9AEA-6192B934E7D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6912091" y="3774528"/>
            <a:ext cx="390071" cy="6696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2CBC1F-957A-4E5F-83A3-98D53A976D87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7062486" y="4594615"/>
            <a:ext cx="74877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6F1C578-D5AC-49A2-9B34-D9F0AA656A1B}"/>
              </a:ext>
            </a:extLst>
          </p:cNvPr>
          <p:cNvSpPr/>
          <p:nvPr/>
        </p:nvSpPr>
        <p:spPr>
          <a:xfrm>
            <a:off x="7287077" y="1862397"/>
            <a:ext cx="300790" cy="30079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19D1828-0D38-4CCC-93C2-945EDD1C379C}"/>
              </a:ext>
            </a:extLst>
          </p:cNvPr>
          <p:cNvSpPr/>
          <p:nvPr/>
        </p:nvSpPr>
        <p:spPr>
          <a:xfrm>
            <a:off x="6790661" y="2788829"/>
            <a:ext cx="300790" cy="30079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C8CB960-88D9-4D95-83C6-743DFC5024B4}"/>
              </a:ext>
            </a:extLst>
          </p:cNvPr>
          <p:cNvSpPr/>
          <p:nvPr/>
        </p:nvSpPr>
        <p:spPr>
          <a:xfrm>
            <a:off x="7840223" y="2788829"/>
            <a:ext cx="300790" cy="30079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D528422-F926-4C83-927C-F9AD8E25A9AD}"/>
              </a:ext>
            </a:extLst>
          </p:cNvPr>
          <p:cNvSpPr/>
          <p:nvPr/>
        </p:nvSpPr>
        <p:spPr>
          <a:xfrm>
            <a:off x="7243027" y="5157962"/>
            <a:ext cx="300790" cy="30079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DD5337-6F80-4CD1-89A0-818597B56903}"/>
              </a:ext>
            </a:extLst>
          </p:cNvPr>
          <p:cNvSpPr/>
          <p:nvPr/>
        </p:nvSpPr>
        <p:spPr>
          <a:xfrm>
            <a:off x="6746611" y="6084394"/>
            <a:ext cx="300790" cy="30079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9E882A9-F627-4622-B4F0-BF20FB724477}"/>
              </a:ext>
            </a:extLst>
          </p:cNvPr>
          <p:cNvSpPr/>
          <p:nvPr/>
        </p:nvSpPr>
        <p:spPr>
          <a:xfrm>
            <a:off x="7796173" y="6084394"/>
            <a:ext cx="300790" cy="30079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010FE3A-A4F1-47E0-B2B7-C0201F5CAB47}"/>
              </a:ext>
            </a:extLst>
          </p:cNvPr>
          <p:cNvCxnSpPr>
            <a:stCxn id="25" idx="3"/>
            <a:endCxn id="26" idx="0"/>
          </p:cNvCxnSpPr>
          <p:nvPr/>
        </p:nvCxnSpPr>
        <p:spPr>
          <a:xfrm flipH="1">
            <a:off x="6897006" y="5414702"/>
            <a:ext cx="390071" cy="6696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8FFCAE-3280-4686-B5DB-EA8ABCF2E4C6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7047401" y="6234789"/>
            <a:ext cx="74877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3B3137B-ABEC-40BD-9748-31F12D072714}"/>
              </a:ext>
            </a:extLst>
          </p:cNvPr>
          <p:cNvCxnSpPr>
            <a:cxnSpLocks/>
            <a:stCxn id="27" idx="0"/>
            <a:endCxn id="25" idx="5"/>
          </p:cNvCxnSpPr>
          <p:nvPr/>
        </p:nvCxnSpPr>
        <p:spPr>
          <a:xfrm flipH="1" flipV="1">
            <a:off x="7499767" y="5414702"/>
            <a:ext cx="446801" cy="66969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73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E03AE-FC7E-424F-95B2-A3043E84D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Acyclic Degree Constraints &amp;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D5D8B8-B039-406F-9F80-C49007995E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71154"/>
                <a:ext cx="7886700" cy="500581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DC is </a:t>
                </a:r>
                <a:r>
                  <a:rPr lang="en-US" i="1" dirty="0"/>
                  <a:t>acyclic</a:t>
                </a:r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DC</m:t>
                        </m:r>
                      </m:sub>
                    </m:sSub>
                  </m:oMath>
                </a14:m>
                <a:r>
                  <a:rPr lang="en-US" dirty="0"/>
                  <a:t> is a directed acyclic graph (DAG)</a:t>
                </a:r>
              </a:p>
              <a:p>
                <a:pPr lvl="1"/>
                <a:r>
                  <a:rPr lang="en-US" dirty="0"/>
                  <a:t>DC is acyclic if it contains only cardinality constraints</a:t>
                </a:r>
              </a:p>
              <a:p>
                <a:pPr lvl="1"/>
                <a:r>
                  <a:rPr lang="en-US" dirty="0"/>
                  <a:t>DC is acyclic if it has cardinality constraints and key-foreign key FDs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Recall: the modular bound is efficiently computable!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D5D8B8-B039-406F-9F80-C49007995E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71154"/>
                <a:ext cx="7886700" cy="5005810"/>
              </a:xfrm>
              <a:blipFill>
                <a:blip r:embed="rId2"/>
                <a:stretch>
                  <a:fillRect l="-386" t="-2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4D8B6-7B94-49B2-A741-47CB9D8AB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505C-7AD9-6140-9B0C-1663455E4031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E4D61D-C314-4F48-BFE7-66A77A651076}"/>
                  </a:ext>
                </a:extLst>
              </p:cNvPr>
              <p:cNvSpPr txBox="1"/>
              <p:nvPr/>
            </p:nvSpPr>
            <p:spPr>
              <a:xfrm>
                <a:off x="282388" y="2535996"/>
                <a:ext cx="8713694" cy="134023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Theorem</a:t>
                </a:r>
                <a:r>
                  <a:rPr lang="en-US" sz="2400" dirty="0"/>
                  <a:t>: given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 and acyclic DC, then</a:t>
                </a:r>
                <a:br>
                  <a:rPr lang="en-US" sz="2400" dirty="0"/>
                </a:br>
                <a:br>
                  <a:rPr lang="en-US" sz="2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HDC</m:t>
                            </m:r>
                          </m:lim>
                        </m:limLow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func>
                      <m:funcPr>
                        <m:ctrlPr>
                          <a:rPr lang="en-US" sz="2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sup</m:t>
                            </m:r>
                          </m:e>
                          <m:lim>
                            <m:r>
                              <a:rPr lang="en-US" sz="22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  <m:r>
                              <a:rPr lang="en-US" sz="2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⊨</m:t>
                            </m:r>
                            <m:r>
                              <a:rPr lang="en-US" sz="2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𝐷𝐶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2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22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</m:d>
                            <m:r>
                              <a:rPr lang="en-US" sz="2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func>
                      </m:e>
                    </m:func>
                    <m:r>
                      <a:rPr lang="en-US" sz="2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Sup>
                              <m:sSubSupPr>
                                <m:ctrlPr>
                                  <a:rPr lang="en-US" sz="22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2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2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22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sz="2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HDC</m:t>
                            </m:r>
                          </m:lim>
                        </m:limLow>
                        <m:r>
                          <a:rPr lang="en-US" sz="2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en-US" sz="2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200" dirty="0"/>
                  <a:t> 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HDC</m:t>
                            </m:r>
                          </m:lim>
                        </m:limLow>
                        <m:r>
                          <a:rPr lang="en-US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en-US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func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E4D61D-C314-4F48-BFE7-66A77A651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88" y="2535996"/>
                <a:ext cx="8713694" cy="13402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47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179072-02DD-4BD7-8575-C18BE8205F33}"/>
                  </a:ext>
                </a:extLst>
              </p:cNvPr>
              <p:cNvSpPr txBox="1"/>
              <p:nvPr/>
            </p:nvSpPr>
            <p:spPr>
              <a:xfrm>
                <a:off x="625675" y="5289955"/>
                <a:ext cx="7469454" cy="1405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: primal optimal,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: dual optimal, then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⊨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DC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  <m:sup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179072-02DD-4BD7-8575-C18BE8205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75" y="5289955"/>
                <a:ext cx="7469454" cy="1405513"/>
              </a:xfrm>
              <a:prstGeom prst="rect">
                <a:avLst/>
              </a:prstGeom>
              <a:blipFill>
                <a:blip r:embed="rId2"/>
                <a:stretch>
                  <a:fillRect t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3C35038-33C0-4E5F-872E-D868734B80C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9637" y="133411"/>
                <a:ext cx="8936796" cy="99521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HDC</m:t>
                            </m:r>
                          </m:lim>
                        </m:limLow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3200" dirty="0"/>
                  <a:t>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and Linear Programming Duality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3C35038-33C0-4E5F-872E-D868734B8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9637" y="133411"/>
                <a:ext cx="8936796" cy="99521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4EB462-5E61-4B20-B1CF-36B6D5B84BB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39637" y="1378356"/>
                <a:ext cx="4131974" cy="2626085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4EB462-5E61-4B20-B1CF-36B6D5B84B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39637" y="1378356"/>
                <a:ext cx="4131974" cy="2626085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8BD5A91-28A4-4FCF-8F94-5F47B1F9DE2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202636" y="1360339"/>
                <a:ext cx="4941363" cy="2833289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DC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b="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b="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eqAr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≥1,           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rgbClr val="7030A0"/>
                    </a:solidFill>
                  </a:rPr>
                  <a:t>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≥0,    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DC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8BD5A91-28A4-4FCF-8F94-5F47B1F9DE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202636" y="1360339"/>
                <a:ext cx="4941363" cy="2833289"/>
              </a:xfrm>
              <a:blipFill>
                <a:blip r:embed="rId5"/>
                <a:stretch>
                  <a:fillRect t="-36129" b="-7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EF413-6A5A-4753-9109-24CE78BAF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505C-7AD9-6140-9B0C-1663455E4031}" type="slidenum">
              <a:rPr lang="en-US" smtClean="0"/>
              <a:t>34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1FCCDB-0093-45DF-9536-BE38A06A5E43}"/>
              </a:ext>
            </a:extLst>
          </p:cNvPr>
          <p:cNvSpPr txBox="1"/>
          <p:nvPr/>
        </p:nvSpPr>
        <p:spPr>
          <a:xfrm>
            <a:off x="572062" y="4069507"/>
            <a:ext cx="275221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Fractional vertex packing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61363-B101-45B5-B28E-637472B54226}"/>
              </a:ext>
            </a:extLst>
          </p:cNvPr>
          <p:cNvSpPr txBox="1"/>
          <p:nvPr/>
        </p:nvSpPr>
        <p:spPr>
          <a:xfrm>
            <a:off x="5535198" y="4069507"/>
            <a:ext cx="2752210" cy="369332"/>
          </a:xfrm>
          <a:prstGeom prst="rect">
            <a:avLst/>
          </a:prstGeom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Fractional edge covering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E8A900-BC64-4C63-B842-2159D2C05C69}"/>
                  </a:ext>
                </a:extLst>
              </p:cNvPr>
              <p:cNvSpPr txBox="1"/>
              <p:nvPr/>
            </p:nvSpPr>
            <p:spPr>
              <a:xfrm>
                <a:off x="5108028" y="4613693"/>
                <a:ext cx="40359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Exactly the AGM bound if all constraints are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(∅, 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E8A900-BC64-4C63-B842-2159D2C05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028" y="4613693"/>
                <a:ext cx="4035972" cy="646331"/>
              </a:xfrm>
              <a:prstGeom prst="rect">
                <a:avLst/>
              </a:prstGeom>
              <a:blipFill>
                <a:blip r:embed="rId6"/>
                <a:stretch>
                  <a:fillRect l="-1360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901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 uiExpand="1" build="p"/>
      <p:bldP spid="6" grpId="0" uiExpand="1" build="p"/>
      <p:bldP spid="7" grpId="0" animBg="1"/>
      <p:bldP spid="8" grpId="0" animBg="1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40C0-2E0C-4B7D-8161-5AC37881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Follow-Up Questions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F8014-7894-4057-8C1F-BB8DE068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505C-7AD9-6140-9B0C-1663455E4031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E80E93-CA1D-4F72-8C64-B632BCDF8CC9}"/>
                  </a:ext>
                </a:extLst>
              </p:cNvPr>
              <p:cNvSpPr txBox="1"/>
              <p:nvPr/>
            </p:nvSpPr>
            <p:spPr>
              <a:xfrm>
                <a:off x="0" y="1960813"/>
                <a:ext cx="5513426" cy="55367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sz="20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n-US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⊨</m:t>
                              </m:r>
                              <m:r>
                                <a:rPr lang="en-US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</m:d>
                              <m:r>
                                <a:rPr lang="en-US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func>
                        </m:e>
                      </m:func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|"/>
                              <m:ctrlP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0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HDC</m:t>
                          </m:r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E80E93-CA1D-4F72-8C64-B632BCDF8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60813"/>
                <a:ext cx="5513426" cy="553678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E844AA-0EA4-4454-B490-31A16F4A6FED}"/>
                  </a:ext>
                </a:extLst>
              </p:cNvPr>
              <p:cNvSpPr txBox="1"/>
              <p:nvPr/>
            </p:nvSpPr>
            <p:spPr>
              <a:xfrm>
                <a:off x="5270804" y="1960813"/>
                <a:ext cx="3751575" cy="4001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|"/>
                              <m:ctrlPr>
                                <a:rPr lang="en-US" sz="2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HDC</m:t>
                          </m:r>
                          <m:r>
                            <a:rPr lang="en-US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E844AA-0EA4-4454-B490-31A16F4A6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804" y="1960813"/>
                <a:ext cx="3751575" cy="400110"/>
              </a:xfrm>
              <a:prstGeom prst="rect">
                <a:avLst/>
              </a:prstGeom>
              <a:blipFill>
                <a:blip r:embed="rId3"/>
                <a:stretch>
                  <a:fillRect b="-169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A200B8F-4B55-4C39-A485-A0BC0A3BB251}"/>
              </a:ext>
            </a:extLst>
          </p:cNvPr>
          <p:cNvSpPr txBox="1"/>
          <p:nvPr/>
        </p:nvSpPr>
        <p:spPr>
          <a:xfrm>
            <a:off x="2026994" y="1368509"/>
            <a:ext cx="3360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Entropic bound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Not known to be computable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768CDA-0506-4251-BE80-43A5844ABFC2}"/>
              </a:ext>
            </a:extLst>
          </p:cNvPr>
          <p:cNvSpPr txBox="1"/>
          <p:nvPr/>
        </p:nvSpPr>
        <p:spPr>
          <a:xfrm>
            <a:off x="5643679" y="1329711"/>
            <a:ext cx="3325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Polymatroid bound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Computable, not tight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46CE08-ECE5-4800-AA7C-B7DEB36D756C}"/>
              </a:ext>
            </a:extLst>
          </p:cNvPr>
          <p:cNvSpPr txBox="1"/>
          <p:nvPr/>
        </p:nvSpPr>
        <p:spPr>
          <a:xfrm>
            <a:off x="2026994" y="3403937"/>
            <a:ext cx="4963886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When do these two bounds collide?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128591-12A4-4F4A-B591-4C08A6B25243}"/>
              </a:ext>
            </a:extLst>
          </p:cNvPr>
          <p:cNvSpPr txBox="1"/>
          <p:nvPr/>
        </p:nvSpPr>
        <p:spPr>
          <a:xfrm>
            <a:off x="2026994" y="4850941"/>
            <a:ext cx="4963886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When they do, is there a matching algorithm?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064256-1C39-4F4B-BDE0-750ECF0395CC}"/>
              </a:ext>
            </a:extLst>
          </p:cNvPr>
          <p:cNvSpPr txBox="1"/>
          <p:nvPr/>
        </p:nvSpPr>
        <p:spPr>
          <a:xfrm>
            <a:off x="4645221" y="4035903"/>
            <a:ext cx="312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Acyclic DC is sufficient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498722-FA05-448E-AE75-5C59B679F471}"/>
              </a:ext>
            </a:extLst>
          </p:cNvPr>
          <p:cNvSpPr txBox="1"/>
          <p:nvPr/>
        </p:nvSpPr>
        <p:spPr>
          <a:xfrm>
            <a:off x="4645220" y="5832949"/>
            <a:ext cx="341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Yes, a Holder-based algorithm</a:t>
            </a:r>
          </a:p>
        </p:txBody>
      </p:sp>
    </p:spTree>
    <p:extLst>
      <p:ext uri="{BB962C8B-B14F-4D97-AF65-F5344CB8AC3E}">
        <p14:creationId xmlns:p14="http://schemas.microsoft.com/office/powerpoint/2010/main" val="176661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40C0-2E0C-4B7D-8161-5AC37881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if DC is not acyclic?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E3F8E54-4ACA-4444-BAA7-3DA1C60C31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Run the entropy-based algorithm (PANDA)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Theorem</a:t>
                </a:r>
                <a:r>
                  <a:rPr lang="en-US" dirty="0"/>
                  <a:t>: 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DC</m:t>
                    </m:r>
                  </m:oMath>
                </a14:m>
                <a:r>
                  <a:rPr lang="en-US" dirty="0"/>
                  <a:t> is not acyclic, we can construct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DC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DC</m:t>
                    </m:r>
                  </m:oMath>
                </a14:m>
                <a:r>
                  <a:rPr lang="en-US" dirty="0"/>
                  <a:t> such that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DC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dirty="0"/>
                  <a:t> is acyclic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⟹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Run Holder-based algorithm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E3F8E54-4ACA-4444-BAA7-3DA1C60C3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6" t="-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F8014-7894-4057-8C1F-BB8DE068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505C-7AD9-6140-9B0C-1663455E403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6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70FD7F-898F-48F3-B9F7-D4E93F65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Holder-based Algorithm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B38ABC-8FC3-48D8-BA49-3FCCCE5079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Backtracking search, along the line of LFTJ &amp; Generic Join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78C40-1B94-4FFB-A759-895D8168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505C-7AD9-6140-9B0C-1663455E403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672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5038-33C0-4E5F-872E-D868734B8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066800"/>
          </a:xfrm>
        </p:spPr>
        <p:txBody>
          <a:bodyPr/>
          <a:lstStyle/>
          <a:p>
            <a:r>
              <a:rPr lang="en-US" dirty="0"/>
              <a:t>Backtracking Search for </a:t>
            </a:r>
            <a:r>
              <a:rPr lang="en-US" dirty="0" err="1"/>
              <a:t>Acylic</a:t>
            </a:r>
            <a:r>
              <a:rPr lang="en-US" dirty="0"/>
              <a:t> DC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4EB462-5E61-4B20-B1CF-36B6D5B84B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93520"/>
                <a:ext cx="7886700" cy="512243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800" i="1" dirty="0"/>
                  <a:t>Input</a:t>
                </a:r>
                <a:r>
                  <a:rPr lang="en-US" sz="2800" dirty="0"/>
                  <a:t>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Pick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  s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.t.</a:t>
                </a:r>
                <a:r>
                  <a:rPr lang="en-US" sz="28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indegre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DC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⋂"/>
                        <m:supHide m:val="on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∅,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|∅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𝐷𝐶</m:t>
                            </m:r>
                          </m:e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guards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e>
                        </m:eqArr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do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i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ℰ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 relations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, constraints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𝐁𝐓𝐒</m:t>
                    </m:r>
                    <m:r>
                      <a:rPr lang="en-US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accent4">
                        <a:lumMod val="50000"/>
                      </a:schemeClr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800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4EB462-5E61-4B20-B1CF-36B6D5B84B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93520"/>
                <a:ext cx="7886700" cy="5122433"/>
              </a:xfrm>
              <a:blipFill>
                <a:blip r:embed="rId2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EF413-6A5A-4753-9109-24CE78BAF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505C-7AD9-6140-9B0C-1663455E4031}" type="slidenum">
              <a:rPr lang="en-US" smtClean="0"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B87E99-8AB3-473F-AD00-1D3849C95084}"/>
                  </a:ext>
                </a:extLst>
              </p:cNvPr>
              <p:cNvSpPr txBox="1"/>
              <p:nvPr/>
            </p:nvSpPr>
            <p:spPr>
              <a:xfrm>
                <a:off x="1613647" y="1463040"/>
                <a:ext cx="5195047" cy="967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n-US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</m:d>
                    <m:r>
                      <a:rPr lang="en-US" b="0" i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</m:t>
                    </m:r>
                  </m:oMath>
                </a14:m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Relations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Acyclic DC set, 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 has a guard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B87E99-8AB3-473F-AD00-1D3849C95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647" y="1463040"/>
                <a:ext cx="5195047" cy="967957"/>
              </a:xfrm>
              <a:prstGeom prst="rect">
                <a:avLst/>
              </a:prstGeom>
              <a:blipFill>
                <a:blip r:embed="rId3"/>
                <a:stretch>
                  <a:fillRect l="-1056" t="-3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1F83E4D-FB2A-482E-B589-7BA7E2629084}"/>
              </a:ext>
            </a:extLst>
          </p:cNvPr>
          <p:cNvSpPr txBox="1"/>
          <p:nvPr/>
        </p:nvSpPr>
        <p:spPr>
          <a:xfrm>
            <a:off x="528150" y="1039907"/>
            <a:ext cx="249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16131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5038-33C0-4E5F-872E-D868734B8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066800"/>
          </a:xfrm>
        </p:spPr>
        <p:txBody>
          <a:bodyPr/>
          <a:lstStyle/>
          <a:p>
            <a:r>
              <a:rPr lang="en-US" dirty="0"/>
              <a:t>The Sub-Problems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4EB462-5E61-4B20-B1CF-36B6D5B84B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3947" y="777241"/>
                <a:ext cx="8736106" cy="1786665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2800" i="1" dirty="0"/>
                  <a:t>… // variable A selected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do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i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ℰ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 relations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, constraints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𝐁𝐓𝐒</m:t>
                    </m:r>
                    <m:r>
                      <a:rPr lang="en-US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4">
                        <a:lumMod val="50000"/>
                      </a:schemeClr>
                    </a:solidFill>
                  </a:rPr>
                  <a:t>…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4EB462-5E61-4B20-B1CF-36B6D5B84B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3947" y="777241"/>
                <a:ext cx="8736106" cy="1786665"/>
              </a:xfrm>
              <a:blipFill>
                <a:blip r:embed="rId2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EF413-6A5A-4753-9109-24CE78BAF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505C-7AD9-6140-9B0C-1663455E4031}" type="slidenum">
              <a:rPr lang="en-US" sz="1200" smtClean="0"/>
              <a:t>39</a:t>
            </a:fld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3B94195-DC72-406B-8AB3-01AE1692A3E2}"/>
                  </a:ext>
                </a:extLst>
              </p:cNvPr>
              <p:cNvSpPr/>
              <p:nvPr/>
            </p:nvSpPr>
            <p:spPr>
              <a:xfrm>
                <a:off x="286380" y="2971814"/>
                <a:ext cx="15735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lit/>
                        </m:rP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3B94195-DC72-406B-8AB3-01AE1692A3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80" y="2971814"/>
                <a:ext cx="1573508" cy="369332"/>
              </a:xfrm>
              <a:prstGeom prst="rect">
                <a:avLst/>
              </a:prstGeom>
              <a:blipFill>
                <a:blip r:embed="rId3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4A092AB-FF38-4680-82F3-5A3EDB4F83BB}"/>
                  </a:ext>
                </a:extLst>
              </p:cNvPr>
              <p:cNvSpPr/>
              <p:nvPr/>
            </p:nvSpPr>
            <p:spPr>
              <a:xfrm>
                <a:off x="2584190" y="2954208"/>
                <a:ext cx="24580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ℰ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∖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ℰ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4A092AB-FF38-4680-82F3-5A3EDB4F83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190" y="2954208"/>
                <a:ext cx="2458045" cy="369332"/>
              </a:xfrm>
              <a:prstGeom prst="rect">
                <a:avLst/>
              </a:prstGeom>
              <a:blipFill>
                <a:blip r:embed="rId4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6A9FC-EC85-4DEA-8DD9-610018B23CB4}"/>
                  </a:ext>
                </a:extLst>
              </p:cNvPr>
              <p:cNvSpPr/>
              <p:nvPr/>
            </p:nvSpPr>
            <p:spPr>
              <a:xfrm>
                <a:off x="286380" y="3749054"/>
                <a:ext cx="2951257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            </m:t>
                              </m:r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</m:t>
                                      </m:r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−{</m:t>
                                      </m:r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}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6A9FC-EC85-4DEA-8DD9-610018B23C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80" y="3749054"/>
                <a:ext cx="2951257" cy="7101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D1B500D-7EC2-4C43-BD0B-29F20A6EAA4F}"/>
                  </a:ext>
                </a:extLst>
              </p:cNvPr>
              <p:cNvSpPr/>
              <p:nvPr/>
            </p:nvSpPr>
            <p:spPr>
              <a:xfrm>
                <a:off x="254295" y="4867156"/>
                <a:ext cx="6082242" cy="416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DC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∖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∖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∖{</m:t>
                                  </m:r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}|∖{</m:t>
                                  </m:r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}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DC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D1B500D-7EC2-4C43-BD0B-29F20A6EAA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95" y="4867156"/>
                <a:ext cx="6082242" cy="416268"/>
              </a:xfrm>
              <a:prstGeom prst="rect">
                <a:avLst/>
              </a:prstGeom>
              <a:blipFill>
                <a:blip r:embed="rId6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C6CC3F9-17AF-46BB-B86C-0727F78F2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310790"/>
              </p:ext>
            </p:extLst>
          </p:nvPr>
        </p:nvGraphicFramePr>
        <p:xfrm>
          <a:off x="7206916" y="3007545"/>
          <a:ext cx="113381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192">
                  <a:extLst>
                    <a:ext uri="{9D8B030D-6E8A-4147-A177-3AD203B41FA5}">
                      <a16:colId xmlns:a16="http://schemas.microsoft.com/office/drawing/2014/main" val="716538336"/>
                    </a:ext>
                  </a:extLst>
                </a:gridCol>
              </a:tblGrid>
              <a:tr h="2870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14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014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014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014">
                <a:tc>
                  <a:txBody>
                    <a:bodyPr/>
                    <a:lstStyle/>
                    <a:p>
                      <a:r>
                        <a:rPr lang="en-US" sz="1400" dirty="0"/>
                        <a:t>a’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014">
                <a:tc>
                  <a:txBody>
                    <a:bodyPr/>
                    <a:lstStyle/>
                    <a:p>
                      <a:r>
                        <a:rPr lang="en-US" sz="1400" dirty="0"/>
                        <a:t>a’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014">
                <a:tc>
                  <a:txBody>
                    <a:bodyPr/>
                    <a:lstStyle/>
                    <a:p>
                      <a:r>
                        <a:rPr lang="en-US" sz="1400" dirty="0"/>
                        <a:t>a’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01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a’’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01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a’’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10227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CF24EA-D1CD-481E-97D7-91C369BF45C0}"/>
                  </a:ext>
                </a:extLst>
              </p:cNvPr>
              <p:cNvSpPr txBox="1"/>
              <p:nvPr/>
            </p:nvSpPr>
            <p:spPr>
              <a:xfrm>
                <a:off x="7114121" y="2633017"/>
                <a:ext cx="1038489" cy="30777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𝑅</m:t>
                      </m:r>
                      <m:r>
                        <a:rPr lang="en-U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𝐴</m:t>
                      </m:r>
                      <m:r>
                        <a:rPr lang="en-U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,</m:t>
                      </m:r>
                      <m:r>
                        <a:rPr lang="en-U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𝐵</m:t>
                      </m:r>
                      <m:r>
                        <a:rPr lang="en-U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,</m:t>
                      </m:r>
                      <m:r>
                        <a:rPr lang="en-U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𝐶</m:t>
                      </m:r>
                      <m:r>
                        <a:rPr lang="en-U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accent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CF24EA-D1CD-481E-97D7-91C369BF4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121" y="2633017"/>
                <a:ext cx="1038489" cy="307777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A4D4144-509E-4EBB-8083-3F5CF1C85FEF}"/>
                  </a:ext>
                </a:extLst>
              </p:cNvPr>
              <p:cNvSpPr/>
              <p:nvPr/>
            </p:nvSpPr>
            <p:spPr>
              <a:xfrm>
                <a:off x="8343184" y="3606493"/>
                <a:ext cx="549318" cy="3764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/>
                        <m:sup>
                          <m:r>
                            <a:rPr lang="en-US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A4D4144-509E-4EBB-8083-3F5CF1C85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184" y="3606493"/>
                <a:ext cx="549318" cy="3764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e 13">
            <a:extLst>
              <a:ext uri="{FF2B5EF4-FFF2-40B4-BE49-F238E27FC236}">
                <a16:creationId xmlns:a16="http://schemas.microsoft.com/office/drawing/2014/main" id="{8B383892-D462-47C7-AA82-912467CEAA4A}"/>
              </a:ext>
            </a:extLst>
          </p:cNvPr>
          <p:cNvSpPr/>
          <p:nvPr/>
        </p:nvSpPr>
        <p:spPr>
          <a:xfrm rot="16200000">
            <a:off x="4930943" y="4835106"/>
            <a:ext cx="126332" cy="10728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BA0A69-EBBB-4221-8043-31D5D015ED42}"/>
                  </a:ext>
                </a:extLst>
              </p:cNvPr>
              <p:cNvSpPr txBox="1"/>
              <p:nvPr/>
            </p:nvSpPr>
            <p:spPr>
              <a:xfrm>
                <a:off x="4442754" y="5478400"/>
                <a:ext cx="17083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guards this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BA0A69-EBBB-4221-8043-31D5D015E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754" y="5478400"/>
                <a:ext cx="1708390" cy="369332"/>
              </a:xfrm>
              <a:prstGeom prst="rect">
                <a:avLst/>
              </a:prstGeom>
              <a:blipFill>
                <a:blip r:embed="rId9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9440CA0-9859-4527-87A2-4870E7F63B4A}"/>
                  </a:ext>
                </a:extLst>
              </p:cNvPr>
              <p:cNvSpPr txBox="1"/>
              <p:nvPr/>
            </p:nvSpPr>
            <p:spPr>
              <a:xfrm>
                <a:off x="1799635" y="5486795"/>
                <a:ext cx="17083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dirty="0"/>
                  <a:t> guards this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9440CA0-9859-4527-87A2-4870E7F63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635" y="5486795"/>
                <a:ext cx="1708390" cy="369332"/>
              </a:xfrm>
              <a:prstGeom prst="rect">
                <a:avLst/>
              </a:prstGeom>
              <a:blipFill>
                <a:blip r:embed="rId1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eft Brace 16">
            <a:extLst>
              <a:ext uri="{FF2B5EF4-FFF2-40B4-BE49-F238E27FC236}">
                <a16:creationId xmlns:a16="http://schemas.microsoft.com/office/drawing/2014/main" id="{51FDEA99-8824-489A-AC16-C028EC5BC2EE}"/>
              </a:ext>
            </a:extLst>
          </p:cNvPr>
          <p:cNvSpPr/>
          <p:nvPr/>
        </p:nvSpPr>
        <p:spPr>
          <a:xfrm rot="16200000">
            <a:off x="2550903" y="4046829"/>
            <a:ext cx="174041" cy="26970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648402-C71A-4A2E-97E9-4AC4442761FC}"/>
                  </a:ext>
                </a:extLst>
              </p:cNvPr>
              <p:cNvSpPr txBox="1"/>
              <p:nvPr/>
            </p:nvSpPr>
            <p:spPr>
              <a:xfrm>
                <a:off x="3121195" y="5486795"/>
                <a:ext cx="17083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648402-C71A-4A2E-97E9-4AC444276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195" y="5486795"/>
                <a:ext cx="170839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Left Brace 18">
            <a:extLst>
              <a:ext uri="{FF2B5EF4-FFF2-40B4-BE49-F238E27FC236}">
                <a16:creationId xmlns:a16="http://schemas.microsoft.com/office/drawing/2014/main" id="{7C4D2972-F596-4E82-AF79-922D8516156B}"/>
              </a:ext>
            </a:extLst>
          </p:cNvPr>
          <p:cNvSpPr/>
          <p:nvPr/>
        </p:nvSpPr>
        <p:spPr>
          <a:xfrm rot="16200000">
            <a:off x="2550904" y="4046829"/>
            <a:ext cx="174041" cy="26970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E636654-87FC-4D24-9716-65D0E54355F4}"/>
                  </a:ext>
                </a:extLst>
              </p:cNvPr>
              <p:cNvSpPr txBox="1"/>
              <p:nvPr/>
            </p:nvSpPr>
            <p:spPr>
              <a:xfrm>
                <a:off x="3121196" y="5486795"/>
                <a:ext cx="17083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E636654-87FC-4D24-9716-65D0E5435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196" y="5486795"/>
                <a:ext cx="170839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47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2" grpId="0"/>
      <p:bldP spid="13" grpId="0"/>
      <p:bldP spid="14" grpId="0" animBg="1"/>
      <p:bldP spid="15" grpId="0"/>
      <p:bldP spid="16" grpId="0"/>
      <p:bldP spid="19" grpId="0" animBg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7A43-4A55-4195-8E9E-E7D92FA1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8E8FED-8D5B-4EA6-B524-741A2C1BA1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3790"/>
                <a:ext cx="7886700" cy="3928878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holds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,     e.g.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(Query’s) Hypergraph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US" dirty="0"/>
                  <a:t>, there’s an input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/>
                  <a:t> on attributes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←</m:t>
                    </m:r>
                    <m:nary>
                      <m:naryPr>
                        <m:chr m:val="⋀"/>
                        <m:supHide m:val="on"/>
                        <m:ctrl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0" dirty="0"/>
                  <a:t>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8E8FED-8D5B-4EA6-B524-741A2C1BA1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3790"/>
                <a:ext cx="7886700" cy="3928878"/>
              </a:xfrm>
              <a:blipFill>
                <a:blip r:embed="rId2"/>
                <a:stretch>
                  <a:fillRect l="-309" b="-2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B7DC1329-CF08-4135-9FB5-C528B9BFEBFF}"/>
              </a:ext>
            </a:extLst>
          </p:cNvPr>
          <p:cNvSpPr/>
          <p:nvPr/>
        </p:nvSpPr>
        <p:spPr>
          <a:xfrm>
            <a:off x="6847901" y="4687870"/>
            <a:ext cx="300790" cy="30079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F545127-1F1D-44A3-AC0A-4CFBEF2E66A4}"/>
              </a:ext>
            </a:extLst>
          </p:cNvPr>
          <p:cNvSpPr/>
          <p:nvPr/>
        </p:nvSpPr>
        <p:spPr>
          <a:xfrm>
            <a:off x="5977617" y="5915092"/>
            <a:ext cx="300790" cy="30079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6D491F-208A-4B21-89BF-46E04E5B76AB}"/>
              </a:ext>
            </a:extLst>
          </p:cNvPr>
          <p:cNvSpPr/>
          <p:nvPr/>
        </p:nvSpPr>
        <p:spPr>
          <a:xfrm>
            <a:off x="7824464" y="5915092"/>
            <a:ext cx="300790" cy="30079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34126C-AF05-4B73-BDC2-970A78CB57AB}"/>
              </a:ext>
            </a:extLst>
          </p:cNvPr>
          <p:cNvSpPr/>
          <p:nvPr/>
        </p:nvSpPr>
        <p:spPr>
          <a:xfrm rot="2160755">
            <a:off x="6262187" y="4435955"/>
            <a:ext cx="606462" cy="2029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E56C3D6-C1B1-43A4-87D5-87D8E73118CA}"/>
              </a:ext>
            </a:extLst>
          </p:cNvPr>
          <p:cNvSpPr/>
          <p:nvPr/>
        </p:nvSpPr>
        <p:spPr>
          <a:xfrm>
            <a:off x="5853802" y="5726096"/>
            <a:ext cx="2457429" cy="6787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564C787-2124-4DB4-919B-051BBAF0ADEE}"/>
              </a:ext>
            </a:extLst>
          </p:cNvPr>
          <p:cNvSpPr/>
          <p:nvPr/>
        </p:nvSpPr>
        <p:spPr>
          <a:xfrm rot="19217778">
            <a:off x="7171129" y="4433222"/>
            <a:ext cx="606462" cy="202962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68B32D0-364A-41E1-A8A1-FF2A0D97F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505C-7AD9-6140-9B0C-1663455E40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5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5038-33C0-4E5F-872E-D868734B8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7950" y="136524"/>
            <a:ext cx="2226342" cy="1325563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EF413-6A5A-4753-9109-24CE78BAF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505C-7AD9-6140-9B0C-1663455E4031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589B28-66D8-4411-A6AE-FFF81C255126}"/>
                  </a:ext>
                </a:extLst>
              </p:cNvPr>
              <p:cNvSpPr txBox="1"/>
              <p:nvPr/>
            </p:nvSpPr>
            <p:spPr>
              <a:xfrm>
                <a:off x="107396" y="382181"/>
                <a:ext cx="2578655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𝑇𝑖𝑚𝑒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589B28-66D8-4411-A6AE-FFF81C255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96" y="382181"/>
                <a:ext cx="2578655" cy="6721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460FAD-6AB6-4FDA-94A4-C3860F10D25E}"/>
                  </a:ext>
                </a:extLst>
              </p:cNvPr>
              <p:cNvSpPr txBox="1"/>
              <p:nvPr/>
            </p:nvSpPr>
            <p:spPr>
              <a:xfrm>
                <a:off x="1034715" y="1231081"/>
                <a:ext cx="4706417" cy="1132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nary>
                            <m:naryPr>
                              <m:chr m:val="∏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∅,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|∅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is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the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guard</m:t>
                                  </m:r>
                                </m:e>
                              </m:eqAr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|∅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  <m:nary>
                            <m:naryPr>
                              <m:chr m:val="∏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∉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eqAr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460FAD-6AB6-4FDA-94A4-C3860F10D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715" y="1231081"/>
                <a:ext cx="4706417" cy="1132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989075-D466-46E3-A58C-D66C383EEC3B}"/>
                  </a:ext>
                </a:extLst>
              </p:cNvPr>
              <p:cNvSpPr txBox="1"/>
              <p:nvPr/>
            </p:nvSpPr>
            <p:spPr>
              <a:xfrm>
                <a:off x="1034715" y="2319706"/>
                <a:ext cx="5021118" cy="1353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∅,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|∅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the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guard</m:t>
                              </m:r>
                            </m:e>
                          </m:eqAr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</m:nary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|∅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nary>
                        <m:naryPr>
                          <m:chr m:val="∏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eqAr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989075-D466-46E3-A58C-D66C383EE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715" y="2319706"/>
                <a:ext cx="5021118" cy="13531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2BCC2B-CF57-4038-B1EB-1B98D91F6402}"/>
                  </a:ext>
                </a:extLst>
              </p:cNvPr>
              <p:cNvSpPr txBox="1"/>
              <p:nvPr/>
            </p:nvSpPr>
            <p:spPr>
              <a:xfrm>
                <a:off x="1034715" y="3851962"/>
                <a:ext cx="4193520" cy="1132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∅,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|∅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the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guard</m:t>
                              </m:r>
                            </m:e>
                          </m:eqAr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|∅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|∅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nary>
                        <m:naryPr>
                          <m:chr m:val="∏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eqAr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2BCC2B-CF57-4038-B1EB-1B98D91F6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715" y="3851962"/>
                <a:ext cx="4193520" cy="11322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A8C4C53-3A03-4963-BFB5-4401CBD40518}"/>
                  </a:ext>
                </a:extLst>
              </p:cNvPr>
              <p:cNvSpPr/>
              <p:nvPr/>
            </p:nvSpPr>
            <p:spPr>
              <a:xfrm>
                <a:off x="1034715" y="5201161"/>
                <a:ext cx="2230547" cy="85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𝐷𝐶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A8C4C53-3A03-4963-BFB5-4401CBD405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715" y="5201161"/>
                <a:ext cx="2230547" cy="8515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207957C-D02F-47F8-AAA1-FACBE4DABD1A}"/>
              </a:ext>
            </a:extLst>
          </p:cNvPr>
          <p:cNvSpPr txBox="1"/>
          <p:nvPr/>
        </p:nvSpPr>
        <p:spPr>
          <a:xfrm>
            <a:off x="6311815" y="1377488"/>
            <a:ext cx="251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Induction hypothesis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412077-11C8-4B83-9A0D-74C5E599A576}"/>
              </a:ext>
            </a:extLst>
          </p:cNvPr>
          <p:cNvSpPr txBox="1"/>
          <p:nvPr/>
        </p:nvSpPr>
        <p:spPr>
          <a:xfrm>
            <a:off x="6311814" y="2641060"/>
            <a:ext cx="251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Friedgut</a:t>
            </a:r>
            <a:r>
              <a:rPr lang="en-US" dirty="0">
                <a:solidFill>
                  <a:srgbClr val="00B050"/>
                </a:solidFill>
              </a:rPr>
              <a:t> inequality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F1F2D64-C97C-46F2-A5C6-4634443E2E66}"/>
                  </a:ext>
                </a:extLst>
              </p:cNvPr>
              <p:cNvSpPr txBox="1"/>
              <p:nvPr/>
            </p:nvSpPr>
            <p:spPr>
              <a:xfrm>
                <a:off x="6311813" y="4128525"/>
                <a:ext cx="2518611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guards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(∅, 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|∅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F1F2D64-C97C-46F2-A5C6-4634443E2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813" y="4128525"/>
                <a:ext cx="2518611" cy="394210"/>
              </a:xfrm>
              <a:prstGeom prst="rect">
                <a:avLst/>
              </a:prstGeom>
              <a:blipFill>
                <a:blip r:embed="rId7"/>
                <a:stretch>
                  <a:fillRect t="-7692"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61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70FD7F-898F-48F3-B9F7-D4E93F65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Entropy-based Algorithm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B38ABC-8FC3-48D8-BA49-3FCCCE5079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Shannon-type inequalities are interpreted as relational operators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78C40-1B94-4FFB-A759-895D8168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505C-7AD9-6140-9B0C-1663455E403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200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40C0-2E0C-4B7D-8161-5AC37881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we have to settle for less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804D09D-5227-4FE3-837A-6192F6A6CF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858032"/>
                <a:ext cx="7886700" cy="3318931"/>
              </a:xfrm>
            </p:spPr>
            <p:txBody>
              <a:bodyPr/>
              <a:lstStyle/>
              <a:p>
                <a:r>
                  <a:rPr lang="en-US" dirty="0"/>
                  <a:t>PANDA runs in time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polymatroid</m:t>
                            </m:r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bound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</m:oMath>
                </a14:m>
                <a:r>
                  <a:rPr lang="en-US" dirty="0"/>
                  <a:t> hides humongous factors in query size and polylog in data size</a:t>
                </a:r>
              </a:p>
              <a:p>
                <a:pPr lvl="1"/>
                <a:r>
                  <a:rPr lang="en-US" dirty="0"/>
                  <a:t>Works for (a type of) disjunctive </a:t>
                </a:r>
                <a:r>
                  <a:rPr lang="en-US" dirty="0" err="1"/>
                  <a:t>datalog</a:t>
                </a:r>
                <a:r>
                  <a:rPr lang="en-US" dirty="0"/>
                  <a:t>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⊃</m:t>
                    </m:r>
                  </m:oMath>
                </a14:m>
                <a:r>
                  <a:rPr lang="en-US" dirty="0"/>
                  <a:t> conjunctive queries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7030A0"/>
                    </a:solidFill>
                  </a:rPr>
                  <a:t>Three main steps</a:t>
                </a:r>
              </a:p>
              <a:p>
                <a:pPr marL="6858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HDC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and its dual gives </a:t>
                </a:r>
                <a:r>
                  <a:rPr lang="en-US" dirty="0">
                    <a:solidFill>
                      <a:srgbClr val="C00000"/>
                    </a:solidFill>
                  </a:rPr>
                  <a:t>Shannon-flow inequality</a:t>
                </a:r>
              </a:p>
              <a:p>
                <a:pPr marL="685800" lvl="1" indent="-342900">
                  <a:buFont typeface="+mj-lt"/>
                  <a:buAutoNum type="arabicPeriod"/>
                </a:pPr>
                <a:r>
                  <a:rPr lang="en-US" dirty="0"/>
                  <a:t>Show that there’s a “</a:t>
                </a:r>
                <a:r>
                  <a:rPr lang="en-US" i="1" dirty="0">
                    <a:solidFill>
                      <a:srgbClr val="C00000"/>
                    </a:solidFill>
                  </a:rPr>
                  <a:t>proof sequence</a:t>
                </a:r>
                <a:r>
                  <a:rPr lang="en-US" dirty="0"/>
                  <a:t>” for the SFI</a:t>
                </a:r>
              </a:p>
              <a:p>
                <a:pPr marL="685800" lvl="1" indent="-342900">
                  <a:buFont typeface="+mj-lt"/>
                  <a:buAutoNum type="arabicPeriod"/>
                </a:pPr>
                <a:r>
                  <a:rPr lang="en-US" dirty="0"/>
                  <a:t>Convert each step in the proof sequence into a </a:t>
                </a:r>
                <a:r>
                  <a:rPr lang="en-US" dirty="0">
                    <a:solidFill>
                      <a:srgbClr val="C00000"/>
                    </a:solidFill>
                  </a:rPr>
                  <a:t>relational operator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804D09D-5227-4FE3-837A-6192F6A6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858032"/>
                <a:ext cx="7886700" cy="3318931"/>
              </a:xfrm>
              <a:blipFill>
                <a:blip r:embed="rId2"/>
                <a:stretch>
                  <a:fillRect l="-386" t="-1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F8014-7894-4057-8C1F-BB8DE068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505C-7AD9-6140-9B0C-1663455E4031}" type="slidenum">
              <a:rPr lang="en-US" smtClean="0"/>
              <a:t>42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E80E93-CA1D-4F72-8C64-B632BCDF8CC9}"/>
                  </a:ext>
                </a:extLst>
              </p:cNvPr>
              <p:cNvSpPr txBox="1"/>
              <p:nvPr/>
            </p:nvSpPr>
            <p:spPr>
              <a:xfrm>
                <a:off x="0" y="1760921"/>
                <a:ext cx="5513426" cy="55367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sz="20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n-US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⊨</m:t>
                              </m:r>
                              <m:r>
                                <a:rPr lang="en-US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</m:d>
                              <m:r>
                                <a:rPr lang="en-US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func>
                        </m:e>
                      </m:func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|"/>
                              <m:ctrlP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0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HDC</m:t>
                          </m:r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E80E93-CA1D-4F72-8C64-B632BCDF8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60921"/>
                <a:ext cx="5513426" cy="553678"/>
              </a:xfrm>
              <a:prstGeom prst="rect">
                <a:avLst/>
              </a:prstGeom>
              <a:blipFill>
                <a:blip r:embed="rId3"/>
                <a:stretch>
                  <a:fillRect b="-21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E844AA-0EA4-4454-B490-31A16F4A6FED}"/>
                  </a:ext>
                </a:extLst>
              </p:cNvPr>
              <p:cNvSpPr txBox="1"/>
              <p:nvPr/>
            </p:nvSpPr>
            <p:spPr>
              <a:xfrm>
                <a:off x="5270804" y="1760921"/>
                <a:ext cx="3751575" cy="4001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|"/>
                              <m:ctrlPr>
                                <a:rPr lang="en-US" sz="2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HDC</m:t>
                          </m:r>
                          <m:r>
                            <a:rPr lang="en-US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E844AA-0EA4-4454-B490-31A16F4A6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804" y="1760921"/>
                <a:ext cx="3751575" cy="400110"/>
              </a:xfrm>
              <a:prstGeom prst="rect">
                <a:avLst/>
              </a:prstGeom>
              <a:blipFill>
                <a:blip r:embed="rId4"/>
                <a:stretch>
                  <a:fillRect b="-169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A200B8F-4B55-4C39-A485-A0BC0A3BB251}"/>
              </a:ext>
            </a:extLst>
          </p:cNvPr>
          <p:cNvSpPr txBox="1"/>
          <p:nvPr/>
        </p:nvSpPr>
        <p:spPr>
          <a:xfrm>
            <a:off x="2026994" y="1168617"/>
            <a:ext cx="3360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Entropic bound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Not known to be computable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768CDA-0506-4251-BE80-43A5844ABFC2}"/>
              </a:ext>
            </a:extLst>
          </p:cNvPr>
          <p:cNvSpPr txBox="1"/>
          <p:nvPr/>
        </p:nvSpPr>
        <p:spPr>
          <a:xfrm>
            <a:off x="5643679" y="1129819"/>
            <a:ext cx="3325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Polymatroid bound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Computable, not tight</a:t>
            </a:r>
          </a:p>
        </p:txBody>
      </p:sp>
    </p:spTree>
    <p:extLst>
      <p:ext uri="{BB962C8B-B14F-4D97-AF65-F5344CB8AC3E}">
        <p14:creationId xmlns:p14="http://schemas.microsoft.com/office/powerpoint/2010/main" val="377724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0AC8-5AA7-43D6-8592-7B5BCAD6C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2A1A4E-6580-4EBA-9993-2E3186BC04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93520"/>
                <a:ext cx="7886700" cy="468344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polymatroid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bound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ra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(under mild assumptions above relative </a:t>
                </a:r>
                <a:r>
                  <a:rPr lang="en-US" dirty="0" err="1"/>
                  <a:t>magnitutes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)</a:t>
                </a:r>
              </a:p>
              <a:p>
                <a:pPr lvl="1"/>
                <a:r>
                  <a:rPr lang="en-US" dirty="0"/>
                  <a:t>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/>
                  <a:t> then we want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1.5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0" dirty="0"/>
                  <a:t>-time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2A1A4E-6580-4EBA-9993-2E3186BC04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93520"/>
                <a:ext cx="7886700" cy="4683443"/>
              </a:xfrm>
              <a:blipFill>
                <a:blip r:embed="rId2"/>
                <a:stretch>
                  <a:fillRect l="-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40B772-BCB2-48BA-BA23-7089C2D27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AMW 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52DC4-E1EF-4D35-BD2F-7BF66B7CC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505C-7AD9-6140-9B0C-1663455E4031}" type="slidenum">
              <a:rPr lang="en-US" smtClean="0"/>
              <a:t>43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F82D9E3-8688-4880-9049-2768650780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2092308"/>
                  </p:ext>
                </p:extLst>
              </p:nvPr>
            </p:nvGraphicFramePr>
            <p:xfrm>
              <a:off x="1524000" y="2159414"/>
              <a:ext cx="6096000" cy="2352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32629">
                      <a:extLst>
                        <a:ext uri="{9D8B030D-6E8A-4147-A177-3AD203B41FA5}">
                          <a16:colId xmlns:a16="http://schemas.microsoft.com/office/drawing/2014/main" val="1247238125"/>
                        </a:ext>
                      </a:extLst>
                    </a:gridCol>
                    <a:gridCol w="2163371">
                      <a:extLst>
                        <a:ext uri="{9D8B030D-6E8A-4147-A177-3AD203B41FA5}">
                          <a16:colId xmlns:a16="http://schemas.microsoft.com/office/drawing/2014/main" val="26106836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Constraint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Guard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82385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(∅,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9913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(∅,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𝐵𝐶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33475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(∅,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𝐶𝐷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4028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𝐴𝐶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𝐴𝐶𝐷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76874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𝐵𝐷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𝐴𝐵𝐷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9341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F82D9E3-8688-4880-9049-2768650780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2092308"/>
                  </p:ext>
                </p:extLst>
              </p:nvPr>
            </p:nvGraphicFramePr>
            <p:xfrm>
              <a:off x="1524000" y="2159414"/>
              <a:ext cx="6096000" cy="2352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32629">
                      <a:extLst>
                        <a:ext uri="{9D8B030D-6E8A-4147-A177-3AD203B41FA5}">
                          <a16:colId xmlns:a16="http://schemas.microsoft.com/office/drawing/2014/main" val="1247238125"/>
                        </a:ext>
                      </a:extLst>
                    </a:gridCol>
                    <a:gridCol w="2163371">
                      <a:extLst>
                        <a:ext uri="{9D8B030D-6E8A-4147-A177-3AD203B41FA5}">
                          <a16:colId xmlns:a16="http://schemas.microsoft.com/office/drawing/2014/main" val="26106836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Constraint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Guard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82385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0" t="-96923" r="-55814" b="-4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2254" t="-96923" r="-1408" b="-41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991331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0" t="-196923" r="-55814" b="-3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2254" t="-196923" r="-1408" b="-31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334752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0" t="-292424" r="-55814" b="-2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2254" t="-292424" r="-1408" b="-2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402870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0" t="-398462" r="-5581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2254" t="-398462" r="-1408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768746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0" t="-498462" r="-55814" b="-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2254" t="-498462" r="-1408" b="-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93414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2461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0C7B-A19C-4AD3-8E9E-C23BF812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Corresponding Shannon-flow inequality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FE2031-FF75-46C1-9AF6-A5066D3A74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following inequality holds for </a:t>
                </a:r>
                <a:r>
                  <a:rPr lang="en-US" i="1" dirty="0"/>
                  <a:t>all</a:t>
                </a:r>
                <a:r>
                  <a:rPr lang="en-US" dirty="0"/>
                  <a:t> polymatroids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Implies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ra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FE2031-FF75-46C1-9AF6-A5066D3A74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6" t="-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4CDCE-8C65-4C77-98CB-06E07535D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505C-7AD9-6140-9B0C-1663455E4031}" type="slidenum">
              <a:rPr lang="en-US" smtClean="0"/>
              <a:t>44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4E18F2-CF6F-4BDB-B8AA-77556638FB7B}"/>
                  </a:ext>
                </a:extLst>
              </p:cNvPr>
              <p:cNvSpPr txBox="1"/>
              <p:nvPr/>
            </p:nvSpPr>
            <p:spPr>
              <a:xfrm>
                <a:off x="628650" y="2169042"/>
                <a:ext cx="7886700" cy="976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𝐴𝐵𝐶𝐷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𝐵𝐶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𝐶𝐷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𝐴𝐶𝐷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𝐴𝐶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𝐴𝐵𝐷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𝐵𝐷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4E18F2-CF6F-4BDB-B8AA-77556638F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169042"/>
                <a:ext cx="7886700" cy="9762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185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0C7B-A19C-4AD3-8E9E-C23BF812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sequence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4CDCE-8C65-4C77-98CB-06E07535D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505C-7AD9-6140-9B0C-1663455E4031}" type="slidenum">
              <a:rPr lang="en-US" smtClean="0"/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4E18F2-CF6F-4BDB-B8AA-77556638FB7B}"/>
                  </a:ext>
                </a:extLst>
              </p:cNvPr>
              <p:cNvSpPr txBox="1"/>
              <p:nvPr/>
            </p:nvSpPr>
            <p:spPr>
              <a:xfrm>
                <a:off x="628650" y="2169042"/>
                <a:ext cx="7886700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𝐵𝐶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𝐶𝐷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𝐴𝐶𝐷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𝐴𝐶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𝐴𝐵𝐷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𝐵𝐷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𝐵𝐶</m:t>
                          </m:r>
                        </m:e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𝐶𝐷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𝐴𝐶𝐷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h𝐴𝐵𝐷</m:t>
                      </m:r>
                      <m:d>
                        <m:dPr>
                          <m:beg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𝐵𝐷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𝐵𝐶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𝐵𝐶𝐷</m:t>
                          </m:r>
                        </m:e>
                        <m:e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𝐴𝐶𝐷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𝐴𝐵𝐷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𝐵𝐷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𝐵𝐶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𝐵𝐶𝐷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𝐴𝐶𝐷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99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99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990000"/>
                              </a:solidFill>
                              <a:latin typeface="Cambria Math" panose="02040503050406030204" pitchFamily="18" charset="0"/>
                            </a:rPr>
                            <m:t>𝐴𝐵𝐷</m:t>
                          </m:r>
                        </m:e>
                        <m:e>
                          <m:r>
                            <a:rPr lang="en-US" sz="2000" b="0" i="1" smtClean="0">
                              <a:solidFill>
                                <a:srgbClr val="990000"/>
                              </a:solidFill>
                              <a:latin typeface="Cambria Math" panose="02040503050406030204" pitchFamily="18" charset="0"/>
                            </a:rPr>
                            <m:t>𝐵𝐷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𝐵𝐶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smtClean="0">
                          <a:solidFill>
                            <a:srgbClr val="99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99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990000"/>
                              </a:solidFill>
                              <a:latin typeface="Cambria Math" panose="02040503050406030204" pitchFamily="18" charset="0"/>
                            </a:rPr>
                            <m:t>𝐵𝐶𝐷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𝐴𝐶𝐷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𝐴𝐶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smtClean="0">
                          <a:solidFill>
                            <a:srgbClr val="99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99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990000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sz="2000" b="0" i="1" smtClean="0">
                              <a:solidFill>
                                <a:srgbClr val="99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i="1">
                              <a:solidFill>
                                <a:srgbClr val="99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en-US" sz="2000" i="1">
                              <a:solidFill>
                                <a:srgbClr val="99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b="0" i="1" smtClean="0">
                              <a:solidFill>
                                <a:srgbClr val="99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i="1">
                              <a:solidFill>
                                <a:srgbClr val="99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𝐵𝐶</m:t>
                          </m:r>
                        </m:e>
                        <m:e>
                          <m: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𝐴𝐶𝐷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𝐴𝐶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smtClean="0">
                          <a:solidFill>
                            <a:srgbClr val="99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99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990000"/>
                              </a:solidFill>
                              <a:latin typeface="Cambria Math" panose="02040503050406030204" pitchFamily="18" charset="0"/>
                            </a:rPr>
                            <m:t>𝐴𝐵𝐶𝐷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0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𝐵𝐶</m:t>
                          </m:r>
                        </m:e>
                        <m:e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𝐴𝐶𝐷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𝐴𝐶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𝐴𝐵𝐶𝐷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𝐴𝐶𝐷</m:t>
                          </m:r>
                        </m:e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𝐴𝐶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𝐴𝐵𝐶𝐷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𝐴𝐵𝐶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𝐶𝐷</m:t>
                          </m:r>
                        </m:e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𝐴𝐵𝐶𝐷</m:t>
                          </m:r>
                        </m:e>
                      </m:d>
                    </m:oMath>
                  </m:oMathPara>
                </a14:m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𝐴𝐵𝐶𝐷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𝐴𝐵𝐶𝐷</m:t>
                        </m:r>
                      </m:e>
                    </m:d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4E18F2-CF6F-4BDB-B8AA-77556638F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169042"/>
                <a:ext cx="7886700" cy="34778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9465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F9D87-5FF2-404C-B326-12C27D5F9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DE78EC86-035A-4BB9-9312-0951096D534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49723681"/>
                  </p:ext>
                </p:extLst>
              </p:nvPr>
            </p:nvGraphicFramePr>
            <p:xfrm>
              <a:off x="204145" y="1493838"/>
              <a:ext cx="8311205" cy="41137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57924">
                      <a:extLst>
                        <a:ext uri="{9D8B030D-6E8A-4147-A177-3AD203B41FA5}">
                          <a16:colId xmlns:a16="http://schemas.microsoft.com/office/drawing/2014/main" val="3285285667"/>
                        </a:ext>
                      </a:extLst>
                    </a:gridCol>
                    <a:gridCol w="1250065">
                      <a:extLst>
                        <a:ext uri="{9D8B030D-6E8A-4147-A177-3AD203B41FA5}">
                          <a16:colId xmlns:a16="http://schemas.microsoft.com/office/drawing/2014/main" val="1464400921"/>
                        </a:ext>
                      </a:extLst>
                    </a:gridCol>
                    <a:gridCol w="4003216">
                      <a:extLst>
                        <a:ext uri="{9D8B030D-6E8A-4147-A177-3AD203B41FA5}">
                          <a16:colId xmlns:a16="http://schemas.microsoft.com/office/drawing/2014/main" val="42065271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Proof step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695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𝐵𝐶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𝐵𝐶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Partition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h𝑒𝑎𝑣𝑦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𝑙𝑖𝑔h𝑡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dirty="0"/>
                            <a:t>    threshold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41748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𝐶𝐷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𝐵𝐶𝐷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NOOP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sz="1600" dirty="0"/>
                            <a:t> “affiliated” with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𝐵𝐶𝐷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3567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𝐵𝐶𝐷</m:t>
                                  </m:r>
                                </m:e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𝐵𝐶𝐷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Join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h𝑒𝑎𝑣𝑦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⋈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30871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𝐴𝐵𝐷</m:t>
                                  </m:r>
                                </m:e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𝐵𝐷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𝐴𝐵𝐶𝐷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𝐵𝐶𝐷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NOOP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oMath>
                          </a14:m>
                          <a:r>
                            <a:rPr lang="en-US" sz="1600" dirty="0"/>
                            <a:t> “affiliated</a:t>
                          </a:r>
                          <a:r>
                            <a:rPr lang="en-US" sz="1600" baseline="0" dirty="0"/>
                            <a:t>” with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baseline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600" b="0" i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baseline="0" smtClean="0">
                                  <a:latin typeface="Cambria Math" panose="02040503050406030204" pitchFamily="18" charset="0"/>
                                </a:rPr>
                                <m:t>𝐴𝐵𝐶𝐷</m:t>
                              </m:r>
                              <m:r>
                                <a:rPr lang="en-US" sz="1600" b="0" i="1" baseline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600" b="0" i="1" baseline="0" smtClean="0">
                                  <a:latin typeface="Cambria Math" panose="02040503050406030204" pitchFamily="18" charset="0"/>
                                </a:rPr>
                                <m:t>𝐵𝐶𝐷</m:t>
                              </m:r>
                              <m:r>
                                <a:rPr lang="en-US" sz="1600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88277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𝐴𝐵𝐶𝐷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𝐵𝐶𝐷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𝐵𝐶𝐷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𝐴𝐵𝐶𝐷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Join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⋈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48548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𝐵𝐶</m:t>
                                  </m:r>
                                </m:e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𝐴𝐵𝐶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NOOP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𝑙𝑖𝑔h𝑡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dirty="0"/>
                            <a:t> “affiliated” with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𝐴𝐵𝐶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132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𝐴𝐵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𝐴𝐵𝐶</m:t>
                                  </m:r>
                                </m:e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𝐴𝐵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𝐴𝐵𝐶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Join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⋈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𝑙𝑖𝑔h𝑡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29097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𝐴𝐶𝐷</m:t>
                                  </m:r>
                                </m:e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𝐴𝐶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𝐴𝐵𝐶𝐷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𝐴𝐶𝐷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NOOP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oMath>
                          </a14:m>
                          <a:r>
                            <a:rPr lang="en-US" sz="1600" dirty="0"/>
                            <a:t> “affiliated with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𝐴𝐵𝐶𝐷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𝐴𝐶𝐷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45028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𝐴𝐵𝐶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𝐴𝐵𝐶𝐷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𝐴𝐵𝐶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𝐴𝐵𝐶𝐷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Join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⋈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16318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DE78EC86-035A-4BB9-9312-0951096D534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49723681"/>
                  </p:ext>
                </p:extLst>
              </p:nvPr>
            </p:nvGraphicFramePr>
            <p:xfrm>
              <a:off x="204145" y="1493838"/>
              <a:ext cx="8311205" cy="41137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57924">
                      <a:extLst>
                        <a:ext uri="{9D8B030D-6E8A-4147-A177-3AD203B41FA5}">
                          <a16:colId xmlns:a16="http://schemas.microsoft.com/office/drawing/2014/main" val="3285285667"/>
                        </a:ext>
                      </a:extLst>
                    </a:gridCol>
                    <a:gridCol w="1250065">
                      <a:extLst>
                        <a:ext uri="{9D8B030D-6E8A-4147-A177-3AD203B41FA5}">
                          <a16:colId xmlns:a16="http://schemas.microsoft.com/office/drawing/2014/main" val="1464400921"/>
                        </a:ext>
                      </a:extLst>
                    </a:gridCol>
                    <a:gridCol w="4003216">
                      <a:extLst>
                        <a:ext uri="{9D8B030D-6E8A-4147-A177-3AD203B41FA5}">
                          <a16:colId xmlns:a16="http://schemas.microsoft.com/office/drawing/2014/main" val="42065271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Proof step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695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" t="-104918" r="-172709" b="-9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Partition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7763" t="-104918" r="-761" b="-9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41748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" t="-204918" r="-172709" b="-8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NOOP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7763" t="-204918" r="-761" b="-8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3567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" t="-310000" r="-172709" b="-7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Join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7763" t="-310000" r="-761" b="-7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30871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" t="-403279" r="-172709" b="-6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NOOP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7763" t="-403279" r="-761" b="-6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8827765"/>
                      </a:ext>
                    </a:extLst>
                  </a:tr>
                  <a:tr h="5735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" t="-326596" r="-172709" b="-3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Join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7763" t="-326596" r="-761" b="-3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48548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" t="-657377" r="-172709" b="-3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NOOP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7763" t="-657377" r="-761" b="-3655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132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" t="-757377" r="-172709" b="-2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Join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7763" t="-757377" r="-761" b="-2655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29097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" t="-857377" r="-172709" b="-1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NOOP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7763" t="-857377" r="-761" b="-1655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4502850"/>
                      </a:ext>
                    </a:extLst>
                  </a:tr>
                  <a:tr h="5735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" t="-621277" r="-172709" b="-74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Join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7763" t="-621277" r="-761" b="-74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6318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86553-6A00-40FF-9ECD-67845782B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505C-7AD9-6140-9B0C-1663455E403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22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70FD7F-898F-48F3-B9F7-D4E93F65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Problems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B38ABC-8FC3-48D8-BA49-3FCCCE5079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are </a:t>
            </a:r>
            <a:r>
              <a:rPr lang="en-US" b="1" dirty="0"/>
              <a:t>much</a:t>
            </a:r>
            <a:r>
              <a:rPr lang="en-US" dirty="0"/>
              <a:t> harder than others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78C40-1B94-4FFB-A759-895D8168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505C-7AD9-6140-9B0C-1663455E403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430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FBD14-D514-450D-A241-7E35F2348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505C-7AD9-6140-9B0C-1663455E4031}" type="slidenum">
              <a:rPr lang="en-US" smtClean="0"/>
              <a:t>48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C261B2-7702-4FDF-8A71-320BF3437FE8}"/>
              </a:ext>
            </a:extLst>
          </p:cNvPr>
          <p:cNvSpPr txBox="1"/>
          <p:nvPr/>
        </p:nvSpPr>
        <p:spPr>
          <a:xfrm>
            <a:off x="801326" y="870304"/>
            <a:ext cx="5313724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1. Is the entropic bound computable?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AADF3E-522E-4A6E-B4FE-478F1036F284}"/>
              </a:ext>
            </a:extLst>
          </p:cNvPr>
          <p:cNvSpPr txBox="1"/>
          <p:nvPr/>
        </p:nvSpPr>
        <p:spPr>
          <a:xfrm>
            <a:off x="801326" y="2086077"/>
            <a:ext cx="7828058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2. What is the computational (query) complexity of computing the polymatroid bound?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05D399-CDD8-4281-8CF6-E7ACDA0F9738}"/>
                  </a:ext>
                </a:extLst>
              </p:cNvPr>
              <p:cNvSpPr txBox="1"/>
              <p:nvPr/>
            </p:nvSpPr>
            <p:spPr>
              <a:xfrm>
                <a:off x="801326" y="3709417"/>
                <a:ext cx="7900360" cy="83099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3. For which class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DC</m:t>
                    </m:r>
                  </m:oMath>
                </a14:m>
                <a:r>
                  <a:rPr lang="en-US" sz="2400" dirty="0"/>
                  <a:t> is the best acyclic modification tight w.r.t.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DC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05D399-CDD8-4281-8CF6-E7ACDA0F9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26" y="3709417"/>
                <a:ext cx="7900360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397934D-58E9-492B-9E13-84B22C298B50}"/>
                  </a:ext>
                </a:extLst>
              </p:cNvPr>
              <p:cNvSpPr txBox="1"/>
              <p:nvPr/>
            </p:nvSpPr>
            <p:spPr>
              <a:xfrm>
                <a:off x="801326" y="5350375"/>
                <a:ext cx="7900360" cy="46166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4. For which class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DC</m:t>
                    </m:r>
                  </m:oMath>
                </a14:m>
                <a:r>
                  <a:rPr lang="en-US" sz="2400" dirty="0"/>
                  <a:t> is the polymatroid bound tight?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397934D-58E9-492B-9E13-84B22C298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26" y="5350375"/>
                <a:ext cx="790036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876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FBD14-D514-450D-A241-7E35F2348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505C-7AD9-6140-9B0C-1663455E4031}" type="slidenum">
              <a:rPr lang="en-US" smtClean="0"/>
              <a:t>49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C261B2-7702-4FDF-8A71-320BF3437FE8}"/>
              </a:ext>
            </a:extLst>
          </p:cNvPr>
          <p:cNvSpPr txBox="1"/>
          <p:nvPr/>
        </p:nvSpPr>
        <p:spPr>
          <a:xfrm>
            <a:off x="801326" y="2003220"/>
            <a:ext cx="7828058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6. Theory and algorithm for average case output size bound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AADF3E-522E-4A6E-B4FE-478F1036F284}"/>
              </a:ext>
            </a:extLst>
          </p:cNvPr>
          <p:cNvSpPr txBox="1"/>
          <p:nvPr/>
        </p:nvSpPr>
        <p:spPr>
          <a:xfrm>
            <a:off x="801326" y="3578049"/>
            <a:ext cx="7828058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7. Theory and practical algorithms for instance-optimal query evaluation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05D399-CDD8-4281-8CF6-E7ACDA0F9738}"/>
              </a:ext>
            </a:extLst>
          </p:cNvPr>
          <p:cNvSpPr txBox="1"/>
          <p:nvPr/>
        </p:nvSpPr>
        <p:spPr>
          <a:xfrm>
            <a:off x="801326" y="5301420"/>
            <a:ext cx="7900360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8. Theory and practical algorithms for optimizers of multi-way join operators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33E909-515B-4285-AEF9-533CD4046557}"/>
              </a:ext>
            </a:extLst>
          </p:cNvPr>
          <p:cNvSpPr txBox="1"/>
          <p:nvPr/>
        </p:nvSpPr>
        <p:spPr>
          <a:xfrm>
            <a:off x="801326" y="725583"/>
            <a:ext cx="7900360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5. Improve the (humongous) hidden factors in PANDA</a:t>
            </a:r>
          </a:p>
        </p:txBody>
      </p:sp>
    </p:spTree>
    <p:extLst>
      <p:ext uri="{BB962C8B-B14F-4D97-AF65-F5344CB8AC3E}">
        <p14:creationId xmlns:p14="http://schemas.microsoft.com/office/powerpoint/2010/main" val="171028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Degree Constraints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943807"/>
              </p:ext>
            </p:extLst>
          </p:nvPr>
        </p:nvGraphicFramePr>
        <p:xfrm>
          <a:off x="116306" y="2158798"/>
          <a:ext cx="210436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910">
                  <a:extLst>
                    <a:ext uri="{9D8B030D-6E8A-4147-A177-3AD203B41FA5}">
                      <a16:colId xmlns:a16="http://schemas.microsoft.com/office/drawing/2014/main" val="716538336"/>
                    </a:ext>
                  </a:extLst>
                </a:gridCol>
              </a:tblGrid>
              <a:tr h="3716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662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662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662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662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662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662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66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66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102275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04181" y="1692231"/>
            <a:ext cx="1544012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R(A,B,C)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A212F13B-3458-48FA-836F-F6E44BCDE124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2312069" y="2226472"/>
                <a:ext cx="6677526" cy="32253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deg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    Functional dependency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deg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n-US" sz="2000" dirty="0"/>
                  <a:t>             Degree constraint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𝐴𝐵𝐶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≤8</m:t>
                    </m:r>
                  </m:oMath>
                </a14:m>
                <a:r>
                  <a:rPr lang="en-US" sz="2000" dirty="0"/>
                  <a:t>                      Cardinality constraint</a:t>
                </a:r>
              </a:p>
              <a:p>
                <a:endParaRPr lang="en-US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rgbClr val="7030A0"/>
                    </a:solidFill>
                  </a:rPr>
                  <a:t>Degree constraints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∅⊆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with </a:t>
                </a:r>
                <a:r>
                  <a:rPr lang="en-US" b="1" dirty="0">
                    <a:solidFill>
                      <a:schemeClr val="tx1"/>
                    </a:solidFill>
                  </a:rPr>
                  <a:t>guard</a:t>
                </a:r>
                <a:r>
                  <a:rPr lang="en-US" dirty="0">
                    <a:solidFill>
                      <a:schemeClr val="tx1"/>
                    </a:solidFill>
                  </a:rPr>
                  <a:t> R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Generalizes both cardinality bounds and FDs</a:t>
                </a:r>
              </a:p>
              <a:p>
                <a:pPr marL="3429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A212F13B-3458-48FA-836F-F6E44BCDE124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2069" y="2226472"/>
                <a:ext cx="6677526" cy="3225370"/>
              </a:xfrm>
              <a:prstGeom prst="rect">
                <a:avLst/>
              </a:prstGeom>
              <a:blipFill>
                <a:blip r:embed="rId2"/>
                <a:stretch>
                  <a:fillRect l="-1825" t="-3592" r="-1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A954663C-D57B-4B43-9FF6-23FDE9BFA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505C-7AD9-6140-9B0C-1663455E40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0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2E620-2065-42A4-8797-37CA7F6C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Twin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BE02AA-2038-4F64-A28C-15F9463793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893596"/>
                <a:ext cx="7886700" cy="3283368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Worst-case output size bound </a:t>
                </a:r>
                <a:b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sup</m:t>
                            </m:r>
                          </m:e>
                          <m:lim>
                            <m:r>
                              <a:rPr lang="en-US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  <m: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⊨</m:t>
                            </m:r>
                            <m: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𝐷𝐶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endParaRPr lang="en-US" b="0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solidFill>
                      <a:srgbClr val="800000"/>
                    </a:solidFill>
                  </a:rPr>
                  <a:t>Worst-case optimal join algorithm: evaluate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rgbClr val="800000"/>
                    </a:solidFill>
                  </a:rPr>
                  <a:t> in</a:t>
                </a:r>
                <a:br>
                  <a:rPr lang="en-US" dirty="0">
                    <a:solidFill>
                      <a:srgbClr val="800000"/>
                    </a:solidFill>
                  </a:rPr>
                </a:br>
                <a:br>
                  <a:rPr lang="en-US" dirty="0">
                    <a:solidFill>
                      <a:srgbClr val="800000"/>
                    </a:solidFill>
                  </a:rPr>
                </a:b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rgbClr val="8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800000"/>
                                    </a:solidFill>
                                    <a:latin typeface="Cambria Math" panose="02040503050406030204" pitchFamily="18" charset="0"/>
                                  </a:rPr>
                                  <m:t>sup</m:t>
                                </m:r>
                              </m:e>
                              <m:lim>
                                <m:r>
                                  <a:rPr lang="en-US" b="1" i="1">
                                    <a:solidFill>
                                      <a:srgbClr val="800000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  <m:r>
                                  <a:rPr lang="en-US" i="1">
                                    <a:solidFill>
                                      <a:srgbClr val="800000"/>
                                    </a:solidFill>
                                    <a:latin typeface="Cambria Math" panose="02040503050406030204" pitchFamily="18" charset="0"/>
                                  </a:rPr>
                                  <m:t>⊨</m:t>
                                </m:r>
                                <m:r>
                                  <a:rPr lang="en-US" i="1">
                                    <a:solidFill>
                                      <a:srgbClr val="800000"/>
                                    </a:solidFill>
                                    <a:latin typeface="Cambria Math" panose="02040503050406030204" pitchFamily="18" charset="0"/>
                                  </a:rPr>
                                  <m:t>𝐷𝐶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8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800000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8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solidFill>
                                          <a:srgbClr val="8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dirty="0">
                  <a:solidFill>
                    <a:srgbClr val="800000"/>
                  </a:solidFill>
                </a:endParaRP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BE02AA-2038-4F64-A28C-15F9463793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893596"/>
                <a:ext cx="7886700" cy="3283368"/>
              </a:xfrm>
              <a:blipFill>
                <a:blip r:embed="rId2"/>
                <a:stretch>
                  <a:fillRect l="-386" t="-2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B2CA4F-7CF6-4B71-8620-05A1A4FAAEB5}"/>
                  </a:ext>
                </a:extLst>
              </p:cNvPr>
              <p:cNvSpPr txBox="1"/>
              <p:nvPr/>
            </p:nvSpPr>
            <p:spPr>
              <a:xfrm>
                <a:off x="455221" y="1327652"/>
                <a:ext cx="444371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Full conjunctive query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  <a:p>
                <a:pPr lvl="1"/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B2CA4F-7CF6-4B71-8620-05A1A4FAA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21" y="1327652"/>
                <a:ext cx="4443717" cy="1200329"/>
              </a:xfrm>
              <a:prstGeom prst="rect">
                <a:avLst/>
              </a:prstGeom>
              <a:blipFill>
                <a:blip r:embed="rId3"/>
                <a:stretch>
                  <a:fillRect l="-1235"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30B3D6-6096-43A8-A865-72E666B72930}"/>
                  </a:ext>
                </a:extLst>
              </p:cNvPr>
              <p:cNvSpPr txBox="1"/>
              <p:nvPr/>
            </p:nvSpPr>
            <p:spPr>
              <a:xfrm>
                <a:off x="4839803" y="1319467"/>
                <a:ext cx="3502049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Degree constraints DC</a:t>
                </a:r>
              </a:p>
              <a:p>
                <a:pPr lvl="1"/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∅, 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</m:d>
                      <m:r>
                        <a:rPr 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∅, 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𝐵𝐶</m:t>
                          </m:r>
                          <m: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∅, 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𝐴𝐶</m:t>
                          </m:r>
                          <m: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d>
                      <m:r>
                        <a:rPr 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30B3D6-6096-43A8-A865-72E666B72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803" y="1319467"/>
                <a:ext cx="3502049" cy="1754326"/>
              </a:xfrm>
              <a:prstGeom prst="rect">
                <a:avLst/>
              </a:prstGeom>
              <a:blipFill>
                <a:blip r:embed="rId4"/>
                <a:stretch>
                  <a:fillRect l="-1568" t="-1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BB0B1-2C7B-4EDA-BE46-FC8907AFD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505C-7AD9-6140-9B0C-1663455E40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0BD17E-C06A-40EF-88E7-DF1ACA9F7D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n-US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⊨</m:t>
                              </m:r>
                              <m:r>
                                <a:rPr lang="en-US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0BD17E-C06A-40EF-88E7-DF1ACA9F7D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EC53B-10EC-4FE0-88D7-7C1B3C85C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Geometry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[Loomis-Whitney 1949, isoperimetric inequalities]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[</a:t>
            </a:r>
            <a:r>
              <a:rPr lang="en-US" dirty="0" err="1">
                <a:solidFill>
                  <a:srgbClr val="0070C0"/>
                </a:solidFill>
              </a:rPr>
              <a:t>Bollobas</a:t>
            </a:r>
            <a:r>
              <a:rPr lang="en-US" dirty="0">
                <a:solidFill>
                  <a:srgbClr val="0070C0"/>
                </a:solidFill>
              </a:rPr>
              <a:t>-Thomason 1995]                                      </a:t>
            </a:r>
            <a:r>
              <a:rPr lang="en-US" dirty="0">
                <a:solidFill>
                  <a:srgbClr val="0F6FC6"/>
                </a:solidFill>
              </a:rPr>
              <a:t>the Holder argument!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/>
              <a:t>Extremal combinatorics, graph theory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[Alon 81]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[Chung, Graham, Frankl, Shearer, 86]                  the entropy argument!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Friedgut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-Kahn 98]</a:t>
            </a:r>
          </a:p>
          <a:p>
            <a:r>
              <a:rPr lang="en-US" dirty="0"/>
              <a:t>Constraint satisfaction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[Grohe &amp; Marx SODA’06]</a:t>
            </a:r>
          </a:p>
          <a:p>
            <a:r>
              <a:rPr lang="en-US" dirty="0"/>
              <a:t>Databases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Atserias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, Grohe, Marx FOCS’08]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Gottlob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, Lee, Valiant, Valiant JACM’2012]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[Ngo, </a:t>
            </a:r>
            <a:r>
              <a:rPr lang="en-US" dirty="0" err="1">
                <a:solidFill>
                  <a:schemeClr val="accent1"/>
                </a:solidFill>
              </a:rPr>
              <a:t>Porat</a:t>
            </a:r>
            <a:r>
              <a:rPr lang="en-US" dirty="0">
                <a:solidFill>
                  <a:schemeClr val="accent1"/>
                </a:solidFill>
              </a:rPr>
              <a:t>, Re, Rudra PODS’12]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[Abo Khamis, Ngo,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Suciu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PODS’16, PODS’17]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1A0D6-6A5E-4F88-A2A2-87CB1999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505C-7AD9-6140-9B0C-1663455E40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0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0BD17E-C06A-40EF-88E7-DF1ACA9F7D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39153" y="0"/>
                <a:ext cx="8398041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US" i="1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limLow>
                          <m:limLowPr>
                            <m:ctrlPr>
                              <a:rPr lang="en-US" i="1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  <m:t>sup</m:t>
                            </m:r>
                          </m:e>
                          <m:lim>
                            <m:r>
                              <a:rPr lang="en-US" b="1" i="1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  <m:r>
                              <a:rPr lang="en-US" i="1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  <m:t>⊨</m:t>
                            </m:r>
                            <m:r>
                              <a:rPr lang="en-US" i="1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  <m:t>𝐷𝐶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8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rgbClr val="800000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i="1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800000"/>
                    </a:solidFill>
                  </a:rPr>
                  <a:t>-Time Join Algorithms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0BD17E-C06A-40EF-88E7-DF1ACA9F7D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39153" y="0"/>
                <a:ext cx="8398041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DEC53B-10EC-4FE0-88D7-7C1B3C85CD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DC contains only cardinality constraints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[Grohe &amp; Marx SODA’06]            </a:t>
                </a:r>
                <a:r>
                  <a:rPr lang="en-US" dirty="0">
                    <a:solidFill>
                      <a:schemeClr val="tx1"/>
                    </a:solidFill>
                  </a:rPr>
                  <a:t>Join-Project plan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sup</m:t>
                            </m:r>
                          </m:e>
                          <m:lim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⊨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𝐷𝐶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342900" lvl="1" indent="0">
                  <a:buNone/>
                </a:pP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[Ngo, 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Porat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Re, Rudra PODS’12]                             </a:t>
                </a:r>
                <a:r>
                  <a:rPr lang="en-US" dirty="0">
                    <a:solidFill>
                      <a:schemeClr val="tx1"/>
                    </a:solidFill>
                  </a:rPr>
                  <a:t>NPRR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sup</m:t>
                            </m:r>
                          </m:e>
                          <m:lim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⊨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𝐷𝐶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  <a:p>
                <a:pPr lvl="1"/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[Todd 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Veldhuizen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ICDT’14]                                        </a:t>
                </a:r>
                <a:r>
                  <a:rPr lang="en-US" dirty="0">
                    <a:solidFill>
                      <a:schemeClr val="tx1"/>
                    </a:solidFill>
                  </a:rPr>
                  <a:t>LFTJ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sup</m:t>
                            </m:r>
                          </m:e>
                          <m:lim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⊨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𝐷𝐶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Implemented @ 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LogicBlox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since 2009!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[Ngo, Re, Rudra, 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Sigmod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Records 13]          </a:t>
                </a:r>
                <a:r>
                  <a:rPr lang="en-US" dirty="0"/>
                  <a:t>Generic Join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sup</m:t>
                            </m:r>
                          </m:e>
                          <m:lim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⊨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𝐷𝐶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DC contains FDs and degree constraints too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[Abo Khamis, Ngo, 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Suciu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PODS’16, PODS’17]                           </a:t>
                </a:r>
                <a:r>
                  <a:rPr lang="en-US" dirty="0"/>
                  <a:t>PANDA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DEC53B-10EC-4FE0-88D7-7C1B3C85CD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86" t="-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1A0D6-6A5E-4F88-A2A2-87CB1999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505C-7AD9-6140-9B0C-1663455E40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3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AE82-F95C-4D5C-9EF1-ECDE0C29B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Spectrum of Problems and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C03A024A-8D67-4BD7-B0EB-32B80AFE3E0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55922318"/>
                  </p:ext>
                </p:extLst>
              </p:nvPr>
            </p:nvGraphicFramePr>
            <p:xfrm>
              <a:off x="184484" y="1140912"/>
              <a:ext cx="8730915" cy="5110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9305">
                      <a:extLst>
                        <a:ext uri="{9D8B030D-6E8A-4147-A177-3AD203B41FA5}">
                          <a16:colId xmlns:a16="http://schemas.microsoft.com/office/drawing/2014/main" val="2160376803"/>
                        </a:ext>
                      </a:extLst>
                    </a:gridCol>
                    <a:gridCol w="2771274">
                      <a:extLst>
                        <a:ext uri="{9D8B030D-6E8A-4147-A177-3AD203B41FA5}">
                          <a16:colId xmlns:a16="http://schemas.microsoft.com/office/drawing/2014/main" val="3506297261"/>
                        </a:ext>
                      </a:extLst>
                    </a:gridCol>
                    <a:gridCol w="1933074">
                      <a:extLst>
                        <a:ext uri="{9D8B030D-6E8A-4147-A177-3AD203B41FA5}">
                          <a16:colId xmlns:a16="http://schemas.microsoft.com/office/drawing/2014/main" val="3143742586"/>
                        </a:ext>
                      </a:extLst>
                    </a:gridCol>
                    <a:gridCol w="2767262">
                      <a:extLst>
                        <a:ext uri="{9D8B030D-6E8A-4147-A177-3AD203B41FA5}">
                          <a16:colId xmlns:a16="http://schemas.microsoft.com/office/drawing/2014/main" val="13972353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Simple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Complex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37421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Constraints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Cardinality only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General degree constraints</a:t>
                          </a:r>
                          <a:br>
                            <a:rPr lang="en-US" dirty="0"/>
                          </a:br>
                          <a:r>
                            <a:rPr lang="en-US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⊃</m:t>
                              </m:r>
                            </m:oMath>
                          </a14:m>
                          <a:r>
                            <a:rPr lang="en-US" dirty="0"/>
                            <a:t> FDs &amp; cardinality</a:t>
                          </a:r>
                          <a:r>
                            <a:rPr lang="en-US" baseline="0" dirty="0"/>
                            <a:t> constraints)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210323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en-US" dirty="0"/>
                            <a:t>Output size bound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Tight &amp; poly-time computable in query complexity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Tight &amp; not (known to be) computable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706331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Not tight &amp; computable </a:t>
                          </a:r>
                          <a:br>
                            <a:rPr lang="en-US" dirty="0"/>
                          </a:br>
                          <a:r>
                            <a:rPr lang="en-US" dirty="0"/>
                            <a:t>(but not known to be in P)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8946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Holder argument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Entropy argument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5101813"/>
                      </a:ext>
                    </a:extLst>
                  </a:tr>
                  <a:tr h="370840">
                    <a:tc rowSpan="7">
                      <a:txBody>
                        <a:bodyPr/>
                        <a:lstStyle/>
                        <a:p>
                          <a:r>
                            <a:rPr lang="en-US" dirty="0"/>
                            <a:t>Best known algorithms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NPRR, LFTJ, Generic Join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PANDA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432266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Simple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Complicated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013168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Worst-case optimal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Not worst-case optimal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104025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 hidden factor in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</m:acc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Large hidden factor in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</m:acc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829308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oMath>
                          </a14:m>
                          <a:r>
                            <a:rPr lang="en-US" dirty="0"/>
                            <a:t> memory footprint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Requires intermediates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234341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Based on Holder-style proof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Based on Shannon-type inequality style proof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53340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Practical (</a:t>
                          </a:r>
                          <a:r>
                            <a:rPr lang="en-US" dirty="0" err="1"/>
                            <a:t>LogicBlox</a:t>
                          </a:r>
                          <a:r>
                            <a:rPr lang="en-US" dirty="0"/>
                            <a:t>, </a:t>
                          </a:r>
                          <a:r>
                            <a:rPr lang="en-US" dirty="0" err="1"/>
                            <a:t>RelationalAI</a:t>
                          </a:r>
                          <a:r>
                            <a:rPr lang="en-US" dirty="0"/>
                            <a:t>, etc.)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 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65855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C03A024A-8D67-4BD7-B0EB-32B80AFE3E0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55922318"/>
                  </p:ext>
                </p:extLst>
              </p:nvPr>
            </p:nvGraphicFramePr>
            <p:xfrm>
              <a:off x="184484" y="1140912"/>
              <a:ext cx="8730915" cy="5110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9305">
                      <a:extLst>
                        <a:ext uri="{9D8B030D-6E8A-4147-A177-3AD203B41FA5}">
                          <a16:colId xmlns:a16="http://schemas.microsoft.com/office/drawing/2014/main" val="2160376803"/>
                        </a:ext>
                      </a:extLst>
                    </a:gridCol>
                    <a:gridCol w="2771274">
                      <a:extLst>
                        <a:ext uri="{9D8B030D-6E8A-4147-A177-3AD203B41FA5}">
                          <a16:colId xmlns:a16="http://schemas.microsoft.com/office/drawing/2014/main" val="3506297261"/>
                        </a:ext>
                      </a:extLst>
                    </a:gridCol>
                    <a:gridCol w="1933074">
                      <a:extLst>
                        <a:ext uri="{9D8B030D-6E8A-4147-A177-3AD203B41FA5}">
                          <a16:colId xmlns:a16="http://schemas.microsoft.com/office/drawing/2014/main" val="3143742586"/>
                        </a:ext>
                      </a:extLst>
                    </a:gridCol>
                    <a:gridCol w="2767262">
                      <a:extLst>
                        <a:ext uri="{9D8B030D-6E8A-4147-A177-3AD203B41FA5}">
                          <a16:colId xmlns:a16="http://schemas.microsoft.com/office/drawing/2014/main" val="13972353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Simple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Complex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3742173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Constraints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Cardinality only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5859" t="-76829" r="-881" b="-8597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2103231"/>
                      </a:ext>
                    </a:extLst>
                  </a:tr>
                  <a:tr h="502920">
                    <a:tc rowSpan="2">
                      <a:txBody>
                        <a:bodyPr/>
                        <a:lstStyle/>
                        <a:p>
                          <a:r>
                            <a:rPr lang="en-US" dirty="0"/>
                            <a:t>Output size bound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Tight &amp; poly-time computable in query complexity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Tight &amp; not (known to be) computable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7063317"/>
                      </a:ext>
                    </a:extLst>
                  </a:tr>
                  <a:tr h="50292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Not tight &amp; computable </a:t>
                          </a:r>
                          <a:br>
                            <a:rPr lang="en-US" dirty="0"/>
                          </a:br>
                          <a:r>
                            <a:rPr lang="en-US" dirty="0"/>
                            <a:t>(but not known to be in P)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8946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Holder argument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Entropy argument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5101813"/>
                      </a:ext>
                    </a:extLst>
                  </a:tr>
                  <a:tr h="370840">
                    <a:tc rowSpan="7">
                      <a:txBody>
                        <a:bodyPr/>
                        <a:lstStyle/>
                        <a:p>
                          <a:r>
                            <a:rPr lang="en-US" dirty="0"/>
                            <a:t>Best known algorithms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NPRR, LFTJ, Generic Join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PANDA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432266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Simple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Complicated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013168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Worst-case optimal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Not worst-case optimal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104025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714" t="-908197" r="-170330" b="-385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5859" t="-908197" r="-881" b="-3852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829308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714" t="-1008197" r="-170330" b="-285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Requires intermediates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2343418"/>
                      </a:ext>
                    </a:extLst>
                  </a:tr>
                  <a:tr h="50292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Based on Holder-style proof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Based on Shannon-type inequality style proof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533403"/>
                      </a:ext>
                    </a:extLst>
                  </a:tr>
                  <a:tr h="50292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Practical (</a:t>
                          </a:r>
                          <a:r>
                            <a:rPr lang="en-US" dirty="0" err="1"/>
                            <a:t>LogicBlox</a:t>
                          </a:r>
                          <a:r>
                            <a:rPr lang="en-US" dirty="0"/>
                            <a:t>, </a:t>
                          </a:r>
                          <a:r>
                            <a:rPr lang="en-US" dirty="0" err="1"/>
                            <a:t>RelationalAI</a:t>
                          </a:r>
                          <a:r>
                            <a:rPr lang="en-US" dirty="0"/>
                            <a:t>, etc.)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 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658557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9F18D-ACA8-4F64-AB14-652085FE5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505C-7AD9-6140-9B0C-1663455E4031}" type="slidenum">
              <a:rPr lang="en-US" smtClean="0"/>
              <a:t>9</a:t>
            </a:fld>
            <a:endParaRPr lang="en-US"/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AACF65E8-3375-47CF-A1CF-A63E737131D5}"/>
              </a:ext>
            </a:extLst>
          </p:cNvPr>
          <p:cNvSpPr/>
          <p:nvPr/>
        </p:nvSpPr>
        <p:spPr>
          <a:xfrm rot="5400000">
            <a:off x="1964281" y="3566157"/>
            <a:ext cx="5215437" cy="364958"/>
          </a:xfrm>
          <a:prstGeom prst="strip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ED5ED8-FF35-4B02-A8F2-3F4347AF0D88}"/>
              </a:ext>
            </a:extLst>
          </p:cNvPr>
          <p:cNvSpPr txBox="1"/>
          <p:nvPr/>
        </p:nvSpPr>
        <p:spPr>
          <a:xfrm>
            <a:off x="3983454" y="6356351"/>
            <a:ext cx="117709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Talk</a:t>
            </a:r>
          </a:p>
        </p:txBody>
      </p:sp>
    </p:spTree>
    <p:extLst>
      <p:ext uri="{BB962C8B-B14F-4D97-AF65-F5344CB8AC3E}">
        <p14:creationId xmlns:p14="http://schemas.microsoft.com/office/powerpoint/2010/main" val="395814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19989</TotalTime>
  <Words>2848</Words>
  <Application>Microsoft Office PowerPoint</Application>
  <PresentationFormat>On-screen Show (4:3)</PresentationFormat>
  <Paragraphs>812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Arial</vt:lpstr>
      <vt:lpstr>Arial Nova</vt:lpstr>
      <vt:lpstr>Calibri</vt:lpstr>
      <vt:lpstr>Cambria Math</vt:lpstr>
      <vt:lpstr>Consolas</vt:lpstr>
      <vt:lpstr>Courier New</vt:lpstr>
      <vt:lpstr>Didot</vt:lpstr>
      <vt:lpstr>Georgia</vt:lpstr>
      <vt:lpstr>Times</vt:lpstr>
      <vt:lpstr>Wingdings</vt:lpstr>
      <vt:lpstr>Office Theme</vt:lpstr>
      <vt:lpstr>Worst-case Optimal  Join Algorithms  Techniques, Results, and Open Problems</vt:lpstr>
      <vt:lpstr>Birdeye’s View</vt:lpstr>
      <vt:lpstr>Three Fundamental Problems in RDBMS</vt:lpstr>
      <vt:lpstr>Notations</vt:lpstr>
      <vt:lpstr>Degree Constraints</vt:lpstr>
      <vt:lpstr>Twin Problems</vt:lpstr>
      <vt:lpstr>sup┬(D⊨DC)⁡〖|Q(D)|〗</vt:lpstr>
      <vt:lpstr>O ̃(〖|D|+sup┬(D⊨DC)〗⁡|Q(D)|)-Time Join Algorithms</vt:lpstr>
      <vt:lpstr>Spectrum of Problems and Solutions</vt:lpstr>
      <vt:lpstr>Takeaways</vt:lpstr>
      <vt:lpstr>Triangle Query Dissected</vt:lpstr>
      <vt:lpstr>Q_Δ (A,B,C)←R(A,B), S(B,C), T(A,C)</vt:lpstr>
      <vt:lpstr>The Geometric View</vt:lpstr>
      <vt:lpstr>The Holder Argument</vt:lpstr>
      <vt:lpstr>Algorithm from Holder argument</vt:lpstr>
      <vt:lpstr>The Entropy View (Shearer)</vt:lpstr>
      <vt:lpstr>Information Theory Detour</vt:lpstr>
      <vt:lpstr>The Entropy Argument</vt:lpstr>
      <vt:lpstr>Algorithm from Entropy Argument</vt:lpstr>
      <vt:lpstr>Any Pairwise Join Plan is Sub-Optimal</vt:lpstr>
      <vt:lpstr>Holder-based Bound</vt:lpstr>
      <vt:lpstr>Fractional Edge Cover</vt:lpstr>
      <vt:lpstr>Friedgut Inequality (2004)</vt:lpstr>
      <vt:lpstr>Proof for n=3, then let 3→∞</vt:lpstr>
      <vt:lpstr>Friedgut Inequality ⇒ AGM-Bound</vt:lpstr>
      <vt:lpstr>Entropy-based Bound</vt:lpstr>
      <vt:lpstr>Information Theory Reminder</vt:lpstr>
      <vt:lpstr>The Entropy Argument</vt:lpstr>
      <vt:lpstr>Relaxations       M_n⊂Γ_n^∗⊂Γ ̅_n^∗⊂Γ_n⊂SA_n</vt:lpstr>
      <vt:lpstr>Hierarchy M_n⊂Γ_n^∗⊂Γ ̅_n^∗⊂Γ_n⊂SA_n</vt:lpstr>
      <vt:lpstr>Natural Follow-Up Questions</vt:lpstr>
      <vt:lpstr>Degree-Constraint Dependency Graph</vt:lpstr>
      <vt:lpstr>Acyclic Degree Constraints &amp; Properties</vt:lpstr>
      <vt:lpstr>〖max┬(h∈M_n∩HDC)  〗⁡h(V) and Linear Programming Duality</vt:lpstr>
      <vt:lpstr>Natural Follow-Up Questions</vt:lpstr>
      <vt:lpstr>But what if DC is not acyclic?</vt:lpstr>
      <vt:lpstr>Holder-based Algorithm</vt:lpstr>
      <vt:lpstr>Backtracking Search for Acylic DC</vt:lpstr>
      <vt:lpstr>The Sub-Problems</vt:lpstr>
      <vt:lpstr>Analysis</vt:lpstr>
      <vt:lpstr>Entropy-based Algorithm</vt:lpstr>
      <vt:lpstr>So we have to settle for less</vt:lpstr>
      <vt:lpstr>Example</vt:lpstr>
      <vt:lpstr>Corresponding Shannon-flow inequality</vt:lpstr>
      <vt:lpstr>Proof sequence</vt:lpstr>
      <vt:lpstr>PANDA</vt:lpstr>
      <vt:lpstr>Open Problems</vt:lpstr>
      <vt:lpstr>PowerPoint Presentation</vt:lpstr>
      <vt:lpstr>PowerPoint Presentation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Hung Ngo</dc:creator>
  <cp:lastModifiedBy>Hung Ngo</cp:lastModifiedBy>
  <cp:revision>1000</cp:revision>
  <dcterms:created xsi:type="dcterms:W3CDTF">2015-07-28T23:51:29Z</dcterms:created>
  <dcterms:modified xsi:type="dcterms:W3CDTF">2018-05-25T19:21:26Z</dcterms:modified>
</cp:coreProperties>
</file>