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8" r:id="rId3"/>
    <p:sldId id="259" r:id="rId4"/>
    <p:sldId id="324" r:id="rId5"/>
    <p:sldId id="333" r:id="rId6"/>
    <p:sldId id="334" r:id="rId7"/>
    <p:sldId id="335" r:id="rId8"/>
    <p:sldId id="299" r:id="rId9"/>
    <p:sldId id="336" r:id="rId10"/>
    <p:sldId id="300" r:id="rId11"/>
    <p:sldId id="337" r:id="rId12"/>
    <p:sldId id="301" r:id="rId13"/>
    <p:sldId id="302" r:id="rId14"/>
    <p:sldId id="338" r:id="rId15"/>
    <p:sldId id="321" r:id="rId16"/>
  </p:sldIdLst>
  <p:sldSz cx="9144000" cy="5143500" type="screen16x9"/>
  <p:notesSz cx="6858000" cy="9144000"/>
  <p:embeddedFontLst>
    <p:embeddedFont>
      <p:font typeface="Catamaran" panose="020B0604020202020204" charset="-18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exend Deca" panose="020B0604020202020204" charset="-18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1A"/>
    <a:srgbClr val="44959E"/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02" d="100"/>
          <a:sy n="102" d="100"/>
        </p:scale>
        <p:origin x="5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59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Klasyfikacja</a:t>
            </a:r>
            <a:br>
              <a:rPr lang="pl-PL" dirty="0"/>
            </a:br>
            <a:r>
              <a:rPr lang="pl-PL" b="1" dirty="0" err="1"/>
              <a:t>Artificial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Adam </a:t>
            </a:r>
            <a:r>
              <a:rPr lang="pl-PL" dirty="0" err="1"/>
              <a:t>Majczyk</a:t>
            </a:r>
            <a:r>
              <a:rPr lang="pl-PL" dirty="0"/>
              <a:t> | Szymon Matuszewski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Praca domowa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AutoML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 err="1"/>
              <a:t>Auto</a:t>
            </a:r>
            <a:r>
              <a:rPr lang="pl-PL" sz="4000" dirty="0" err="1"/>
              <a:t>Gluon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490623" y="3291621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artificial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DC862E3-907C-A63A-E705-AE9F0CFB9C6B}"/>
              </a:ext>
            </a:extLst>
          </p:cNvPr>
          <p:cNvSpPr/>
          <p:nvPr/>
        </p:nvSpPr>
        <p:spPr>
          <a:xfrm>
            <a:off x="3208773" y="2884305"/>
            <a:ext cx="1457093" cy="312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val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CAB443F-3ADD-1084-840B-78129E23F353}"/>
              </a:ext>
            </a:extLst>
          </p:cNvPr>
          <p:cNvSpPr/>
          <p:nvPr/>
        </p:nvSpPr>
        <p:spPr>
          <a:xfrm>
            <a:off x="3208773" y="1333170"/>
            <a:ext cx="1457093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DB60F3-A0D1-FAC3-FB43-E3E0D31B7726}"/>
              </a:ext>
            </a:extLst>
          </p:cNvPr>
          <p:cNvSpPr txBox="1"/>
          <p:nvPr/>
        </p:nvSpPr>
        <p:spPr>
          <a:xfrm>
            <a:off x="1956721" y="3344710"/>
            <a:ext cx="281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val_size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random_state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stratify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train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[’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label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’]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2A8E730-22B3-E215-54A7-9F6BA8E91493}"/>
              </a:ext>
            </a:extLst>
          </p:cNvPr>
          <p:cNvSpPr txBox="1"/>
          <p:nvPr/>
        </p:nvSpPr>
        <p:spPr>
          <a:xfrm>
            <a:off x="1100253" y="1175499"/>
            <a:ext cx="14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10D1F29-F310-CE5D-6BB0-BBBF981B144F}"/>
              </a:ext>
            </a:extLst>
          </p:cNvPr>
          <p:cNvSpPr txBox="1"/>
          <p:nvPr/>
        </p:nvSpPr>
        <p:spPr>
          <a:xfrm>
            <a:off x="3114907" y="974300"/>
            <a:ext cx="14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8E164468-531B-9076-E3D0-2B89E849DA54}"/>
              </a:ext>
            </a:extLst>
          </p:cNvPr>
          <p:cNvSpPr/>
          <p:nvPr/>
        </p:nvSpPr>
        <p:spPr>
          <a:xfrm>
            <a:off x="5059180" y="2249145"/>
            <a:ext cx="921895" cy="4572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2" name="Grafika 21" descr="Rysowana figurka kontur">
            <a:extLst>
              <a:ext uri="{FF2B5EF4-FFF2-40B4-BE49-F238E27FC236}">
                <a16:creationId xmlns:a16="http://schemas.microsoft.com/office/drawing/2014/main" id="{0D4303C2-5647-4858-ECEE-5A883C3E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3300" y="1657350"/>
            <a:ext cx="914400" cy="914400"/>
          </a:xfrm>
          <a:prstGeom prst="rect">
            <a:avLst/>
          </a:prstGeom>
        </p:spPr>
      </p:pic>
      <p:pic>
        <p:nvPicPr>
          <p:cNvPr id="23" name="Grafika 22" descr="Rysowana figurka kontur">
            <a:extLst>
              <a:ext uri="{FF2B5EF4-FFF2-40B4-BE49-F238E27FC236}">
                <a16:creationId xmlns:a16="http://schemas.microsoft.com/office/drawing/2014/main" id="{E6B97EDD-195F-AB75-E523-78D8AAC1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00" y="1809750"/>
            <a:ext cx="914400" cy="914400"/>
          </a:xfrm>
          <a:prstGeom prst="rect">
            <a:avLst/>
          </a:prstGeom>
        </p:spPr>
      </p:pic>
      <p:pic>
        <p:nvPicPr>
          <p:cNvPr id="24" name="Grafika 23" descr="Rysowana figurka kontur">
            <a:extLst>
              <a:ext uri="{FF2B5EF4-FFF2-40B4-BE49-F238E27FC236}">
                <a16:creationId xmlns:a16="http://schemas.microsoft.com/office/drawing/2014/main" id="{B8DBE4D8-A178-2C29-1F9F-3F8A4373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100" y="1962150"/>
            <a:ext cx="914400" cy="914400"/>
          </a:xfrm>
          <a:prstGeom prst="rect">
            <a:avLst/>
          </a:prstGeom>
        </p:spPr>
      </p:pic>
      <p:pic>
        <p:nvPicPr>
          <p:cNvPr id="25" name="Grafika 24" descr="Rysowana figurka kontur">
            <a:extLst>
              <a:ext uri="{FF2B5EF4-FFF2-40B4-BE49-F238E27FC236}">
                <a16:creationId xmlns:a16="http://schemas.microsoft.com/office/drawing/2014/main" id="{A8A98457-BB1D-1913-3733-C1B237D9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0500" y="2114550"/>
            <a:ext cx="914400" cy="914400"/>
          </a:xfrm>
          <a:prstGeom prst="rect">
            <a:avLst/>
          </a:prstGeom>
        </p:spPr>
      </p:pic>
      <p:pic>
        <p:nvPicPr>
          <p:cNvPr id="26" name="Grafika 25" descr="Rysowana figurka kontur">
            <a:extLst>
              <a:ext uri="{FF2B5EF4-FFF2-40B4-BE49-F238E27FC236}">
                <a16:creationId xmlns:a16="http://schemas.microsoft.com/office/drawing/2014/main" id="{D9C95CFB-0F16-0C75-853C-08476CFC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900" y="2266950"/>
            <a:ext cx="914400" cy="914400"/>
          </a:xfrm>
          <a:prstGeom prst="rect">
            <a:avLst/>
          </a:prstGeom>
        </p:spPr>
      </p:pic>
      <p:pic>
        <p:nvPicPr>
          <p:cNvPr id="27" name="Grafika 26" descr="Rysowana figurka kontur">
            <a:extLst>
              <a:ext uri="{FF2B5EF4-FFF2-40B4-BE49-F238E27FC236}">
                <a16:creationId xmlns:a16="http://schemas.microsoft.com/office/drawing/2014/main" id="{08B7392A-6477-3EDB-78DA-1B012674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5300" y="2419350"/>
            <a:ext cx="914400" cy="914400"/>
          </a:xfrm>
          <a:prstGeom prst="rect">
            <a:avLst/>
          </a:prstGeom>
        </p:spPr>
      </p:pic>
      <p:pic>
        <p:nvPicPr>
          <p:cNvPr id="28" name="Grafika 27" descr="Rysowana figurka kontur">
            <a:extLst>
              <a:ext uri="{FF2B5EF4-FFF2-40B4-BE49-F238E27FC236}">
                <a16:creationId xmlns:a16="http://schemas.microsoft.com/office/drawing/2014/main" id="{41C1DCF8-2098-989E-D27B-D9D6402E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700" y="2571750"/>
            <a:ext cx="914400" cy="914400"/>
          </a:xfrm>
          <a:prstGeom prst="rect">
            <a:avLst/>
          </a:prstGeom>
        </p:spPr>
      </p:pic>
      <p:pic>
        <p:nvPicPr>
          <p:cNvPr id="29" name="Grafika 28" descr="Rysowana figurka kontur">
            <a:extLst>
              <a:ext uri="{FF2B5EF4-FFF2-40B4-BE49-F238E27FC236}">
                <a16:creationId xmlns:a16="http://schemas.microsoft.com/office/drawing/2014/main" id="{4D7D9AD1-F7D0-F120-B61C-B02C16038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100" y="2724150"/>
            <a:ext cx="914400" cy="914400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F382A2A-32DB-8D5B-89C5-0746AD42600C}"/>
              </a:ext>
            </a:extLst>
          </p:cNvPr>
          <p:cNvSpPr txBox="1"/>
          <p:nvPr/>
        </p:nvSpPr>
        <p:spPr>
          <a:xfrm>
            <a:off x="6320207" y="1028597"/>
            <a:ext cx="14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Auto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Gluon</a:t>
            </a:r>
            <a:endParaRPr lang="pl-PL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A40F6389-805C-6591-CBD7-0841DFC1241C}"/>
              </a:ext>
            </a:extLst>
          </p:cNvPr>
          <p:cNvSpPr txBox="1"/>
          <p:nvPr/>
        </p:nvSpPr>
        <p:spPr>
          <a:xfrm>
            <a:off x="4873607" y="3344710"/>
            <a:ext cx="289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Catamaran" panose="020B0604020202020204" charset="-18"/>
                <a:cs typeface="Catamaran" panose="020B0604020202020204" charset="-18"/>
              </a:rPr>
              <a:t>Eval_metric</a:t>
            </a:r>
            <a:r>
              <a:rPr lang="pl-PL" sz="1200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sz="1200" b="1" dirty="0">
                <a:latin typeface="Catamaran" panose="020B0604020202020204" charset="-18"/>
                <a:cs typeface="Catamaran" panose="020B0604020202020204" charset="-18"/>
              </a:rPr>
              <a:t>’</a:t>
            </a:r>
            <a:r>
              <a:rPr lang="pl-PL" sz="1200" b="1" dirty="0" err="1">
                <a:latin typeface="Catamaran" panose="020B0604020202020204" charset="-18"/>
                <a:cs typeface="Catamaran" panose="020B0604020202020204" charset="-18"/>
              </a:rPr>
              <a:t>balanced_accuracy</a:t>
            </a:r>
            <a:r>
              <a:rPr lang="pl-PL" sz="1200" b="1" dirty="0">
                <a:latin typeface="Catamaran" panose="020B0604020202020204" charset="-18"/>
                <a:cs typeface="Catamaran" panose="020B0604020202020204" charset="-18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Catamaran" panose="020B0604020202020204" charset="-18"/>
                <a:cs typeface="Catamaran" panose="020B0604020202020204" charset="-18"/>
              </a:rPr>
              <a:t>Train_data</a:t>
            </a:r>
            <a:r>
              <a:rPr lang="pl-PL" sz="1200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sz="1200" b="1" dirty="0" err="1">
                <a:latin typeface="Catamaran" panose="020B0604020202020204" charset="-18"/>
                <a:cs typeface="Catamaran" panose="020B0604020202020204" charset="-18"/>
              </a:rPr>
              <a:t>train</a:t>
            </a:r>
            <a:endParaRPr lang="pl-PL" sz="1200" b="1" dirty="0">
              <a:latin typeface="Catamaran" panose="020B0604020202020204" charset="-18"/>
              <a:cs typeface="Catamaran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Catamaran" panose="020B0604020202020204" charset="-18"/>
                <a:cs typeface="Catamaran" panose="020B0604020202020204" charset="-18"/>
              </a:rPr>
              <a:t>Tuning_data</a:t>
            </a:r>
            <a:r>
              <a:rPr lang="pl-PL" sz="1200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sz="1200" b="1" dirty="0" err="1">
                <a:latin typeface="Catamaran" panose="020B0604020202020204" charset="-18"/>
                <a:cs typeface="Catamaran" panose="020B0604020202020204" charset="-18"/>
              </a:rPr>
              <a:t>val</a:t>
            </a:r>
            <a:endParaRPr lang="pl-PL" sz="1200" b="1" dirty="0">
              <a:latin typeface="Catamaran" panose="020B0604020202020204" charset="-18"/>
              <a:cs typeface="Catamaran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Catamaran" panose="020B0604020202020204" charset="-18"/>
                <a:cs typeface="Catamaran" panose="020B0604020202020204" charset="-18"/>
              </a:rPr>
              <a:t>Time_limit</a:t>
            </a:r>
            <a:r>
              <a:rPr lang="pl-PL" sz="1200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sz="1200" b="1" dirty="0">
                <a:latin typeface="Catamaran" panose="020B0604020202020204" charset="-18"/>
                <a:cs typeface="Catamaran" panose="020B0604020202020204" charset="-18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258876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Wyniki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222994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raz 32">
            <a:extLst>
              <a:ext uri="{FF2B5EF4-FFF2-40B4-BE49-F238E27FC236}">
                <a16:creationId xmlns:a16="http://schemas.microsoft.com/office/drawing/2014/main" id="{67FC98CC-B96A-6585-8D47-B28DE3AC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09" y="1188600"/>
            <a:ext cx="4861981" cy="2766300"/>
          </a:xfrm>
          <a:prstGeom prst="rect">
            <a:avLst/>
          </a:prstGeom>
        </p:spPr>
      </p:pic>
      <p:sp>
        <p:nvSpPr>
          <p:cNvPr id="34" name="Google Shape;221;p33">
            <a:extLst>
              <a:ext uri="{FF2B5EF4-FFF2-40B4-BE49-F238E27FC236}">
                <a16:creationId xmlns:a16="http://schemas.microsoft.com/office/drawing/2014/main" id="{BABA0B48-1F1A-4469-6180-A5F9A7C9A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453" y="310136"/>
            <a:ext cx="6462502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000" b="1" dirty="0" err="1"/>
              <a:t>Auto</a:t>
            </a:r>
            <a:r>
              <a:rPr lang="pl-PL" sz="3000" dirty="0" err="1"/>
              <a:t>Gluon</a:t>
            </a:r>
            <a:r>
              <a:rPr lang="pl-PL" sz="3000" dirty="0"/>
              <a:t> – zbiór walidacyjny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21;p33">
            <a:extLst>
              <a:ext uri="{FF2B5EF4-FFF2-40B4-BE49-F238E27FC236}">
                <a16:creationId xmlns:a16="http://schemas.microsoft.com/office/drawing/2014/main" id="{BABA0B48-1F1A-4469-6180-A5F9A7C9A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2443" y="684890"/>
            <a:ext cx="6462502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000" dirty="0"/>
              <a:t>Model</a:t>
            </a:r>
            <a:r>
              <a:rPr lang="pl-PL" sz="3000" b="1" dirty="0"/>
              <a:t> manualny</a:t>
            </a:r>
            <a:r>
              <a:rPr lang="pl-PL" sz="3000" dirty="0"/>
              <a:t> – zbiór walidacyjny</a:t>
            </a:r>
            <a:endParaRPr sz="30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6FCAAE-9159-1BDB-FF30-DDBA06630AEE}"/>
              </a:ext>
            </a:extLst>
          </p:cNvPr>
          <p:cNvSpPr txBox="1"/>
          <p:nvPr/>
        </p:nvSpPr>
        <p:spPr>
          <a:xfrm>
            <a:off x="1806315" y="1926236"/>
            <a:ext cx="553137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catboost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pl-PL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arameters</a:t>
            </a:r>
            <a:r>
              <a:rPr lang="pl-PL" dirty="0" err="1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pl-PL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selection</a:t>
            </a:r>
            <a:r>
              <a:rPr lang="pl-PL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boruta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Optimization_method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pl-PL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optuna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'iterations':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322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0.15542656215841885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'depth’: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'l2_leaf_reg’: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</a:t>
            </a:r>
            <a:endParaRPr lang="pl-PL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balanced_accuracy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5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5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0.92</a:t>
            </a:r>
            <a:endParaRPr lang="pl-PL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b="1" dirty="0"/>
              <a:t>Dziękujemy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za uwagę!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35420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Selekcja </a:t>
            </a:r>
            <a:r>
              <a:rPr lang="pl-PL" sz="2000" dirty="0"/>
              <a:t>predykatorów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Optymalizacja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/>
              <a:t>Auto</a:t>
            </a:r>
            <a:r>
              <a:rPr lang="pl-PL" sz="2000" dirty="0" err="1"/>
              <a:t>Gluon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Wyniki</a:t>
            </a:r>
            <a:endParaRPr sz="2000" b="1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</a:t>
            </a:r>
            <a:r>
              <a:rPr lang="pl-PL" b="1" dirty="0"/>
              <a:t>treści</a:t>
            </a:r>
            <a:endParaRPr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>
            <a:cxnSpLocks/>
          </p:cNvCxnSpPr>
          <p:nvPr/>
        </p:nvCxnSpPr>
        <p:spPr>
          <a:xfrm>
            <a:off x="4506750" y="1210600"/>
            <a:ext cx="1053991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889548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Selekcja </a:t>
            </a:r>
            <a:r>
              <a:rPr lang="pl-PL" sz="4000" dirty="0"/>
              <a:t>predykatorów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4483190" y="311284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artificial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DC862E3-907C-A63A-E705-AE9F0CFB9C6B}"/>
              </a:ext>
            </a:extLst>
          </p:cNvPr>
          <p:cNvSpPr/>
          <p:nvPr/>
        </p:nvSpPr>
        <p:spPr>
          <a:xfrm>
            <a:off x="3208773" y="2884305"/>
            <a:ext cx="1457093" cy="312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val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CAB443F-3ADD-1084-840B-78129E23F353}"/>
              </a:ext>
            </a:extLst>
          </p:cNvPr>
          <p:cNvSpPr/>
          <p:nvPr/>
        </p:nvSpPr>
        <p:spPr>
          <a:xfrm>
            <a:off x="3208773" y="1333170"/>
            <a:ext cx="1457093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DB60F3-A0D1-FAC3-FB43-E3E0D31B7726}"/>
              </a:ext>
            </a:extLst>
          </p:cNvPr>
          <p:cNvSpPr txBox="1"/>
          <p:nvPr/>
        </p:nvSpPr>
        <p:spPr>
          <a:xfrm>
            <a:off x="1956721" y="3344710"/>
            <a:ext cx="281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val_size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random_state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stratify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=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train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[’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label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’]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2A8E730-22B3-E215-54A7-9F6BA8E91493}"/>
              </a:ext>
            </a:extLst>
          </p:cNvPr>
          <p:cNvSpPr txBox="1"/>
          <p:nvPr/>
        </p:nvSpPr>
        <p:spPr>
          <a:xfrm>
            <a:off x="1100253" y="1175499"/>
            <a:ext cx="14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10D1F29-F310-CE5D-6BB0-BBBF981B144F}"/>
              </a:ext>
            </a:extLst>
          </p:cNvPr>
          <p:cNvSpPr txBox="1"/>
          <p:nvPr/>
        </p:nvSpPr>
        <p:spPr>
          <a:xfrm>
            <a:off x="3114907" y="974300"/>
            <a:ext cx="14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8635177-5ED7-15DA-92BC-2FD5084A8190}"/>
              </a:ext>
            </a:extLst>
          </p:cNvPr>
          <p:cNvSpPr/>
          <p:nvPr/>
        </p:nvSpPr>
        <p:spPr>
          <a:xfrm>
            <a:off x="5618237" y="486712"/>
            <a:ext cx="504772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809404C-FE47-42B7-4CA1-C14B8762100C}"/>
              </a:ext>
            </a:extLst>
          </p:cNvPr>
          <p:cNvSpPr/>
          <p:nvPr/>
        </p:nvSpPr>
        <p:spPr>
          <a:xfrm>
            <a:off x="5618237" y="3512214"/>
            <a:ext cx="134379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11309E6-8E14-115C-EC0D-376436DE643D}"/>
              </a:ext>
            </a:extLst>
          </p:cNvPr>
          <p:cNvSpPr/>
          <p:nvPr/>
        </p:nvSpPr>
        <p:spPr>
          <a:xfrm>
            <a:off x="5618237" y="1977634"/>
            <a:ext cx="250128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877891D-D8C0-1EF6-8FB9-334C9792C1AA}"/>
              </a:ext>
            </a:extLst>
          </p:cNvPr>
          <p:cNvSpPr txBox="1"/>
          <p:nvPr/>
        </p:nvSpPr>
        <p:spPr>
          <a:xfrm>
            <a:off x="6179654" y="864597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72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62FB741-5B16-6DB5-271D-76E44AF59A39}"/>
              </a:ext>
            </a:extLst>
          </p:cNvPr>
          <p:cNvSpPr txBox="1"/>
          <p:nvPr/>
        </p:nvSpPr>
        <p:spPr>
          <a:xfrm>
            <a:off x="6179653" y="239603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20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AE4F691-E114-E9F4-8C9F-9634B21CBC30}"/>
              </a:ext>
            </a:extLst>
          </p:cNvPr>
          <p:cNvSpPr txBox="1"/>
          <p:nvPr/>
        </p:nvSpPr>
        <p:spPr>
          <a:xfrm>
            <a:off x="6179653" y="3927467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11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</a:t>
            </a:r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3C6F1DF5-9537-329E-3519-963661CFE26B}"/>
              </a:ext>
            </a:extLst>
          </p:cNvPr>
          <p:cNvSpPr/>
          <p:nvPr/>
        </p:nvSpPr>
        <p:spPr>
          <a:xfrm rot="19427584">
            <a:off x="4854498" y="1282077"/>
            <a:ext cx="707094" cy="20119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5E7C9EAC-DAE4-7F67-DD8E-B83FC18D945A}"/>
              </a:ext>
            </a:extLst>
          </p:cNvPr>
          <p:cNvSpPr/>
          <p:nvPr/>
        </p:nvSpPr>
        <p:spPr>
          <a:xfrm rot="2642624">
            <a:off x="4833870" y="2078964"/>
            <a:ext cx="707094" cy="20119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C7D85CD4-5F67-CB2C-54A1-3E21EF7E31FF}"/>
              </a:ext>
            </a:extLst>
          </p:cNvPr>
          <p:cNvSpPr/>
          <p:nvPr/>
        </p:nvSpPr>
        <p:spPr>
          <a:xfrm rot="3545799">
            <a:off x="4582280" y="2880410"/>
            <a:ext cx="1190886" cy="23900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5DBAFCA-9A9D-F905-9190-76B6FE5F29A8}"/>
              </a:ext>
            </a:extLst>
          </p:cNvPr>
          <p:cNvSpPr txBox="1"/>
          <p:nvPr/>
        </p:nvSpPr>
        <p:spPr>
          <a:xfrm>
            <a:off x="4209242" y="827440"/>
            <a:ext cx="190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  <a:t>Regresja Logistyczna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DB4AB66B-1152-11D7-D0F8-D2EED0ED2F79}"/>
              </a:ext>
            </a:extLst>
          </p:cNvPr>
          <p:cNvSpPr txBox="1"/>
          <p:nvPr/>
        </p:nvSpPr>
        <p:spPr>
          <a:xfrm>
            <a:off x="5069711" y="1872067"/>
            <a:ext cx="190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solidFill>
                  <a:srgbClr val="44959E"/>
                </a:solidFill>
                <a:latin typeface="Catamaran" panose="020B0604020202020204" charset="-18"/>
                <a:cs typeface="Catamaran" panose="020B0604020202020204" charset="-18"/>
              </a:rPr>
              <a:t>Boruta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984D7F5-962E-7C1C-AC34-E3BCAEB6F57C}"/>
              </a:ext>
            </a:extLst>
          </p:cNvPr>
          <p:cNvSpPr txBox="1"/>
          <p:nvPr/>
        </p:nvSpPr>
        <p:spPr>
          <a:xfrm>
            <a:off x="4209242" y="3505881"/>
            <a:ext cx="190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  <a:t>Regresja Logistyczna</a:t>
            </a:r>
          </a:p>
          <a:p>
            <a:r>
              <a:rPr lang="pl-PL" sz="1000" b="1" dirty="0">
                <a:latin typeface="Catamaran" panose="020B0604020202020204" charset="-18"/>
                <a:cs typeface="Catamaran" panose="020B0604020202020204" charset="-18"/>
              </a:rPr>
              <a:t>+</a:t>
            </a:r>
          </a:p>
          <a:p>
            <a:r>
              <a:rPr lang="pl-PL" sz="1000" b="1" dirty="0">
                <a:solidFill>
                  <a:srgbClr val="44959E"/>
                </a:solidFill>
                <a:latin typeface="Catamaran" panose="020B0604020202020204" charset="-18"/>
                <a:cs typeface="Catamaran" panose="020B0604020202020204" charset="-18"/>
              </a:rPr>
              <a:t>Boruta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569A8-75D6-565A-5ED3-C533726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  <a:t>Regresja Logistyczna</a:t>
            </a:r>
            <a:br>
              <a:rPr lang="pl-PL" sz="36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</a:b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E644F28-5C8D-93F3-2352-389C81429A3D}"/>
              </a:ext>
            </a:extLst>
          </p:cNvPr>
          <p:cNvSpPr/>
          <p:nvPr/>
        </p:nvSpPr>
        <p:spPr>
          <a:xfrm>
            <a:off x="4200621" y="1850328"/>
            <a:ext cx="1457093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3F5A761-35E4-7D4F-94D6-5D15BD4A65E7}"/>
              </a:ext>
            </a:extLst>
          </p:cNvPr>
          <p:cNvSpPr/>
          <p:nvPr/>
        </p:nvSpPr>
        <p:spPr>
          <a:xfrm>
            <a:off x="5302398" y="1849840"/>
            <a:ext cx="101555" cy="11445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pic>
        <p:nvPicPr>
          <p:cNvPr id="8" name="Grafika 7" descr="Rysowana figurka kontur">
            <a:extLst>
              <a:ext uri="{FF2B5EF4-FFF2-40B4-BE49-F238E27FC236}">
                <a16:creationId xmlns:a16="http://schemas.microsoft.com/office/drawing/2014/main" id="{97B1F4E9-A524-0628-2B3D-F4FDFC55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80" y="1112200"/>
            <a:ext cx="539646" cy="539646"/>
          </a:xfrm>
          <a:prstGeom prst="rect">
            <a:avLst/>
          </a:prstGeom>
        </p:spPr>
      </p:pic>
      <p:pic>
        <p:nvPicPr>
          <p:cNvPr id="9" name="Grafika 8" descr="Rysowana figurka kontur">
            <a:extLst>
              <a:ext uri="{FF2B5EF4-FFF2-40B4-BE49-F238E27FC236}">
                <a16:creationId xmlns:a16="http://schemas.microsoft.com/office/drawing/2014/main" id="{067508E4-F762-3D88-BEFA-DD8BCE08A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80" y="1850329"/>
            <a:ext cx="539646" cy="539646"/>
          </a:xfrm>
          <a:prstGeom prst="rect">
            <a:avLst/>
          </a:prstGeom>
        </p:spPr>
      </p:pic>
      <p:pic>
        <p:nvPicPr>
          <p:cNvPr id="10" name="Grafika 9" descr="Rysowana figurka kontur">
            <a:extLst>
              <a:ext uri="{FF2B5EF4-FFF2-40B4-BE49-F238E27FC236}">
                <a16:creationId xmlns:a16="http://schemas.microsoft.com/office/drawing/2014/main" id="{22FD8EAD-09FE-3A65-8E1B-420941009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180" y="2588458"/>
            <a:ext cx="539646" cy="539646"/>
          </a:xfrm>
          <a:prstGeom prst="rect">
            <a:avLst/>
          </a:prstGeom>
        </p:spPr>
      </p:pic>
      <p:pic>
        <p:nvPicPr>
          <p:cNvPr id="11" name="Grafika 10" descr="Rysowana figurka kontur">
            <a:extLst>
              <a:ext uri="{FF2B5EF4-FFF2-40B4-BE49-F238E27FC236}">
                <a16:creationId xmlns:a16="http://schemas.microsoft.com/office/drawing/2014/main" id="{5AD2DE26-8FA7-53CB-E916-AB67605CD2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180" y="3326587"/>
            <a:ext cx="539646" cy="539646"/>
          </a:xfrm>
          <a:prstGeom prst="rect">
            <a:avLst/>
          </a:prstGeom>
        </p:spPr>
      </p:pic>
      <p:pic>
        <p:nvPicPr>
          <p:cNvPr id="12" name="Grafika 11" descr="Rysowana figurka kontur">
            <a:extLst>
              <a:ext uri="{FF2B5EF4-FFF2-40B4-BE49-F238E27FC236}">
                <a16:creationId xmlns:a16="http://schemas.microsoft.com/office/drawing/2014/main" id="{E94D190C-2B1E-EA41-7F04-27803FC5D4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177" y="4064716"/>
            <a:ext cx="539646" cy="539646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9E9835E-37CF-6548-F017-F6CEE320C375}"/>
              </a:ext>
            </a:extLst>
          </p:cNvPr>
          <p:cNvSpPr txBox="1"/>
          <p:nvPr/>
        </p:nvSpPr>
        <p:spPr>
          <a:xfrm>
            <a:off x="1026826" y="123145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LogisticRegression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4A8D22C-2707-2C18-7014-9705F4F486D6}"/>
              </a:ext>
            </a:extLst>
          </p:cNvPr>
          <p:cNvSpPr txBox="1"/>
          <p:nvPr/>
        </p:nvSpPr>
        <p:spPr>
          <a:xfrm>
            <a:off x="1026826" y="196626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CatBoostClassifier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523DEF8-72E6-31F2-3CA3-3EA08AA27746}"/>
              </a:ext>
            </a:extLst>
          </p:cNvPr>
          <p:cNvSpPr txBox="1"/>
          <p:nvPr/>
        </p:nvSpPr>
        <p:spPr>
          <a:xfrm>
            <a:off x="1026826" y="2737404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RandomForestClassifier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76D823B-F11F-80AA-C80F-C00964405368}"/>
              </a:ext>
            </a:extLst>
          </p:cNvPr>
          <p:cNvSpPr txBox="1"/>
          <p:nvPr/>
        </p:nvSpPr>
        <p:spPr>
          <a:xfrm>
            <a:off x="1026826" y="3437579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LGBMClassifier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13A114F-0188-05A5-B379-748448A2C6B7}"/>
              </a:ext>
            </a:extLst>
          </p:cNvPr>
          <p:cNvSpPr txBox="1"/>
          <p:nvPr/>
        </p:nvSpPr>
        <p:spPr>
          <a:xfrm>
            <a:off x="1026826" y="418065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XGBClassifier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8D463EC-C6EB-FC0C-B75F-159B4FF483E6}"/>
              </a:ext>
            </a:extLst>
          </p:cNvPr>
          <p:cNvSpPr txBox="1"/>
          <p:nvPr/>
        </p:nvSpPr>
        <p:spPr>
          <a:xfrm>
            <a:off x="4231700" y="3128104"/>
            <a:ext cx="1426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Dla każdej z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500</a:t>
            </a:r>
          </a:p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Kolumn model z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jedną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zmienną</a:t>
            </a:r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4F8CA304-8D16-99A6-DF89-AB6C82EAE347}"/>
              </a:ext>
            </a:extLst>
          </p:cNvPr>
          <p:cNvSpPr/>
          <p:nvPr/>
        </p:nvSpPr>
        <p:spPr>
          <a:xfrm>
            <a:off x="2993562" y="2175731"/>
            <a:ext cx="926342" cy="572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2E4709CC-6324-2ADB-8156-38E3E07017AB}"/>
              </a:ext>
            </a:extLst>
          </p:cNvPr>
          <p:cNvSpPr/>
          <p:nvPr/>
        </p:nvSpPr>
        <p:spPr>
          <a:xfrm>
            <a:off x="5938431" y="2135777"/>
            <a:ext cx="926342" cy="572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565590EF-BD91-8443-FC12-8953B1345E32}"/>
              </a:ext>
            </a:extLst>
          </p:cNvPr>
          <p:cNvSpPr/>
          <p:nvPr/>
        </p:nvSpPr>
        <p:spPr>
          <a:xfrm>
            <a:off x="7659973" y="1900606"/>
            <a:ext cx="682480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1248CEC-0BE1-617E-FCB4-1A8D26B123BC}"/>
              </a:ext>
            </a:extLst>
          </p:cNvPr>
          <p:cNvSpPr txBox="1"/>
          <p:nvPr/>
        </p:nvSpPr>
        <p:spPr>
          <a:xfrm>
            <a:off x="5849090" y="3102679"/>
            <a:ext cx="1426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Wybór kolumn, gdzie </a:t>
            </a:r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balanced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 </a:t>
            </a:r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accurary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 &gt; 0.5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5515061-0D39-C3AC-6693-98D0C3FFAF29}"/>
              </a:ext>
            </a:extLst>
          </p:cNvPr>
          <p:cNvSpPr txBox="1"/>
          <p:nvPr/>
        </p:nvSpPr>
        <p:spPr>
          <a:xfrm>
            <a:off x="7323352" y="3128104"/>
            <a:ext cx="153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Wybór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przecięcia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podzbiorów kolumn dla każdego modelu</a:t>
            </a:r>
            <a:endParaRPr lang="pl-PL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D872B-986E-83A2-755A-D2D8F2557348}"/>
              </a:ext>
            </a:extLst>
          </p:cNvPr>
          <p:cNvSpPr txBox="1"/>
          <p:nvPr/>
        </p:nvSpPr>
        <p:spPr>
          <a:xfrm>
            <a:off x="4352342" y="1497957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F813047-216F-DCDC-9C64-638FD0689FDB}"/>
              </a:ext>
            </a:extLst>
          </p:cNvPr>
          <p:cNvSpPr txBox="1"/>
          <p:nvPr/>
        </p:nvSpPr>
        <p:spPr>
          <a:xfrm>
            <a:off x="7436573" y="1516820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72 kolumny</a:t>
            </a:r>
          </a:p>
        </p:txBody>
      </p:sp>
    </p:spTree>
    <p:extLst>
      <p:ext uri="{BB962C8B-B14F-4D97-AF65-F5344CB8AC3E}">
        <p14:creationId xmlns:p14="http://schemas.microsoft.com/office/powerpoint/2010/main" val="42919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569A8-75D6-565A-5ED3-C533726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1" dirty="0">
                <a:solidFill>
                  <a:srgbClr val="44959E"/>
                </a:solidFill>
                <a:latin typeface="Catamaran" panose="020B0604020202020204" charset="-18"/>
                <a:cs typeface="Catamaran" panose="020B0604020202020204" charset="-18"/>
              </a:rPr>
              <a:t>Boruta</a:t>
            </a:r>
            <a:br>
              <a:rPr lang="pl-PL" sz="36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</a:br>
            <a:endParaRPr lang="pl-PL" dirty="0"/>
          </a:p>
        </p:txBody>
      </p:sp>
      <p:pic>
        <p:nvPicPr>
          <p:cNvPr id="10" name="Grafika 9" descr="Rysowana figurka kontur">
            <a:extLst>
              <a:ext uri="{FF2B5EF4-FFF2-40B4-BE49-F238E27FC236}">
                <a16:creationId xmlns:a16="http://schemas.microsoft.com/office/drawing/2014/main" id="{22FD8EAD-09FE-3A65-8E1B-42094100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24" y="2189052"/>
            <a:ext cx="539646" cy="53964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523DEF8-72E6-31F2-3CA3-3EA08AA27746}"/>
              </a:ext>
            </a:extLst>
          </p:cNvPr>
          <p:cNvSpPr txBox="1"/>
          <p:nvPr/>
        </p:nvSpPr>
        <p:spPr>
          <a:xfrm>
            <a:off x="941570" y="233799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RandomForestClassifier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8D463EC-C6EB-FC0C-B75F-159B4FF483E6}"/>
              </a:ext>
            </a:extLst>
          </p:cNvPr>
          <p:cNvSpPr txBox="1"/>
          <p:nvPr/>
        </p:nvSpPr>
        <p:spPr>
          <a:xfrm>
            <a:off x="3145986" y="3146967"/>
            <a:ext cx="142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Algorytm Boruta na całym zbiorze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2E4709CC-6324-2ADB-8156-38E3E07017AB}"/>
              </a:ext>
            </a:extLst>
          </p:cNvPr>
          <p:cNvSpPr/>
          <p:nvPr/>
        </p:nvSpPr>
        <p:spPr>
          <a:xfrm>
            <a:off x="5438759" y="2135777"/>
            <a:ext cx="1426014" cy="572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565590EF-BD91-8443-FC12-8953B1345E32}"/>
              </a:ext>
            </a:extLst>
          </p:cNvPr>
          <p:cNvSpPr/>
          <p:nvPr/>
        </p:nvSpPr>
        <p:spPr>
          <a:xfrm>
            <a:off x="7098500" y="1919598"/>
            <a:ext cx="396582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D872B-986E-83A2-755A-D2D8F2557348}"/>
              </a:ext>
            </a:extLst>
          </p:cNvPr>
          <p:cNvSpPr txBox="1"/>
          <p:nvPr/>
        </p:nvSpPr>
        <p:spPr>
          <a:xfrm>
            <a:off x="3266628" y="1516820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500 kolumn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F813047-216F-DCDC-9C64-638FD0689FDB}"/>
              </a:ext>
            </a:extLst>
          </p:cNvPr>
          <p:cNvSpPr txBox="1"/>
          <p:nvPr/>
        </p:nvSpPr>
        <p:spPr>
          <a:xfrm>
            <a:off x="6951585" y="1561414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20 kolumn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C2793B9-BF7D-48A3-0121-E0495FEB2D30}"/>
              </a:ext>
            </a:extLst>
          </p:cNvPr>
          <p:cNvSpPr/>
          <p:nvPr/>
        </p:nvSpPr>
        <p:spPr>
          <a:xfrm>
            <a:off x="310576" y="1176728"/>
            <a:ext cx="4736892" cy="326785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3B1E5B6-A4F6-DE95-073F-36359E8F9629}"/>
              </a:ext>
            </a:extLst>
          </p:cNvPr>
          <p:cNvSpPr/>
          <p:nvPr/>
        </p:nvSpPr>
        <p:spPr>
          <a:xfrm>
            <a:off x="3266628" y="1889125"/>
            <a:ext cx="682480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0717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569A8-75D6-565A-5ED3-C533726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  <a:t>Regresja Logistyczna </a:t>
            </a:r>
            <a:r>
              <a:rPr lang="pl-PL" sz="3600" b="1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+</a:t>
            </a:r>
            <a:r>
              <a:rPr lang="pl-PL" sz="3600" b="1" dirty="0">
                <a:solidFill>
                  <a:srgbClr val="44959E"/>
                </a:solidFill>
                <a:latin typeface="Catamaran" panose="020B0604020202020204" charset="-18"/>
                <a:cs typeface="Catamaran" panose="020B0604020202020204" charset="-18"/>
              </a:rPr>
              <a:t> Boruta</a:t>
            </a:r>
            <a:br>
              <a:rPr lang="pl-PL" sz="3600" b="1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</a:b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E644F28-5C8D-93F3-2352-389C81429A3D}"/>
              </a:ext>
            </a:extLst>
          </p:cNvPr>
          <p:cNvSpPr/>
          <p:nvPr/>
        </p:nvSpPr>
        <p:spPr>
          <a:xfrm>
            <a:off x="3114907" y="1869191"/>
            <a:ext cx="1457093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pic>
        <p:nvPicPr>
          <p:cNvPr id="10" name="Grafika 9" descr="Rysowana figurka kontur">
            <a:extLst>
              <a:ext uri="{FF2B5EF4-FFF2-40B4-BE49-F238E27FC236}">
                <a16:creationId xmlns:a16="http://schemas.microsoft.com/office/drawing/2014/main" id="{22FD8EAD-09FE-3A65-8E1B-42094100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24" y="2189052"/>
            <a:ext cx="539646" cy="53964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523DEF8-72E6-31F2-3CA3-3EA08AA27746}"/>
              </a:ext>
            </a:extLst>
          </p:cNvPr>
          <p:cNvSpPr txBox="1"/>
          <p:nvPr/>
        </p:nvSpPr>
        <p:spPr>
          <a:xfrm>
            <a:off x="941570" y="233799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RandomForestClassifier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8D463EC-C6EB-FC0C-B75F-159B4FF483E6}"/>
              </a:ext>
            </a:extLst>
          </p:cNvPr>
          <p:cNvSpPr txBox="1"/>
          <p:nvPr/>
        </p:nvSpPr>
        <p:spPr>
          <a:xfrm>
            <a:off x="3145986" y="3146967"/>
            <a:ext cx="1426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Algorytm Boruta na zbiorze powstałym przy </a:t>
            </a:r>
            <a:r>
              <a:rPr lang="pl-PL" dirty="0">
                <a:solidFill>
                  <a:srgbClr val="17991A"/>
                </a:solidFill>
                <a:latin typeface="Catamaran" panose="020B0604020202020204" charset="-18"/>
                <a:cs typeface="Catamaran" panose="020B0604020202020204" charset="-18"/>
              </a:rPr>
              <a:t>regresji logistycznej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2E4709CC-6324-2ADB-8156-38E3E07017AB}"/>
              </a:ext>
            </a:extLst>
          </p:cNvPr>
          <p:cNvSpPr/>
          <p:nvPr/>
        </p:nvSpPr>
        <p:spPr>
          <a:xfrm>
            <a:off x="5438759" y="2135777"/>
            <a:ext cx="1426014" cy="572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565590EF-BD91-8443-FC12-8953B1345E32}"/>
              </a:ext>
            </a:extLst>
          </p:cNvPr>
          <p:cNvSpPr/>
          <p:nvPr/>
        </p:nvSpPr>
        <p:spPr>
          <a:xfrm>
            <a:off x="7098500" y="1919598"/>
            <a:ext cx="277831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D872B-986E-83A2-755A-D2D8F2557348}"/>
              </a:ext>
            </a:extLst>
          </p:cNvPr>
          <p:cNvSpPr txBox="1"/>
          <p:nvPr/>
        </p:nvSpPr>
        <p:spPr>
          <a:xfrm>
            <a:off x="3266628" y="1516820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72 kolumny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F813047-216F-DCDC-9C64-638FD0689FDB}"/>
              </a:ext>
            </a:extLst>
          </p:cNvPr>
          <p:cNvSpPr txBox="1"/>
          <p:nvPr/>
        </p:nvSpPr>
        <p:spPr>
          <a:xfrm>
            <a:off x="6951585" y="1561414"/>
            <a:ext cx="142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11 kolumn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C2793B9-BF7D-48A3-0121-E0495FEB2D30}"/>
              </a:ext>
            </a:extLst>
          </p:cNvPr>
          <p:cNvSpPr/>
          <p:nvPr/>
        </p:nvSpPr>
        <p:spPr>
          <a:xfrm>
            <a:off x="310576" y="1176728"/>
            <a:ext cx="4736892" cy="326785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Optymalizacja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399200" y="3276752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7DD1318-01AC-3AB9-250C-38222884985D}"/>
              </a:ext>
            </a:extLst>
          </p:cNvPr>
          <p:cNvSpPr/>
          <p:nvPr/>
        </p:nvSpPr>
        <p:spPr>
          <a:xfrm>
            <a:off x="3456733" y="509062"/>
            <a:ext cx="504772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C9E3A12-B979-42B2-6763-D2DF2077453A}"/>
              </a:ext>
            </a:extLst>
          </p:cNvPr>
          <p:cNvSpPr/>
          <p:nvPr/>
        </p:nvSpPr>
        <p:spPr>
          <a:xfrm>
            <a:off x="3456733" y="3534564"/>
            <a:ext cx="134379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DA1A99-F74A-B337-88A4-E8FBDAE9C09A}"/>
              </a:ext>
            </a:extLst>
          </p:cNvPr>
          <p:cNvSpPr/>
          <p:nvPr/>
        </p:nvSpPr>
        <p:spPr>
          <a:xfrm>
            <a:off x="3456733" y="1999984"/>
            <a:ext cx="250128" cy="11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 err="1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train</a:t>
            </a:r>
            <a:endParaRPr lang="pl-PL" sz="1500" b="1" dirty="0">
              <a:solidFill>
                <a:schemeClr val="accent1">
                  <a:lumMod val="25000"/>
                </a:schemeClr>
              </a:solidFill>
              <a:latin typeface="Lexend Deca" panose="020B0604020202020204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6BEF52C-49FD-E696-FE8F-95F7A7955DBB}"/>
              </a:ext>
            </a:extLst>
          </p:cNvPr>
          <p:cNvSpPr txBox="1"/>
          <p:nvPr/>
        </p:nvSpPr>
        <p:spPr>
          <a:xfrm>
            <a:off x="4018150" y="886947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72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535B4B2-C0A9-D38F-1ED8-3E580B54B0AB}"/>
              </a:ext>
            </a:extLst>
          </p:cNvPr>
          <p:cNvSpPr txBox="1"/>
          <p:nvPr/>
        </p:nvSpPr>
        <p:spPr>
          <a:xfrm>
            <a:off x="4018149" y="241838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20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7D99D7B-E1ED-EB0D-8E97-C799222E0077}"/>
              </a:ext>
            </a:extLst>
          </p:cNvPr>
          <p:cNvSpPr txBox="1"/>
          <p:nvPr/>
        </p:nvSpPr>
        <p:spPr>
          <a:xfrm>
            <a:off x="4018149" y="3949817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tamaran" panose="020B0604020202020204" charset="-18"/>
                <a:cs typeface="Catamaran" panose="020B0604020202020204" charset="-18"/>
              </a:rPr>
              <a:t>11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kolumn</a:t>
            </a:r>
          </a:p>
        </p:txBody>
      </p:sp>
      <p:pic>
        <p:nvPicPr>
          <p:cNvPr id="9" name="Grafika 8" descr="Rysowana figurka kontur">
            <a:extLst>
              <a:ext uri="{FF2B5EF4-FFF2-40B4-BE49-F238E27FC236}">
                <a16:creationId xmlns:a16="http://schemas.microsoft.com/office/drawing/2014/main" id="{73951BB4-EC51-3C4B-5144-B35C6015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80" y="1112200"/>
            <a:ext cx="539646" cy="539646"/>
          </a:xfrm>
          <a:prstGeom prst="rect">
            <a:avLst/>
          </a:prstGeom>
        </p:spPr>
      </p:pic>
      <p:pic>
        <p:nvPicPr>
          <p:cNvPr id="10" name="Grafika 9" descr="Rysowana figurka kontur">
            <a:extLst>
              <a:ext uri="{FF2B5EF4-FFF2-40B4-BE49-F238E27FC236}">
                <a16:creationId xmlns:a16="http://schemas.microsoft.com/office/drawing/2014/main" id="{769B4CA4-1DA0-83EB-D918-695FFD33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80" y="1850329"/>
            <a:ext cx="539646" cy="539646"/>
          </a:xfrm>
          <a:prstGeom prst="rect">
            <a:avLst/>
          </a:prstGeom>
        </p:spPr>
      </p:pic>
      <p:pic>
        <p:nvPicPr>
          <p:cNvPr id="11" name="Grafika 10" descr="Rysowana figurka kontur">
            <a:extLst>
              <a:ext uri="{FF2B5EF4-FFF2-40B4-BE49-F238E27FC236}">
                <a16:creationId xmlns:a16="http://schemas.microsoft.com/office/drawing/2014/main" id="{55F5A5D3-5C49-58D9-75AA-3FA2EB930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180" y="2588458"/>
            <a:ext cx="539646" cy="539646"/>
          </a:xfrm>
          <a:prstGeom prst="rect">
            <a:avLst/>
          </a:prstGeom>
        </p:spPr>
      </p:pic>
      <p:pic>
        <p:nvPicPr>
          <p:cNvPr id="12" name="Grafika 11" descr="Rysowana figurka kontur">
            <a:extLst>
              <a:ext uri="{FF2B5EF4-FFF2-40B4-BE49-F238E27FC236}">
                <a16:creationId xmlns:a16="http://schemas.microsoft.com/office/drawing/2014/main" id="{3D9E7135-6EB1-6FA4-23B2-2B8DC66D0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180" y="3326587"/>
            <a:ext cx="539646" cy="539646"/>
          </a:xfrm>
          <a:prstGeom prst="rect">
            <a:avLst/>
          </a:prstGeom>
        </p:spPr>
      </p:pic>
      <p:pic>
        <p:nvPicPr>
          <p:cNvPr id="13" name="Grafika 12" descr="Rysowana figurka kontur">
            <a:extLst>
              <a:ext uri="{FF2B5EF4-FFF2-40B4-BE49-F238E27FC236}">
                <a16:creationId xmlns:a16="http://schemas.microsoft.com/office/drawing/2014/main" id="{B37D1810-B3A7-30F7-B6A4-EA8D50F1F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177" y="4064716"/>
            <a:ext cx="539646" cy="53964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86D10ED-14FE-5C2F-83AE-4A6E62DE6E6F}"/>
              </a:ext>
            </a:extLst>
          </p:cNvPr>
          <p:cNvSpPr txBox="1"/>
          <p:nvPr/>
        </p:nvSpPr>
        <p:spPr>
          <a:xfrm>
            <a:off x="1026826" y="123145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LogisticRegression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7972944-B954-B87B-71A3-EE22E4921AB2}"/>
              </a:ext>
            </a:extLst>
          </p:cNvPr>
          <p:cNvSpPr txBox="1"/>
          <p:nvPr/>
        </p:nvSpPr>
        <p:spPr>
          <a:xfrm>
            <a:off x="1026826" y="196626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CatBoostClassifier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DDDDA-29A6-50FD-F8A2-705F1A32DC76}"/>
              </a:ext>
            </a:extLst>
          </p:cNvPr>
          <p:cNvSpPr txBox="1"/>
          <p:nvPr/>
        </p:nvSpPr>
        <p:spPr>
          <a:xfrm>
            <a:off x="1026826" y="2737404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RandomForestClassifier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D33A2F3-238C-2CAC-67CE-5E3777542E54}"/>
              </a:ext>
            </a:extLst>
          </p:cNvPr>
          <p:cNvSpPr txBox="1"/>
          <p:nvPr/>
        </p:nvSpPr>
        <p:spPr>
          <a:xfrm>
            <a:off x="1026826" y="3437579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LGBMClassifier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F1BB524-CD18-CB61-3D1C-509163F88B52}"/>
              </a:ext>
            </a:extLst>
          </p:cNvPr>
          <p:cNvSpPr txBox="1"/>
          <p:nvPr/>
        </p:nvSpPr>
        <p:spPr>
          <a:xfrm>
            <a:off x="1026826" y="418065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XGBClassifier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20E32A9-6861-8BDF-C8D8-CB3B758C1309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569236" y="1081350"/>
            <a:ext cx="887497" cy="303994"/>
          </a:xfrm>
          <a:prstGeom prst="straightConnector1">
            <a:avLst/>
          </a:prstGeom>
          <a:ln w="28575">
            <a:solidFill>
              <a:srgbClr val="1799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4928A8B9-854B-D32B-E079-7F66F0F9042D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2569236" y="1385344"/>
            <a:ext cx="887497" cy="1186928"/>
          </a:xfrm>
          <a:prstGeom prst="straightConnector1">
            <a:avLst/>
          </a:prstGeom>
          <a:ln w="28575">
            <a:solidFill>
              <a:srgbClr val="1799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B2714122-3346-5F6A-5C99-2A4E14FD620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569236" y="1385344"/>
            <a:ext cx="887497" cy="2721508"/>
          </a:xfrm>
          <a:prstGeom prst="straightConnector1">
            <a:avLst/>
          </a:prstGeom>
          <a:ln w="28575">
            <a:solidFill>
              <a:srgbClr val="1799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1FC88C4E-2AAC-B8B6-68AB-4AF95B778CF4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2511528" y="1081350"/>
            <a:ext cx="945205" cy="1038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F1B041C-FD69-3B18-5E34-10086C5F341B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511528" y="2120152"/>
            <a:ext cx="945205" cy="4521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81591772-6EE7-1EBC-556A-42CBEB826F81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2511528" y="2120152"/>
            <a:ext cx="945205" cy="19867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0C4F3145-F0A6-B3AD-D9AA-D34946A6ECFB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2917087" y="2572272"/>
            <a:ext cx="539646" cy="3190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8AB90D0C-3912-5B56-6152-A8E07ADB6A31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2917087" y="1081350"/>
            <a:ext cx="539646" cy="180994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BA1E8882-5FAE-839B-889F-95E3ED1EFFED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917087" y="2891293"/>
            <a:ext cx="539646" cy="12155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2CB91766-57E1-3A84-CFB5-5034C9A86D0F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2293519" y="1081350"/>
            <a:ext cx="1163214" cy="2510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31F0062D-A619-5937-9A70-8F17C4940261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293519" y="2572272"/>
            <a:ext cx="1163214" cy="10191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788DD1AC-4BC3-CB6F-5737-A6B08F9140AF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>
            <a:off x="2293519" y="3591468"/>
            <a:ext cx="1163214" cy="5153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DA818A71-A250-E432-2DCA-BB5C829C8115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2170088" y="1081350"/>
            <a:ext cx="1286645" cy="325318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77DDAFEB-EB16-4B54-B161-29E9655254A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2170088" y="2572272"/>
            <a:ext cx="1286645" cy="17622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ze strzałką 65">
            <a:extLst>
              <a:ext uri="{FF2B5EF4-FFF2-40B4-BE49-F238E27FC236}">
                <a16:creationId xmlns:a16="http://schemas.microsoft.com/office/drawing/2014/main" id="{9D7DEE95-FA8F-85AF-8641-1D006B1EB0EA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2170088" y="4106852"/>
            <a:ext cx="1286645" cy="22768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eścian 68">
            <a:extLst>
              <a:ext uri="{FF2B5EF4-FFF2-40B4-BE49-F238E27FC236}">
                <a16:creationId xmlns:a16="http://schemas.microsoft.com/office/drawing/2014/main" id="{31D8CD18-696D-90FA-B5A0-96BC9FF256E5}"/>
              </a:ext>
            </a:extLst>
          </p:cNvPr>
          <p:cNvSpPr/>
          <p:nvPr/>
        </p:nvSpPr>
        <p:spPr>
          <a:xfrm>
            <a:off x="5722410" y="1331092"/>
            <a:ext cx="1038154" cy="83291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Grid</a:t>
            </a:r>
            <a:endParaRPr lang="pl-PL" sz="12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algn="ctr"/>
            <a:r>
              <a:rPr lang="pl-PL" sz="1200" b="1" dirty="0" err="1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Search</a:t>
            </a:r>
            <a:endParaRPr lang="pl-PL" sz="12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70" name="Sześcian 69">
            <a:extLst>
              <a:ext uri="{FF2B5EF4-FFF2-40B4-BE49-F238E27FC236}">
                <a16:creationId xmlns:a16="http://schemas.microsoft.com/office/drawing/2014/main" id="{4ACF1814-965D-98D8-9557-83C3B5C29FDE}"/>
              </a:ext>
            </a:extLst>
          </p:cNvPr>
          <p:cNvSpPr/>
          <p:nvPr/>
        </p:nvSpPr>
        <p:spPr>
          <a:xfrm>
            <a:off x="5722410" y="3006678"/>
            <a:ext cx="1038154" cy="83291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Optuna</a:t>
            </a:r>
            <a:endParaRPr lang="pl-PL" sz="12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24CDF928-013F-EC8C-E63F-B736185E543B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5124719" y="1112200"/>
            <a:ext cx="597691" cy="739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2F000726-1FBE-E9A2-683E-5877B9C3794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124719" y="1112200"/>
            <a:ext cx="597691" cy="241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38BD7F95-4FC9-918D-EE4E-0C535C5B97D2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033912" y="2653387"/>
            <a:ext cx="688498" cy="8738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>
            <a:extLst>
              <a:ext uri="{FF2B5EF4-FFF2-40B4-BE49-F238E27FC236}">
                <a16:creationId xmlns:a16="http://schemas.microsoft.com/office/drawing/2014/main" id="{EF790BD3-B52A-3EDB-1EB8-2845B74974E5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033912" y="1851661"/>
            <a:ext cx="688498" cy="79755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Łącznik prosty ze strzałką 83">
            <a:extLst>
              <a:ext uri="{FF2B5EF4-FFF2-40B4-BE49-F238E27FC236}">
                <a16:creationId xmlns:a16="http://schemas.microsoft.com/office/drawing/2014/main" id="{A1134DBA-652E-6B11-D1ED-D282C6529F70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023542" y="3527247"/>
            <a:ext cx="698868" cy="65340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Łącznik prosty ze strzałką 85">
            <a:extLst>
              <a:ext uri="{FF2B5EF4-FFF2-40B4-BE49-F238E27FC236}">
                <a16:creationId xmlns:a16="http://schemas.microsoft.com/office/drawing/2014/main" id="{5140232C-544C-459B-1FC6-C5700DD8FCE6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033912" y="1851661"/>
            <a:ext cx="688498" cy="232278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DD284FE0-49F0-85E8-40C6-D907525C94A9}"/>
              </a:ext>
            </a:extLst>
          </p:cNvPr>
          <p:cNvSpPr txBox="1"/>
          <p:nvPr/>
        </p:nvSpPr>
        <p:spPr>
          <a:xfrm>
            <a:off x="4305364" y="321255"/>
            <a:ext cx="3676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Catamaran" panose="020B0604020202020204" charset="-18"/>
                <a:cs typeface="Catamaran" panose="020B0604020202020204" charset="-18"/>
              </a:rPr>
              <a:t>Metryka </a:t>
            </a:r>
            <a:r>
              <a:rPr lang="pl-PL" sz="1500" dirty="0" err="1">
                <a:latin typeface="Catamaran" panose="020B0604020202020204" charset="-18"/>
                <a:cs typeface="Catamaran" panose="020B0604020202020204" charset="-18"/>
              </a:rPr>
              <a:t>ewaulacji</a:t>
            </a:r>
            <a:r>
              <a:rPr lang="pl-PL" sz="1500" dirty="0">
                <a:latin typeface="Catamaran" panose="020B0604020202020204" charset="-18"/>
                <a:cs typeface="Catamaran" panose="020B0604020202020204" charset="-18"/>
              </a:rPr>
              <a:t>: </a:t>
            </a:r>
            <a:r>
              <a:rPr lang="pl-PL" sz="1500" b="1" dirty="0" err="1">
                <a:latin typeface="Catamaran" panose="020B0604020202020204" charset="-18"/>
                <a:cs typeface="Catamaran" panose="020B0604020202020204" charset="-18"/>
              </a:rPr>
              <a:t>balanced</a:t>
            </a:r>
            <a:r>
              <a:rPr lang="pl-PL" sz="1500" b="1" dirty="0">
                <a:latin typeface="Catamaran" panose="020B0604020202020204" charset="-18"/>
                <a:cs typeface="Catamaran" panose="020B0604020202020204" charset="-18"/>
              </a:rPr>
              <a:t> </a:t>
            </a:r>
            <a:r>
              <a:rPr lang="pl-PL" sz="1500" b="1" dirty="0" err="1">
                <a:latin typeface="Catamaran" panose="020B0604020202020204" charset="-18"/>
                <a:cs typeface="Catamaran" panose="020B0604020202020204" charset="-18"/>
              </a:rPr>
              <a:t>accuracy</a:t>
            </a:r>
            <a:endParaRPr lang="pl-PL" sz="1500" b="1" dirty="0">
              <a:latin typeface="Catamaran" panose="020B0604020202020204" charset="-18"/>
              <a:cs typeface="Catamaran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b="1" dirty="0" err="1">
                <a:latin typeface="Catamaran" panose="020B0604020202020204" charset="-18"/>
                <a:cs typeface="Catamaran" panose="020B0604020202020204" charset="-18"/>
              </a:rPr>
              <a:t>Crossvalidation</a:t>
            </a:r>
            <a:endParaRPr lang="pl-PL" sz="1500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90" name="Strzałka: w prawo 89">
            <a:extLst>
              <a:ext uri="{FF2B5EF4-FFF2-40B4-BE49-F238E27FC236}">
                <a16:creationId xmlns:a16="http://schemas.microsoft.com/office/drawing/2014/main" id="{4E917C8C-31BC-69E1-A7B0-6A9968733594}"/>
              </a:ext>
            </a:extLst>
          </p:cNvPr>
          <p:cNvSpPr/>
          <p:nvPr/>
        </p:nvSpPr>
        <p:spPr>
          <a:xfrm>
            <a:off x="7031253" y="2274040"/>
            <a:ext cx="359143" cy="4633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id="{5907AB55-C7EB-8FBD-3944-D294B1E69DD8}"/>
              </a:ext>
            </a:extLst>
          </p:cNvPr>
          <p:cNvSpPr txBox="1"/>
          <p:nvPr/>
        </p:nvSpPr>
        <p:spPr>
          <a:xfrm>
            <a:off x="7550830" y="1767058"/>
            <a:ext cx="145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Catamaran" panose="020B0604020202020204" charset="-18"/>
                <a:cs typeface="Catamaran" panose="020B0604020202020204" charset="-18"/>
              </a:rPr>
              <a:t>Wybór najlepszego modelu pod względem </a:t>
            </a:r>
            <a:r>
              <a:rPr lang="pl-PL" sz="1500" b="1" dirty="0" err="1">
                <a:latin typeface="Catamaran" panose="020B0604020202020204" charset="-18"/>
                <a:cs typeface="Catamaran" panose="020B0604020202020204" charset="-18"/>
              </a:rPr>
              <a:t>balanced</a:t>
            </a:r>
            <a:r>
              <a:rPr lang="pl-PL" sz="1500" b="1" dirty="0">
                <a:latin typeface="Catamaran" panose="020B0604020202020204" charset="-18"/>
                <a:cs typeface="Catamaran" panose="020B0604020202020204" charset="-18"/>
              </a:rPr>
              <a:t> </a:t>
            </a:r>
            <a:r>
              <a:rPr lang="pl-PL" sz="1500" b="1" dirty="0" err="1">
                <a:latin typeface="Catamaran" panose="020B0604020202020204" charset="-18"/>
                <a:cs typeface="Catamaran" panose="020B0604020202020204" charset="-18"/>
              </a:rPr>
              <a:t>accuracy</a:t>
            </a:r>
            <a:endParaRPr lang="pl-PL" sz="1500" b="1" dirty="0"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228095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275</Words>
  <Application>Microsoft Office PowerPoint</Application>
  <PresentationFormat>Pokaz na ekranie (16:9)</PresentationFormat>
  <Paragraphs>111</Paragraphs>
  <Slides>15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Lexend Deca</vt:lpstr>
      <vt:lpstr>Catamaran</vt:lpstr>
      <vt:lpstr>Consolas</vt:lpstr>
      <vt:lpstr>Arial</vt:lpstr>
      <vt:lpstr>Pastel Minimalist Elegant Lines Portfolio by Slidesgo</vt:lpstr>
      <vt:lpstr>Klasyfikacja Artificial</vt:lpstr>
      <vt:lpstr>Selekcja predykatorów</vt:lpstr>
      <vt:lpstr>Selekcja predykatorów</vt:lpstr>
      <vt:lpstr>Prezentacja programu PowerPoint</vt:lpstr>
      <vt:lpstr>Regresja Logistyczna </vt:lpstr>
      <vt:lpstr>Boruta </vt:lpstr>
      <vt:lpstr>Regresja Logistyczna + Boruta </vt:lpstr>
      <vt:lpstr>Optymalizacja</vt:lpstr>
      <vt:lpstr>Prezentacja programu PowerPoint</vt:lpstr>
      <vt:lpstr>AutoGluon</vt:lpstr>
      <vt:lpstr>Prezentacja programu PowerPoint</vt:lpstr>
      <vt:lpstr>Wyniki</vt:lpstr>
      <vt:lpstr>AutoGluon – zbiór walidacyjny</vt:lpstr>
      <vt:lpstr>Model manualny – zbiór walidacyjny</vt:lpstr>
      <vt:lpstr>Dziękujemy 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Matuszewski Szymon (STUD)</cp:lastModifiedBy>
  <cp:revision>19</cp:revision>
  <dcterms:modified xsi:type="dcterms:W3CDTF">2024-01-16T19:44:31Z</dcterms:modified>
</cp:coreProperties>
</file>