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2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1" name="Rectangle 19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C40022"/>
              </a:gs>
              <a:gs pos="100000">
                <a:srgbClr val="7E00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>
              <a:latin typeface="Verdana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066800"/>
          </a:xfrm>
        </p:spPr>
        <p:txBody>
          <a:bodyPr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057400"/>
            <a:ext cx="7772400" cy="7620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3092" name="Picture 20" descr="transition_webaddres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6596063"/>
            <a:ext cx="1133475" cy="6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3" name="Picture 21" descr="transition_taglin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372225"/>
            <a:ext cx="2019300" cy="16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white_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38" y="5661025"/>
            <a:ext cx="21812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5" name="Picture 23" descr="transition_fanatiforms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3" y="3806825"/>
            <a:ext cx="6708775" cy="305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5626FD-3E9F-9848-B259-63BD77F679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7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9E2F53-2481-A148-A240-3F31B7F327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4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2F01380-4DD6-E144-96EB-426B0F3320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4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06ADF34-CA00-D140-8777-EBF049C948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5DD613B-2C57-5E4B-9708-5E53AB7C97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4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A06114-11B1-D44A-9F16-6EC1626DCD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3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3513A6-9D80-2E45-A0F0-3F3644BF83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2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F7190C-BFCC-624B-A08A-5D74F99998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2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DD017C-1F1F-A94D-B32D-64E3BE715C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0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D5B568-A71F-DB4E-A6CD-A5FE6AC42E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1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33" name="Picture 9" descr="inside_logo"/>
          <p:cNvPicPr>
            <a:picLocks noChangeAspect="1" noChangeArrowheads="1"/>
          </p:cNvPicPr>
          <p:nvPr/>
        </p:nvPicPr>
        <p:blipFill>
          <a:blip r:embed="rId1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096000"/>
            <a:ext cx="124777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000"/>
                  </a:srgbClr>
                </a:solidFill>
              </a14:hiddenFill>
            </a:ext>
          </a:extLst>
        </p:spPr>
      </p:pic>
      <p:pic>
        <p:nvPicPr>
          <p:cNvPr id="1034" name="Picture 10" descr="inside_tagline"/>
          <p:cNvPicPr>
            <a:picLocks noChangeAspect="1" noChangeArrowheads="1"/>
          </p:cNvPicPr>
          <p:nvPr/>
        </p:nvPicPr>
        <p:blipFill>
          <a:blip r:embed="rId1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6467475"/>
            <a:ext cx="138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000"/>
                  </a:srgbClr>
                </a:solidFill>
              </a14:hiddenFill>
            </a:ext>
          </a:extLst>
        </p:spPr>
      </p:pic>
      <p:pic>
        <p:nvPicPr>
          <p:cNvPr id="1035" name="Picture 11" descr="inside_webaddress"/>
          <p:cNvPicPr>
            <a:picLocks noChangeAspect="1" noChangeArrowheads="1"/>
          </p:cNvPicPr>
          <p:nvPr/>
        </p:nvPicPr>
        <p:blipFill>
          <a:blip r:embed="rId1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619875"/>
            <a:ext cx="854075" cy="4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000"/>
                  </a:srgbClr>
                </a:solidFill>
              </a14:hiddenFill>
            </a:ext>
          </a:extLst>
        </p:spPr>
      </p:pic>
      <p:sp>
        <p:nvSpPr>
          <p:cNvPr id="1038" name="Rectangle 14"/>
          <p:cNvSpPr>
            <a:spLocks noGrp="1" noChangeAspect="1" noChangeArrowheads="1"/>
          </p:cNvSpPr>
          <p:nvPr>
            <p:ph type="sldNum" sz="quarter" idx="4"/>
          </p:nvPr>
        </p:nvSpPr>
        <p:spPr bwMode="auto">
          <a:xfrm>
            <a:off x="8153400" y="57150"/>
            <a:ext cx="898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969696"/>
                </a:solidFill>
                <a:latin typeface="Verdana" charset="0"/>
              </a:defRPr>
            </a:lvl1pPr>
          </a:lstStyle>
          <a:p>
            <a:fld id="{19FECA12-A24E-0346-8BF7-C161A26211F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4002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40022"/>
          </a:solidFill>
          <a:latin typeface="Arial" charset="0"/>
          <a:ea typeface="ヒラギノ角ゴ Pro W3" charset="0"/>
          <a:cs typeface="ヒラギノ角ゴ Pro W3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40022"/>
          </a:solidFill>
          <a:latin typeface="Arial" charset="0"/>
          <a:ea typeface="ヒラギノ角ゴ Pro W3" charset="0"/>
          <a:cs typeface="ヒラギノ角ゴ Pro W3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40022"/>
          </a:solidFill>
          <a:latin typeface="Arial" charset="0"/>
          <a:ea typeface="ヒラギノ角ゴ Pro W3" charset="0"/>
          <a:cs typeface="ヒラギノ角ゴ Pro W3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4002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40022"/>
          </a:solidFill>
          <a:latin typeface="Arial" charset="0"/>
          <a:ea typeface="ヒラギノ角ゴ Pro W3" charset="0"/>
          <a:cs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40022"/>
          </a:solidFill>
          <a:latin typeface="Arial" charset="0"/>
          <a:ea typeface="ヒラギノ角ゴ Pro W3" charset="0"/>
          <a:cs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40022"/>
          </a:solidFill>
          <a:latin typeface="Arial" charset="0"/>
          <a:ea typeface="ヒラギノ角ゴ Pro W3" charset="0"/>
          <a:cs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40022"/>
          </a:solidFill>
          <a:latin typeface="Arial" charset="0"/>
          <a:ea typeface="ヒラギノ角ゴ Pro W3" charset="0"/>
          <a:cs typeface="ヒラギノ角ゴ Pro W3" charset="0"/>
        </a:defRPr>
      </a:lvl9pPr>
    </p:titleStyle>
    <p:bodyStyle>
      <a:lvl1pPr marL="152400" indent="-1524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528638" indent="-185738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831850" indent="-112713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1643063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+mn-ea"/>
          <a:cs typeface="+mn-cs"/>
        </a:defRPr>
      </a:lvl4pPr>
      <a:lvl5pPr marL="2062163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9363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2976563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3433763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3890963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Relationship Id="rId3" Type="http://schemas.openxmlformats.org/officeDocument/2006/relationships/image" Target="../media/image13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Relationship Id="rId3" Type="http://schemas.openxmlformats.org/officeDocument/2006/relationships/image" Target="../media/image16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tiff"/><Relationship Id="rId3" Type="http://schemas.openxmlformats.org/officeDocument/2006/relationships/image" Target="../media/image19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jwitrick/training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jwitrick/training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tif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opscode.com/essentials_environments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opscode.com/essentials_data_bags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x.wordpress.org/Installing_WordPres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CHEF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February - 2013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87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 </a:t>
            </a:r>
            <a:r>
              <a:rPr lang="en-US" dirty="0" smtClean="0"/>
              <a:t>– b) Install http and make it notify the web service to restart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Install ‘http’ package using ‘package’ resource: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Use the notifies command to restart ‘</a:t>
            </a:r>
            <a:r>
              <a:rPr lang="en-US" sz="2800" dirty="0" err="1" smtClean="0"/>
              <a:t>httpd</a:t>
            </a:r>
            <a:r>
              <a:rPr lang="en-US" sz="2800" dirty="0" smtClean="0"/>
              <a:t>’ when the package resource is executed.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 </a:t>
            </a:r>
            <a:r>
              <a:rPr lang="en-US" sz="3200" dirty="0" smtClean="0"/>
              <a:t>notifies :restart, “service[</a:t>
            </a:r>
            <a:r>
              <a:rPr lang="en-US" sz="3200" dirty="0" err="1" smtClean="0"/>
              <a:t>httpd</a:t>
            </a:r>
            <a:r>
              <a:rPr lang="en-US" sz="3200" dirty="0" smtClean="0"/>
              <a:t>]”</a:t>
            </a:r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01380-4DD6-E144-96EB-426B0F33204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26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 </a:t>
            </a:r>
            <a:r>
              <a:rPr lang="en-US" dirty="0" smtClean="0"/>
              <a:t>– c) delete the welcome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Delete the welcome file using the ‘File’ resource.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01380-4DD6-E144-96EB-426B0F33204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 descr="file_resourc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45" y="2649553"/>
            <a:ext cx="6187900" cy="264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22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Section 2 – a)</a:t>
            </a:r>
            <a:r>
              <a:rPr lang="en-US" dirty="0"/>
              <a:t> </a:t>
            </a:r>
            <a:r>
              <a:rPr lang="en-US" dirty="0" smtClean="0"/>
              <a:t>Download the source tar ball from </a:t>
            </a:r>
            <a:r>
              <a:rPr lang="en-US" dirty="0" err="1" smtClean="0"/>
              <a:t>url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Download the wordpress source </a:t>
            </a:r>
            <a:r>
              <a:rPr lang="en-US" sz="3200" dirty="0" err="1" smtClean="0"/>
              <a:t>tarball</a:t>
            </a:r>
            <a:r>
              <a:rPr lang="en-US" sz="3200" dirty="0" smtClean="0"/>
              <a:t> from a remote </a:t>
            </a:r>
            <a:r>
              <a:rPr lang="en-US" sz="3200" dirty="0" err="1" smtClean="0"/>
              <a:t>url</a:t>
            </a:r>
            <a:r>
              <a:rPr lang="en-US" sz="3200" dirty="0" smtClean="0"/>
              <a:t> using the ‘</a:t>
            </a:r>
            <a:r>
              <a:rPr lang="en-US" sz="3200" dirty="0" err="1" smtClean="0"/>
              <a:t>remote_file</a:t>
            </a:r>
            <a:r>
              <a:rPr lang="en-US" sz="3200" dirty="0" smtClean="0"/>
              <a:t>’ resource.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01380-4DD6-E144-96EB-426B0F33204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 descr="remote_file_resourc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556" y="3822700"/>
            <a:ext cx="63500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50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 </a:t>
            </a:r>
            <a:r>
              <a:rPr lang="en-US" dirty="0" smtClean="0"/>
              <a:t>– b)</a:t>
            </a:r>
            <a:r>
              <a:rPr lang="en-US" dirty="0"/>
              <a:t> </a:t>
            </a:r>
            <a:r>
              <a:rPr lang="en-US" dirty="0" smtClean="0"/>
              <a:t>Set local attribute: </a:t>
            </a:r>
            <a:r>
              <a:rPr lang="en-US" dirty="0" err="1" smtClean="0"/>
              <a:t>http_root</a:t>
            </a:r>
            <a:r>
              <a:rPr lang="en-US" dirty="0" smtClean="0"/>
              <a:t> to signify the server web root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Set a default local attribute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01380-4DD6-E144-96EB-426B0F332041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 descr="default_attribut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2035696"/>
            <a:ext cx="72644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0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 – </a:t>
            </a:r>
            <a:r>
              <a:rPr lang="en-US" dirty="0" smtClean="0"/>
              <a:t>c) Extract the source </a:t>
            </a:r>
            <a:r>
              <a:rPr lang="en-US" dirty="0" err="1" smtClean="0"/>
              <a:t>tarball</a:t>
            </a:r>
            <a:r>
              <a:rPr lang="en-US" dirty="0" smtClean="0"/>
              <a:t> to the web root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Using the execute resource extract the source code and place it in the web root.</a:t>
            </a:r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r>
              <a:rPr lang="en-US" sz="2400" dirty="0" smtClean="0"/>
              <a:t>To access attributes use the following syntax: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01380-4DD6-E144-96EB-426B0F33204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" name="Picture 8" descr="execute_resourc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85" y="4940300"/>
            <a:ext cx="7835900" cy="1003300"/>
          </a:xfrm>
          <a:prstGeom prst="rect">
            <a:avLst/>
          </a:prstGeom>
        </p:spPr>
      </p:pic>
      <p:pic>
        <p:nvPicPr>
          <p:cNvPr id="10" name="Picture 9" descr="attribute_usag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27" y="3237387"/>
            <a:ext cx="4318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41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2 – d) Change directory permissions on extracted files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Using the execute block (used to extract the source code) recursively change the file permissions of the ‘wordpress’ directory under the web root directory.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01380-4DD6-E144-96EB-426B0F33204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20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3 – a) Install </a:t>
            </a:r>
            <a:r>
              <a:rPr lang="en-US" dirty="0" err="1" smtClean="0"/>
              <a:t>mysql</a:t>
            </a:r>
            <a:r>
              <a:rPr lang="en-US" dirty="0" smtClean="0"/>
              <a:t>-server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Using the ‘package’ resource (from section 1) install the package:</a:t>
            </a:r>
          </a:p>
          <a:p>
            <a:pPr lvl="1"/>
            <a:r>
              <a:rPr lang="en-US" sz="2800" dirty="0"/>
              <a:t> </a:t>
            </a:r>
            <a:r>
              <a:rPr lang="en-US" sz="2800" dirty="0" smtClean="0"/>
              <a:t>‘</a:t>
            </a:r>
            <a:r>
              <a:rPr lang="en-US" sz="2800" dirty="0" err="1" smtClean="0"/>
              <a:t>mysql</a:t>
            </a:r>
            <a:r>
              <a:rPr lang="en-US" sz="2800" dirty="0" smtClean="0"/>
              <a:t>-server’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01380-4DD6-E144-96EB-426B0F33204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62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3 – b) Create a database ‘wordpress’ using attribute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Using a attribute named `</a:t>
            </a:r>
            <a:r>
              <a:rPr lang="en-US" sz="3200" b="1" i="1" dirty="0" err="1" smtClean="0"/>
              <a:t>database_name</a:t>
            </a:r>
            <a:r>
              <a:rPr lang="en-US" sz="3200" dirty="0" smtClean="0"/>
              <a:t>` under the `</a:t>
            </a:r>
            <a:r>
              <a:rPr lang="en-US" sz="3200" b="1" i="1" dirty="0" smtClean="0"/>
              <a:t>wordpress</a:t>
            </a:r>
            <a:r>
              <a:rPr lang="en-US" sz="3200" dirty="0" smtClean="0"/>
              <a:t>` key (same as we did for web root) setup a data base.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HINT: Use the execute resource to send the </a:t>
            </a:r>
            <a:r>
              <a:rPr lang="en-US" sz="3200" dirty="0" err="1" smtClean="0"/>
              <a:t>mysql</a:t>
            </a:r>
            <a:r>
              <a:rPr lang="en-US" sz="3200" dirty="0" smtClean="0"/>
              <a:t> command.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01380-4DD6-E144-96EB-426B0F33204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28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3 – c) Create a data bag named ‘wordpress’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Create a data bag: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01380-4DD6-E144-96EB-426B0F332041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 descr="data_bag_object_creat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124" y="3096930"/>
            <a:ext cx="46355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2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3 – c) continued. Create a data bag item ‘</a:t>
            </a:r>
            <a:r>
              <a:rPr lang="en-US" dirty="0" err="1" smtClean="0"/>
              <a:t>db_users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01380-4DD6-E144-96EB-426B0F332041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 descr="data_bag_item_creat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19418"/>
            <a:ext cx="5867400" cy="647700"/>
          </a:xfrm>
          <a:prstGeom prst="rect">
            <a:avLst/>
          </a:prstGeom>
        </p:spPr>
      </p:pic>
      <p:pic>
        <p:nvPicPr>
          <p:cNvPr id="7" name="Picture 6" descr="data_bag_item_templat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693874"/>
            <a:ext cx="45974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61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Chef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is Chef? </a:t>
            </a:r>
            <a:endParaRPr lang="en-US" dirty="0"/>
          </a:p>
          <a:p>
            <a:pPr marL="376238" lvl="1" indent="0">
              <a:buNone/>
            </a:pPr>
            <a:r>
              <a:rPr lang="en-US" dirty="0" smtClean="0"/>
              <a:t>Chef </a:t>
            </a:r>
            <a:r>
              <a:rPr lang="en-US" dirty="0"/>
              <a:t>is a configuration management tool. </a:t>
            </a:r>
            <a:endParaRPr lang="en-US" dirty="0" smtClean="0"/>
          </a:p>
          <a:p>
            <a:pPr marL="679450" lvl="2" indent="0">
              <a:buNone/>
            </a:pPr>
            <a:r>
              <a:rPr lang="en-US" dirty="0" smtClean="0"/>
              <a:t>•</a:t>
            </a:r>
            <a:r>
              <a:rPr lang="en-US" dirty="0"/>
              <a:t>Declarative: What, not how </a:t>
            </a:r>
            <a:endParaRPr lang="en-US" dirty="0" smtClean="0"/>
          </a:p>
          <a:p>
            <a:pPr marL="679450" lvl="2" indent="0">
              <a:buNone/>
            </a:pPr>
            <a:r>
              <a:rPr lang="en-US" dirty="0" smtClean="0"/>
              <a:t>•</a:t>
            </a:r>
            <a:r>
              <a:rPr lang="en-US" dirty="0"/>
              <a:t>Idempotent: Only take action if required </a:t>
            </a:r>
            <a:endParaRPr lang="en-US" dirty="0" smtClean="0"/>
          </a:p>
          <a:p>
            <a:pPr marL="679450" lvl="2" indent="0">
              <a:buNone/>
            </a:pPr>
            <a:r>
              <a:rPr lang="en-US" dirty="0" smtClean="0"/>
              <a:t>•</a:t>
            </a:r>
            <a:r>
              <a:rPr lang="en-US" dirty="0"/>
              <a:t>Convergent: Takes care of itself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What </a:t>
            </a:r>
            <a:r>
              <a:rPr lang="en-US" b="1" dirty="0"/>
              <a:t>is configuration management? </a:t>
            </a:r>
            <a:endParaRPr lang="en-US" dirty="0"/>
          </a:p>
          <a:p>
            <a:pPr marL="376238" lvl="1" indent="0">
              <a:buNone/>
            </a:pPr>
            <a:r>
              <a:rPr lang="en-US" dirty="0" smtClean="0"/>
              <a:t>It </a:t>
            </a:r>
            <a:r>
              <a:rPr lang="en-US" dirty="0"/>
              <a:t>is a process for establishing and maintaining consistency of a product’s performance and functional and physical attributes with its requirements, design and operational information throughout its life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01380-4DD6-E144-96EB-426B0F3320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44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3 – d) Add the user to the data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Using the ‘execute’ resource (similar to section 3 – b) ) add the user.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How to access the data bag: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01380-4DD6-E144-96EB-426B0F332041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 descr="data_bag_item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20" y="4049095"/>
            <a:ext cx="6858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69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3 – d) cont. Did it break when run a second time?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Time to introduce you to conditional statements: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Here is one to use: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01380-4DD6-E144-96EB-426B0F332041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 descr="conditional_statement_exampl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0" y="2524673"/>
            <a:ext cx="3314700" cy="1117600"/>
          </a:xfrm>
          <a:prstGeom prst="rect">
            <a:avLst/>
          </a:prstGeom>
        </p:spPr>
      </p:pic>
      <p:pic>
        <p:nvPicPr>
          <p:cNvPr id="8" name="Picture 7" descr="conditional_exampl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51757"/>
            <a:ext cx="9144000" cy="129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39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3 – e) Setup that user with all privileges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Using the data bags and the ‘execute’ resource to grant all privileges to the user specified in the data bag.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01380-4DD6-E144-96EB-426B0F33204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6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4 – a) Download the template file from my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Download the template file </a:t>
            </a:r>
          </a:p>
          <a:p>
            <a:pPr marL="0" indent="0">
              <a:buNone/>
            </a:pPr>
            <a:r>
              <a:rPr lang="en-US" sz="3200" dirty="0" smtClean="0"/>
              <a:t>(</a:t>
            </a:r>
            <a:r>
              <a:rPr lang="en-US" sz="3200" b="1" i="1" dirty="0" err="1" smtClean="0"/>
              <a:t>wp-config.php.erb</a:t>
            </a:r>
            <a:r>
              <a:rPr lang="en-US" sz="3200" dirty="0" smtClean="0"/>
              <a:t>) found in my public </a:t>
            </a:r>
            <a:r>
              <a:rPr lang="en-US" sz="3200" dirty="0" err="1" smtClean="0"/>
              <a:t>github</a:t>
            </a:r>
            <a:r>
              <a:rPr lang="en-US" sz="3200" dirty="0" smtClean="0"/>
              <a:t> account: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>
                <a:hlinkClick r:id="rId2"/>
              </a:rPr>
              <a:t>http://github.com/jwitrick/training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Place it in the directory: </a:t>
            </a:r>
          </a:p>
          <a:p>
            <a:pPr marL="0" indent="0">
              <a:buNone/>
            </a:pPr>
            <a:r>
              <a:rPr lang="en-US" sz="3200" b="1" i="1" dirty="0" smtClean="0"/>
              <a:t>templates/default/</a:t>
            </a:r>
            <a:endParaRPr lang="en-US" sz="32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01380-4DD6-E144-96EB-426B0F33204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28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4 – b) Create the file using the template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the template resource create the file </a:t>
            </a:r>
            <a:r>
              <a:rPr lang="en-US" b="1" i="1" dirty="0" err="1" smtClean="0"/>
              <a:t>wp-config.php</a:t>
            </a:r>
            <a:r>
              <a:rPr lang="en-US" b="1" i="1" dirty="0" smtClean="0"/>
              <a:t> </a:t>
            </a:r>
            <a:r>
              <a:rPr lang="en-US" dirty="0" smtClean="0"/>
              <a:t>in the following location: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“#{node[‘wordpress’][‘</a:t>
            </a:r>
            <a:r>
              <a:rPr lang="en-US" b="1" i="1" dirty="0" err="1" smtClean="0"/>
              <a:t>http_root</a:t>
            </a:r>
            <a:r>
              <a:rPr lang="en-US" b="1" i="1" dirty="0" smtClean="0"/>
              <a:t>’]}/wordpress”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template resource looks like: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01380-4DD6-E144-96EB-426B0F332041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 descr="template_sampl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52" y="3338631"/>
            <a:ext cx="57277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70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4 – c) Make the template block restart apache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Lets make this resource restart the apache service on change.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01380-4DD6-E144-96EB-426B0F33204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14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5 – a) Include the community cookbook ‘iptables’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We want to use community cookbook to open iptables rules: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01380-4DD6-E144-96EB-426B0F332041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 descr="include_recipe_exampl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829" y="3500358"/>
            <a:ext cx="36576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30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5 – b) Download sample iptables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Download the template file </a:t>
            </a:r>
          </a:p>
          <a:p>
            <a:pPr marL="0" indent="0">
              <a:buNone/>
            </a:pPr>
            <a:r>
              <a:rPr lang="en-US" sz="3200" dirty="0" smtClean="0"/>
              <a:t>(</a:t>
            </a:r>
            <a:r>
              <a:rPr lang="en-US" sz="3200" b="1" i="1" dirty="0" err="1" smtClean="0"/>
              <a:t>http.erb</a:t>
            </a:r>
            <a:r>
              <a:rPr lang="en-US" sz="3200" b="1" i="1" dirty="0" smtClean="0"/>
              <a:t> and </a:t>
            </a:r>
            <a:r>
              <a:rPr lang="en-US" sz="3200" b="1" i="1" dirty="0" err="1" smtClean="0"/>
              <a:t>ssh.erb</a:t>
            </a:r>
            <a:r>
              <a:rPr lang="en-US" sz="3200" dirty="0" smtClean="0"/>
              <a:t>) </a:t>
            </a:r>
            <a:r>
              <a:rPr lang="en-US" sz="3200" dirty="0"/>
              <a:t>found in my public </a:t>
            </a:r>
            <a:r>
              <a:rPr lang="en-US" sz="3200" dirty="0" err="1"/>
              <a:t>github</a:t>
            </a:r>
            <a:r>
              <a:rPr lang="en-US" sz="3200" dirty="0"/>
              <a:t> account: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http://github.com/jwitrick/training</a:t>
            </a:r>
            <a:endParaRPr lang="en-US" sz="32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And place them in the directory: </a:t>
            </a:r>
          </a:p>
          <a:p>
            <a:pPr marL="0" indent="0">
              <a:buNone/>
            </a:pPr>
            <a:r>
              <a:rPr lang="en-US" sz="2800" b="1" i="1" dirty="0" smtClean="0"/>
              <a:t>templates/default</a:t>
            </a:r>
            <a:endParaRPr lang="en-US" sz="28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01380-4DD6-E144-96EB-426B0F33204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82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5 – c) Set the </a:t>
            </a:r>
            <a:r>
              <a:rPr lang="en-US" dirty="0" err="1" smtClean="0"/>
              <a:t>iptable</a:t>
            </a:r>
            <a:r>
              <a:rPr lang="en-US" dirty="0" smtClean="0"/>
              <a:t>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Set the iptables rules: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01380-4DD6-E144-96EB-426B0F332041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 descr="include_rul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418" y="2997200"/>
            <a:ext cx="32258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23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dirty="0" smtClean="0"/>
              <a:t>THE END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01380-4DD6-E144-96EB-426B0F33204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01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Chef - Cookbooks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A </a:t>
            </a:r>
            <a:r>
              <a:rPr lang="en-US" sz="2800" dirty="0"/>
              <a:t>cookbook is the fundamental unit of configuration and policy distribution in Chef. 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Each </a:t>
            </a:r>
            <a:r>
              <a:rPr lang="en-US" sz="2800" dirty="0"/>
              <a:t>cookbook defines a scenario, such as everything needed to install and configure MySQL, and then it contains all of the components that are required to support that </a:t>
            </a:r>
            <a:r>
              <a:rPr lang="en-US" sz="2800" dirty="0" smtClean="0"/>
              <a:t>scenario.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More </a:t>
            </a:r>
            <a:r>
              <a:rPr lang="en-US" sz="2000" dirty="0"/>
              <a:t>information found on: http://</a:t>
            </a:r>
            <a:r>
              <a:rPr lang="en-US" sz="2000" dirty="0" err="1"/>
              <a:t>docs.opscode.com</a:t>
            </a:r>
            <a:r>
              <a:rPr lang="en-US" sz="2000" dirty="0"/>
              <a:t>/</a:t>
            </a:r>
            <a:r>
              <a:rPr lang="en-US" sz="2000" dirty="0" err="1"/>
              <a:t>essentials_cookbooks.html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01380-4DD6-E144-96EB-426B0F3320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52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Chef -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8719"/>
            <a:ext cx="7772400" cy="513620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 role is a way to define certain patterns and processes that exist across nodes in a Chef organization as belonging to a single job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 smtClean="0"/>
              <a:t>A role is made of the following items:</a:t>
            </a:r>
          </a:p>
          <a:p>
            <a:pPr marL="833438" lvl="1" indent="-457200"/>
            <a:r>
              <a:rPr lang="en-US" sz="2000" dirty="0" err="1"/>
              <a:t>r</a:t>
            </a:r>
            <a:r>
              <a:rPr lang="en-US" sz="2000" dirty="0" err="1" smtClean="0"/>
              <a:t>un_list</a:t>
            </a:r>
            <a:r>
              <a:rPr lang="en-US" sz="2000" dirty="0" smtClean="0"/>
              <a:t>, </a:t>
            </a:r>
          </a:p>
          <a:p>
            <a:pPr marL="833438" lvl="1" indent="-457200"/>
            <a:r>
              <a:rPr lang="en-US" sz="2000" dirty="0" err="1" smtClean="0"/>
              <a:t>default_attributes</a:t>
            </a:r>
            <a:r>
              <a:rPr lang="en-US" sz="2000" dirty="0" smtClean="0"/>
              <a:t>, </a:t>
            </a:r>
          </a:p>
          <a:p>
            <a:pPr marL="833438" lvl="1" indent="-457200"/>
            <a:r>
              <a:rPr lang="en-US" sz="2000" dirty="0" err="1" smtClean="0"/>
              <a:t>override_attributes</a:t>
            </a:r>
            <a:endParaRPr lang="en-US" sz="20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 smtClean="0"/>
              <a:t>More </a:t>
            </a:r>
            <a:r>
              <a:rPr lang="en-US" sz="2000" dirty="0"/>
              <a:t>information available: http://</a:t>
            </a:r>
            <a:r>
              <a:rPr lang="en-US" sz="2000" dirty="0" err="1"/>
              <a:t>docs.opscode.com</a:t>
            </a:r>
            <a:r>
              <a:rPr lang="en-US" sz="2000" dirty="0"/>
              <a:t>/</a:t>
            </a:r>
            <a:r>
              <a:rPr lang="en-US" sz="2000" dirty="0" err="1"/>
              <a:t>essentials_roles.html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01380-4DD6-E144-96EB-426B0F3320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72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Chef -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An environment is a way to map an organization’s real-life workflow to what can be configured and managed when using Chef server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2400" dirty="0"/>
              <a:t>More information available at: </a:t>
            </a:r>
            <a:r>
              <a:rPr lang="en-US" sz="2400" dirty="0">
                <a:hlinkClick r:id="rId2"/>
              </a:rPr>
              <a:t>http://docs.opscode.com/essentials_environments.html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01380-4DD6-E144-96EB-426B0F33204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69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Chef – Data bags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A data bag is a global variable that is stored as JSON data and is accessible from a Chef server.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2000" dirty="0"/>
              <a:t>More information available: </a:t>
            </a:r>
            <a:r>
              <a:rPr lang="en-US" sz="2000" dirty="0">
                <a:hlinkClick r:id="rId2"/>
              </a:rPr>
              <a:t>http://docs.opscode.com/</a:t>
            </a:r>
            <a:r>
              <a:rPr lang="en-US" sz="2000" dirty="0" smtClean="0">
                <a:hlinkClick r:id="rId2"/>
              </a:rPr>
              <a:t>essentials_data_bags.html</a:t>
            </a:r>
            <a:endParaRPr lang="en-US" sz="20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P.S. Encrypted Data bags suck (don</a:t>
            </a:r>
            <a:r>
              <a:rPr lang="fr-FR" sz="3200" dirty="0" smtClean="0"/>
              <a:t>’</a:t>
            </a:r>
            <a:r>
              <a:rPr lang="en-US" sz="3200" dirty="0" smtClean="0"/>
              <a:t>t use)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01380-4DD6-E144-96EB-426B0F3320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62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Recipe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The purpose of this recipe is to setup/configure a wordpress instance on a clean cloud server.</a:t>
            </a: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2800" dirty="0" smtClean="0"/>
              <a:t>You will get familiar with the following chef resources:</a:t>
            </a:r>
          </a:p>
          <a:p>
            <a:r>
              <a:rPr lang="en-US" sz="2000" dirty="0"/>
              <a:t>p</a:t>
            </a:r>
            <a:r>
              <a:rPr lang="en-US" sz="2000" dirty="0" smtClean="0"/>
              <a:t>ackage</a:t>
            </a:r>
          </a:p>
          <a:p>
            <a:r>
              <a:rPr lang="en-US" sz="2000" dirty="0" smtClean="0"/>
              <a:t>Service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emplate</a:t>
            </a:r>
          </a:p>
          <a:p>
            <a:r>
              <a:rPr lang="en-US" sz="2000" dirty="0" smtClean="0"/>
              <a:t>execute</a:t>
            </a:r>
          </a:p>
          <a:p>
            <a:r>
              <a:rPr lang="en-US" sz="2000" dirty="0"/>
              <a:t>f</a:t>
            </a:r>
            <a:r>
              <a:rPr lang="en-US" sz="2000" dirty="0" smtClean="0"/>
              <a:t>ile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01380-4DD6-E144-96EB-426B0F33204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33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Recipe -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I have adapted 5 steps from </a:t>
            </a:r>
            <a:r>
              <a:rPr lang="en-US" sz="2800" dirty="0"/>
              <a:t>the website (</a:t>
            </a:r>
            <a:r>
              <a:rPr lang="en-US" sz="2800" dirty="0">
                <a:hlinkClick r:id="rId2"/>
              </a:rPr>
              <a:t>http://codex.wordpress.org/Installing_WordPress#Famous_5-</a:t>
            </a:r>
            <a:r>
              <a:rPr lang="en-US" sz="2800" dirty="0" smtClean="0">
                <a:hlinkClick r:id="rId2"/>
              </a:rPr>
              <a:t>Minute_Install</a:t>
            </a:r>
            <a:r>
              <a:rPr lang="en-US" sz="2800" dirty="0" smtClean="0"/>
              <a:t>)</a:t>
            </a:r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Before you are 5 sections of manual steps I have compiled from the above tutorial. We will go through each section building a chef recipe to preform the same actions/behaviors.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01380-4DD6-E144-96EB-426B0F33204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69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Section 1 – a) Install </a:t>
            </a:r>
            <a:r>
              <a:rPr lang="en-US" dirty="0" err="1" smtClean="0"/>
              <a:t>php</a:t>
            </a:r>
            <a:r>
              <a:rPr lang="en-US" dirty="0" smtClean="0"/>
              <a:t>, </a:t>
            </a:r>
            <a:r>
              <a:rPr lang="en-US" dirty="0" err="1" smtClean="0"/>
              <a:t>php-mysql</a:t>
            </a:r>
            <a:r>
              <a:rPr lang="en-US" dirty="0" smtClean="0"/>
              <a:t>, </a:t>
            </a:r>
            <a:r>
              <a:rPr lang="en-US" dirty="0" err="1" smtClean="0"/>
              <a:t>php</a:t>
            </a:r>
            <a:r>
              <a:rPr lang="en-US" dirty="0" smtClean="0"/>
              <a:t>-pear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Install the following packages using the ‘Service’ resource:</a:t>
            </a:r>
          </a:p>
          <a:p>
            <a:pPr marL="661988" lvl="1" indent="-285750"/>
            <a:r>
              <a:rPr lang="en-US" sz="2800" dirty="0" err="1" smtClean="0"/>
              <a:t>php</a:t>
            </a:r>
            <a:r>
              <a:rPr lang="en-US" sz="2800" dirty="0" smtClean="0"/>
              <a:t>, </a:t>
            </a:r>
            <a:r>
              <a:rPr lang="en-US" sz="2800" dirty="0" err="1" smtClean="0"/>
              <a:t>php-mysql</a:t>
            </a:r>
            <a:r>
              <a:rPr lang="en-US" sz="2800" dirty="0" smtClean="0"/>
              <a:t>, </a:t>
            </a:r>
            <a:r>
              <a:rPr lang="en-US" sz="2800" dirty="0" err="1" smtClean="0"/>
              <a:t>php</a:t>
            </a:r>
            <a:r>
              <a:rPr lang="en-US" sz="2800" dirty="0" smtClean="0"/>
              <a:t>-pear</a:t>
            </a:r>
          </a:p>
          <a:p>
            <a:pPr marL="376238" lvl="1" indent="0">
              <a:buNone/>
            </a:pPr>
            <a:endParaRPr lang="en-US" sz="2800" dirty="0"/>
          </a:p>
          <a:p>
            <a:pPr marL="376238" lvl="1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01380-4DD6-E144-96EB-426B0F33204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 descr="package_resourc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52" y="3020883"/>
            <a:ext cx="6975656" cy="303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29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SPowerPointRed">
  <a:themeElements>
    <a:clrScheme name="Blank Presentation 13">
      <a:dk1>
        <a:srgbClr val="222222"/>
      </a:dk1>
      <a:lt1>
        <a:srgbClr val="FFFFFF"/>
      </a:lt1>
      <a:dk2>
        <a:srgbClr val="C40022"/>
      </a:dk2>
      <a:lt2>
        <a:srgbClr val="B6B6B6"/>
      </a:lt2>
      <a:accent1>
        <a:srgbClr val="C40022"/>
      </a:accent1>
      <a:accent2>
        <a:srgbClr val="EEEEEE"/>
      </a:accent2>
      <a:accent3>
        <a:srgbClr val="FFFFFF"/>
      </a:accent3>
      <a:accent4>
        <a:srgbClr val="1B1B1B"/>
      </a:accent4>
      <a:accent5>
        <a:srgbClr val="DEAAAB"/>
      </a:accent5>
      <a:accent6>
        <a:srgbClr val="D8D8D8"/>
      </a:accent6>
      <a:hlink>
        <a:srgbClr val="555555"/>
      </a:hlink>
      <a:folHlink>
        <a:srgbClr val="880000"/>
      </a:folHlink>
    </a:clrScheme>
    <a:fontScheme name="Blank Pre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222222"/>
        </a:dk1>
        <a:lt1>
          <a:srgbClr val="FFFFFF"/>
        </a:lt1>
        <a:dk2>
          <a:srgbClr val="C40022"/>
        </a:dk2>
        <a:lt2>
          <a:srgbClr val="B6B6B6"/>
        </a:lt2>
        <a:accent1>
          <a:srgbClr val="C40022"/>
        </a:accent1>
        <a:accent2>
          <a:srgbClr val="EEEEEE"/>
        </a:accent2>
        <a:accent3>
          <a:srgbClr val="FFFFFF"/>
        </a:accent3>
        <a:accent4>
          <a:srgbClr val="1B1B1B"/>
        </a:accent4>
        <a:accent5>
          <a:srgbClr val="DEAAAB"/>
        </a:accent5>
        <a:accent6>
          <a:srgbClr val="D8D8D8"/>
        </a:accent6>
        <a:hlink>
          <a:srgbClr val="555555"/>
        </a:hlink>
        <a:folHlink>
          <a:srgbClr val="88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RSPowerPointRed.thmx</Template>
  <TotalTime>219</TotalTime>
  <Words>1065</Words>
  <Application>Microsoft Macintosh PowerPoint</Application>
  <PresentationFormat>On-screen Show (4:3)</PresentationFormat>
  <Paragraphs>152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RSPowerPointRed</vt:lpstr>
      <vt:lpstr>CHEF Training</vt:lpstr>
      <vt:lpstr>What is Chef</vt:lpstr>
      <vt:lpstr>Components of Chef - Cookbooks</vt:lpstr>
      <vt:lpstr>Components of Chef - Roles</vt:lpstr>
      <vt:lpstr>Components of Chef - Environments</vt:lpstr>
      <vt:lpstr>Components of Chef – Data bags</vt:lpstr>
      <vt:lpstr>First Recipe </vt:lpstr>
      <vt:lpstr>First Recipe - continued</vt:lpstr>
      <vt:lpstr>Section 1 – a) Install php, php-mysql, php-pear </vt:lpstr>
      <vt:lpstr>Section 1 – b) Install http and make it notify the web service to restart</vt:lpstr>
      <vt:lpstr>Section 1 – c) delete the welcome file</vt:lpstr>
      <vt:lpstr>Section 2 – a) Download the source tar ball from url </vt:lpstr>
      <vt:lpstr>Section 2 – b) Set local attribute: http_root to signify the server web root</vt:lpstr>
      <vt:lpstr>Section 2 – c) Extract the source tarball to the web root</vt:lpstr>
      <vt:lpstr>Section 2 – d) Change directory permissions on extracted files </vt:lpstr>
      <vt:lpstr>Section 3 – a) Install mysql-server</vt:lpstr>
      <vt:lpstr>Section 3 – b) Create a database ‘wordpress’ using attribute value</vt:lpstr>
      <vt:lpstr>Section 3 – c) Create a data bag named ‘wordpress’</vt:lpstr>
      <vt:lpstr>Section 3 – c) continued. Create a data bag item ‘db_users’</vt:lpstr>
      <vt:lpstr>Section 3 – d) Add the user to the data base</vt:lpstr>
      <vt:lpstr>Section 3 – d) cont. Did it break when run a second time?</vt:lpstr>
      <vt:lpstr>Section 3 – e) Setup that user with all privileges</vt:lpstr>
      <vt:lpstr>Section 4 – a) Download the template file from my github account</vt:lpstr>
      <vt:lpstr>Section 4 – b) Create the file using the template resource</vt:lpstr>
      <vt:lpstr>Section 4 – c) Make the template block restart apache</vt:lpstr>
      <vt:lpstr>Section 5 – a) Include the community cookbook ‘iptables’ </vt:lpstr>
      <vt:lpstr>Section 5 – b) Download sample iptables files</vt:lpstr>
      <vt:lpstr>Section 5 – c) Set the iptable rules</vt:lpstr>
      <vt:lpstr>PowerPoint Presentation</vt:lpstr>
    </vt:vector>
  </TitlesOfParts>
  <Company>Rackspace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CHEF Training</dc:title>
  <dc:creator>Justin Witrick</dc:creator>
  <cp:lastModifiedBy>Justin Witrick</cp:lastModifiedBy>
  <cp:revision>36</cp:revision>
  <dcterms:created xsi:type="dcterms:W3CDTF">2013-02-11T20:34:47Z</dcterms:created>
  <dcterms:modified xsi:type="dcterms:W3CDTF">2013-02-13T00:52:05Z</dcterms:modified>
</cp:coreProperties>
</file>