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777FE-C39D-4F02-B51D-D9EEF0A2E5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809960-223E-485F-9B68-2D41EC507B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4945A1-DE7C-488C-94C4-9C7A7588AA7C}"/>
              </a:ext>
            </a:extLst>
          </p:cNvPr>
          <p:cNvSpPr>
            <a:spLocks noGrp="1"/>
          </p:cNvSpPr>
          <p:nvPr>
            <p:ph type="dt" sz="half" idx="10"/>
          </p:nvPr>
        </p:nvSpPr>
        <p:spPr/>
        <p:txBody>
          <a:bodyPr/>
          <a:lstStyle/>
          <a:p>
            <a:fld id="{C89973A1-2B8E-4B8C-AEC4-FB20DB7C87C3}" type="datetimeFigureOut">
              <a:rPr lang="en-US" smtClean="0"/>
              <a:t>6/16/2024</a:t>
            </a:fld>
            <a:endParaRPr lang="en-US"/>
          </a:p>
        </p:txBody>
      </p:sp>
      <p:sp>
        <p:nvSpPr>
          <p:cNvPr id="5" name="Footer Placeholder 4">
            <a:extLst>
              <a:ext uri="{FF2B5EF4-FFF2-40B4-BE49-F238E27FC236}">
                <a16:creationId xmlns:a16="http://schemas.microsoft.com/office/drawing/2014/main" id="{5DFC19BB-7450-471B-BC04-4EF689D19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49E72B-922E-4CEC-845F-377126C18E28}"/>
              </a:ext>
            </a:extLst>
          </p:cNvPr>
          <p:cNvSpPr>
            <a:spLocks noGrp="1"/>
          </p:cNvSpPr>
          <p:nvPr>
            <p:ph type="sldNum" sz="quarter" idx="12"/>
          </p:nvPr>
        </p:nvSpPr>
        <p:spPr/>
        <p:txBody>
          <a:bodyPr/>
          <a:lstStyle/>
          <a:p>
            <a:fld id="{D6AC60DF-1BC1-431A-AAE5-8E9DDC8E1ED4}" type="slidenum">
              <a:rPr lang="en-US" smtClean="0"/>
              <a:t>‹#›</a:t>
            </a:fld>
            <a:endParaRPr lang="en-US"/>
          </a:p>
        </p:txBody>
      </p:sp>
    </p:spTree>
    <p:extLst>
      <p:ext uri="{BB962C8B-B14F-4D97-AF65-F5344CB8AC3E}">
        <p14:creationId xmlns:p14="http://schemas.microsoft.com/office/powerpoint/2010/main" val="224821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85475-8130-4819-AFE8-5005F524B7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2E7173-7BA4-459C-A33A-03B4F0D2BD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2658CB-3966-4061-8373-B4D7FE754D8D}"/>
              </a:ext>
            </a:extLst>
          </p:cNvPr>
          <p:cNvSpPr>
            <a:spLocks noGrp="1"/>
          </p:cNvSpPr>
          <p:nvPr>
            <p:ph type="dt" sz="half" idx="10"/>
          </p:nvPr>
        </p:nvSpPr>
        <p:spPr/>
        <p:txBody>
          <a:bodyPr/>
          <a:lstStyle/>
          <a:p>
            <a:fld id="{C89973A1-2B8E-4B8C-AEC4-FB20DB7C87C3}" type="datetimeFigureOut">
              <a:rPr lang="en-US" smtClean="0"/>
              <a:t>6/16/2024</a:t>
            </a:fld>
            <a:endParaRPr lang="en-US"/>
          </a:p>
        </p:txBody>
      </p:sp>
      <p:sp>
        <p:nvSpPr>
          <p:cNvPr id="5" name="Footer Placeholder 4">
            <a:extLst>
              <a:ext uri="{FF2B5EF4-FFF2-40B4-BE49-F238E27FC236}">
                <a16:creationId xmlns:a16="http://schemas.microsoft.com/office/drawing/2014/main" id="{9C0DC414-CB39-4C9A-B043-D03D743586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089A9C-35DB-475B-AD97-76D6802B667A}"/>
              </a:ext>
            </a:extLst>
          </p:cNvPr>
          <p:cNvSpPr>
            <a:spLocks noGrp="1"/>
          </p:cNvSpPr>
          <p:nvPr>
            <p:ph type="sldNum" sz="quarter" idx="12"/>
          </p:nvPr>
        </p:nvSpPr>
        <p:spPr/>
        <p:txBody>
          <a:bodyPr/>
          <a:lstStyle/>
          <a:p>
            <a:fld id="{D6AC60DF-1BC1-431A-AAE5-8E9DDC8E1ED4}" type="slidenum">
              <a:rPr lang="en-US" smtClean="0"/>
              <a:t>‹#›</a:t>
            </a:fld>
            <a:endParaRPr lang="en-US"/>
          </a:p>
        </p:txBody>
      </p:sp>
    </p:spTree>
    <p:extLst>
      <p:ext uri="{BB962C8B-B14F-4D97-AF65-F5344CB8AC3E}">
        <p14:creationId xmlns:p14="http://schemas.microsoft.com/office/powerpoint/2010/main" val="2311906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33EAE3-0EAB-4844-9C0D-C9B03008FB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695CD3-C036-4C85-81FE-FB088F111C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6C909-4454-4F1D-B6C5-F516B8B2763E}"/>
              </a:ext>
            </a:extLst>
          </p:cNvPr>
          <p:cNvSpPr>
            <a:spLocks noGrp="1"/>
          </p:cNvSpPr>
          <p:nvPr>
            <p:ph type="dt" sz="half" idx="10"/>
          </p:nvPr>
        </p:nvSpPr>
        <p:spPr/>
        <p:txBody>
          <a:bodyPr/>
          <a:lstStyle/>
          <a:p>
            <a:fld id="{C89973A1-2B8E-4B8C-AEC4-FB20DB7C87C3}" type="datetimeFigureOut">
              <a:rPr lang="en-US" smtClean="0"/>
              <a:t>6/16/2024</a:t>
            </a:fld>
            <a:endParaRPr lang="en-US"/>
          </a:p>
        </p:txBody>
      </p:sp>
      <p:sp>
        <p:nvSpPr>
          <p:cNvPr id="5" name="Footer Placeholder 4">
            <a:extLst>
              <a:ext uri="{FF2B5EF4-FFF2-40B4-BE49-F238E27FC236}">
                <a16:creationId xmlns:a16="http://schemas.microsoft.com/office/drawing/2014/main" id="{5C8B1C79-7E62-40C6-8689-EB7711D653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A975C-3A99-4DA6-A2A2-3A2EAEE0AE4E}"/>
              </a:ext>
            </a:extLst>
          </p:cNvPr>
          <p:cNvSpPr>
            <a:spLocks noGrp="1"/>
          </p:cNvSpPr>
          <p:nvPr>
            <p:ph type="sldNum" sz="quarter" idx="12"/>
          </p:nvPr>
        </p:nvSpPr>
        <p:spPr/>
        <p:txBody>
          <a:bodyPr/>
          <a:lstStyle/>
          <a:p>
            <a:fld id="{D6AC60DF-1BC1-431A-AAE5-8E9DDC8E1ED4}" type="slidenum">
              <a:rPr lang="en-US" smtClean="0"/>
              <a:t>‹#›</a:t>
            </a:fld>
            <a:endParaRPr lang="en-US"/>
          </a:p>
        </p:txBody>
      </p:sp>
    </p:spTree>
    <p:extLst>
      <p:ext uri="{BB962C8B-B14F-4D97-AF65-F5344CB8AC3E}">
        <p14:creationId xmlns:p14="http://schemas.microsoft.com/office/powerpoint/2010/main" val="2363277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FA7B6-7230-480F-9360-A472E50DE9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22318C-FA79-46AD-B543-4065D38897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702B3A-7BBE-4A69-A0A1-5F59091777AC}"/>
              </a:ext>
            </a:extLst>
          </p:cNvPr>
          <p:cNvSpPr>
            <a:spLocks noGrp="1"/>
          </p:cNvSpPr>
          <p:nvPr>
            <p:ph type="dt" sz="half" idx="10"/>
          </p:nvPr>
        </p:nvSpPr>
        <p:spPr/>
        <p:txBody>
          <a:bodyPr/>
          <a:lstStyle/>
          <a:p>
            <a:fld id="{C89973A1-2B8E-4B8C-AEC4-FB20DB7C87C3}" type="datetimeFigureOut">
              <a:rPr lang="en-US" smtClean="0"/>
              <a:t>6/16/2024</a:t>
            </a:fld>
            <a:endParaRPr lang="en-US"/>
          </a:p>
        </p:txBody>
      </p:sp>
      <p:sp>
        <p:nvSpPr>
          <p:cNvPr id="5" name="Footer Placeholder 4">
            <a:extLst>
              <a:ext uri="{FF2B5EF4-FFF2-40B4-BE49-F238E27FC236}">
                <a16:creationId xmlns:a16="http://schemas.microsoft.com/office/drawing/2014/main" id="{F64E8D3B-6DBC-4AE1-870A-2578E28025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EA54F8-A99E-47DF-BA9F-A0B83B09E29B}"/>
              </a:ext>
            </a:extLst>
          </p:cNvPr>
          <p:cNvSpPr>
            <a:spLocks noGrp="1"/>
          </p:cNvSpPr>
          <p:nvPr>
            <p:ph type="sldNum" sz="quarter" idx="12"/>
          </p:nvPr>
        </p:nvSpPr>
        <p:spPr/>
        <p:txBody>
          <a:bodyPr/>
          <a:lstStyle/>
          <a:p>
            <a:fld id="{D6AC60DF-1BC1-431A-AAE5-8E9DDC8E1ED4}" type="slidenum">
              <a:rPr lang="en-US" smtClean="0"/>
              <a:t>‹#›</a:t>
            </a:fld>
            <a:endParaRPr lang="en-US"/>
          </a:p>
        </p:txBody>
      </p:sp>
    </p:spTree>
    <p:extLst>
      <p:ext uri="{BB962C8B-B14F-4D97-AF65-F5344CB8AC3E}">
        <p14:creationId xmlns:p14="http://schemas.microsoft.com/office/powerpoint/2010/main" val="2420321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70754-F651-42A1-82CA-FA3786BC7E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53FD15-66A8-4C18-942D-A99DD61EA9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4A472A-CD00-484A-B4B1-DC0F1D96E9EF}"/>
              </a:ext>
            </a:extLst>
          </p:cNvPr>
          <p:cNvSpPr>
            <a:spLocks noGrp="1"/>
          </p:cNvSpPr>
          <p:nvPr>
            <p:ph type="dt" sz="half" idx="10"/>
          </p:nvPr>
        </p:nvSpPr>
        <p:spPr/>
        <p:txBody>
          <a:bodyPr/>
          <a:lstStyle/>
          <a:p>
            <a:fld id="{C89973A1-2B8E-4B8C-AEC4-FB20DB7C87C3}" type="datetimeFigureOut">
              <a:rPr lang="en-US" smtClean="0"/>
              <a:t>6/16/2024</a:t>
            </a:fld>
            <a:endParaRPr lang="en-US"/>
          </a:p>
        </p:txBody>
      </p:sp>
      <p:sp>
        <p:nvSpPr>
          <p:cNvPr id="5" name="Footer Placeholder 4">
            <a:extLst>
              <a:ext uri="{FF2B5EF4-FFF2-40B4-BE49-F238E27FC236}">
                <a16:creationId xmlns:a16="http://schemas.microsoft.com/office/drawing/2014/main" id="{83E985E2-8484-439E-8D5B-AC59138B0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134C6-D300-4F12-AAFC-FEC47F048387}"/>
              </a:ext>
            </a:extLst>
          </p:cNvPr>
          <p:cNvSpPr>
            <a:spLocks noGrp="1"/>
          </p:cNvSpPr>
          <p:nvPr>
            <p:ph type="sldNum" sz="quarter" idx="12"/>
          </p:nvPr>
        </p:nvSpPr>
        <p:spPr/>
        <p:txBody>
          <a:bodyPr/>
          <a:lstStyle/>
          <a:p>
            <a:fld id="{D6AC60DF-1BC1-431A-AAE5-8E9DDC8E1ED4}" type="slidenum">
              <a:rPr lang="en-US" smtClean="0"/>
              <a:t>‹#›</a:t>
            </a:fld>
            <a:endParaRPr lang="en-US"/>
          </a:p>
        </p:txBody>
      </p:sp>
    </p:spTree>
    <p:extLst>
      <p:ext uri="{BB962C8B-B14F-4D97-AF65-F5344CB8AC3E}">
        <p14:creationId xmlns:p14="http://schemas.microsoft.com/office/powerpoint/2010/main" val="3464415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21984-BE2A-467B-83AD-6910BF8EF3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C29258-13D4-4F75-A6DD-137A0C03AF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93FBA-F8C4-4EC1-B9CC-3771ECDDCD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07BC9B-C05D-44F3-9EBD-D77E6F14FB28}"/>
              </a:ext>
            </a:extLst>
          </p:cNvPr>
          <p:cNvSpPr>
            <a:spLocks noGrp="1"/>
          </p:cNvSpPr>
          <p:nvPr>
            <p:ph type="dt" sz="half" idx="10"/>
          </p:nvPr>
        </p:nvSpPr>
        <p:spPr/>
        <p:txBody>
          <a:bodyPr/>
          <a:lstStyle/>
          <a:p>
            <a:fld id="{C89973A1-2B8E-4B8C-AEC4-FB20DB7C87C3}" type="datetimeFigureOut">
              <a:rPr lang="en-US" smtClean="0"/>
              <a:t>6/16/2024</a:t>
            </a:fld>
            <a:endParaRPr lang="en-US"/>
          </a:p>
        </p:txBody>
      </p:sp>
      <p:sp>
        <p:nvSpPr>
          <p:cNvPr id="6" name="Footer Placeholder 5">
            <a:extLst>
              <a:ext uri="{FF2B5EF4-FFF2-40B4-BE49-F238E27FC236}">
                <a16:creationId xmlns:a16="http://schemas.microsoft.com/office/drawing/2014/main" id="{E602127E-C51C-4521-8B67-64AD925F87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41A5E5-EF92-49ED-A86A-4FCE6EFA9C94}"/>
              </a:ext>
            </a:extLst>
          </p:cNvPr>
          <p:cNvSpPr>
            <a:spLocks noGrp="1"/>
          </p:cNvSpPr>
          <p:nvPr>
            <p:ph type="sldNum" sz="quarter" idx="12"/>
          </p:nvPr>
        </p:nvSpPr>
        <p:spPr/>
        <p:txBody>
          <a:bodyPr/>
          <a:lstStyle/>
          <a:p>
            <a:fld id="{D6AC60DF-1BC1-431A-AAE5-8E9DDC8E1ED4}" type="slidenum">
              <a:rPr lang="en-US" smtClean="0"/>
              <a:t>‹#›</a:t>
            </a:fld>
            <a:endParaRPr lang="en-US"/>
          </a:p>
        </p:txBody>
      </p:sp>
    </p:spTree>
    <p:extLst>
      <p:ext uri="{BB962C8B-B14F-4D97-AF65-F5344CB8AC3E}">
        <p14:creationId xmlns:p14="http://schemas.microsoft.com/office/powerpoint/2010/main" val="378670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1579-CF6F-4C56-B6FD-81084AA2DD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3FCE67-3DAD-415F-A39D-4DBF88ABE5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EBE39C-A6E0-4637-99C7-84C6E7963B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E8505-2CBC-4D6F-886F-17DC218B67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94E894-8DCD-4EEB-8E1B-6BB385B376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8D8824-839C-4DF7-963D-0CADCFB510CA}"/>
              </a:ext>
            </a:extLst>
          </p:cNvPr>
          <p:cNvSpPr>
            <a:spLocks noGrp="1"/>
          </p:cNvSpPr>
          <p:nvPr>
            <p:ph type="dt" sz="half" idx="10"/>
          </p:nvPr>
        </p:nvSpPr>
        <p:spPr/>
        <p:txBody>
          <a:bodyPr/>
          <a:lstStyle/>
          <a:p>
            <a:fld id="{C89973A1-2B8E-4B8C-AEC4-FB20DB7C87C3}" type="datetimeFigureOut">
              <a:rPr lang="en-US" smtClean="0"/>
              <a:t>6/16/2024</a:t>
            </a:fld>
            <a:endParaRPr lang="en-US"/>
          </a:p>
        </p:txBody>
      </p:sp>
      <p:sp>
        <p:nvSpPr>
          <p:cNvPr id="8" name="Footer Placeholder 7">
            <a:extLst>
              <a:ext uri="{FF2B5EF4-FFF2-40B4-BE49-F238E27FC236}">
                <a16:creationId xmlns:a16="http://schemas.microsoft.com/office/drawing/2014/main" id="{DFF14466-02B9-4F67-AD87-9A41590215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A41473-354B-4637-A309-EBF087C1A95F}"/>
              </a:ext>
            </a:extLst>
          </p:cNvPr>
          <p:cNvSpPr>
            <a:spLocks noGrp="1"/>
          </p:cNvSpPr>
          <p:nvPr>
            <p:ph type="sldNum" sz="quarter" idx="12"/>
          </p:nvPr>
        </p:nvSpPr>
        <p:spPr/>
        <p:txBody>
          <a:bodyPr/>
          <a:lstStyle/>
          <a:p>
            <a:fld id="{D6AC60DF-1BC1-431A-AAE5-8E9DDC8E1ED4}" type="slidenum">
              <a:rPr lang="en-US" smtClean="0"/>
              <a:t>‹#›</a:t>
            </a:fld>
            <a:endParaRPr lang="en-US"/>
          </a:p>
        </p:txBody>
      </p:sp>
    </p:spTree>
    <p:extLst>
      <p:ext uri="{BB962C8B-B14F-4D97-AF65-F5344CB8AC3E}">
        <p14:creationId xmlns:p14="http://schemas.microsoft.com/office/powerpoint/2010/main" val="1204368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99854-DE80-40C0-A341-683C4FD39C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EDB4BB-DC74-419C-9F08-D2B7F6AA2C86}"/>
              </a:ext>
            </a:extLst>
          </p:cNvPr>
          <p:cNvSpPr>
            <a:spLocks noGrp="1"/>
          </p:cNvSpPr>
          <p:nvPr>
            <p:ph type="dt" sz="half" idx="10"/>
          </p:nvPr>
        </p:nvSpPr>
        <p:spPr/>
        <p:txBody>
          <a:bodyPr/>
          <a:lstStyle/>
          <a:p>
            <a:fld id="{C89973A1-2B8E-4B8C-AEC4-FB20DB7C87C3}" type="datetimeFigureOut">
              <a:rPr lang="en-US" smtClean="0"/>
              <a:t>6/16/2024</a:t>
            </a:fld>
            <a:endParaRPr lang="en-US"/>
          </a:p>
        </p:txBody>
      </p:sp>
      <p:sp>
        <p:nvSpPr>
          <p:cNvPr id="4" name="Footer Placeholder 3">
            <a:extLst>
              <a:ext uri="{FF2B5EF4-FFF2-40B4-BE49-F238E27FC236}">
                <a16:creationId xmlns:a16="http://schemas.microsoft.com/office/drawing/2014/main" id="{5ED88681-4F25-480C-8952-5D40E42F54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811C77-2DD9-4031-B1CE-6DC5FD7BC134}"/>
              </a:ext>
            </a:extLst>
          </p:cNvPr>
          <p:cNvSpPr>
            <a:spLocks noGrp="1"/>
          </p:cNvSpPr>
          <p:nvPr>
            <p:ph type="sldNum" sz="quarter" idx="12"/>
          </p:nvPr>
        </p:nvSpPr>
        <p:spPr/>
        <p:txBody>
          <a:bodyPr/>
          <a:lstStyle/>
          <a:p>
            <a:fld id="{D6AC60DF-1BC1-431A-AAE5-8E9DDC8E1ED4}" type="slidenum">
              <a:rPr lang="en-US" smtClean="0"/>
              <a:t>‹#›</a:t>
            </a:fld>
            <a:endParaRPr lang="en-US"/>
          </a:p>
        </p:txBody>
      </p:sp>
    </p:spTree>
    <p:extLst>
      <p:ext uri="{BB962C8B-B14F-4D97-AF65-F5344CB8AC3E}">
        <p14:creationId xmlns:p14="http://schemas.microsoft.com/office/powerpoint/2010/main" val="1384653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F7AF01-2D13-490B-86CF-260A664F3BC3}"/>
              </a:ext>
            </a:extLst>
          </p:cNvPr>
          <p:cNvSpPr>
            <a:spLocks noGrp="1"/>
          </p:cNvSpPr>
          <p:nvPr>
            <p:ph type="dt" sz="half" idx="10"/>
          </p:nvPr>
        </p:nvSpPr>
        <p:spPr/>
        <p:txBody>
          <a:bodyPr/>
          <a:lstStyle/>
          <a:p>
            <a:fld id="{C89973A1-2B8E-4B8C-AEC4-FB20DB7C87C3}" type="datetimeFigureOut">
              <a:rPr lang="en-US" smtClean="0"/>
              <a:t>6/16/2024</a:t>
            </a:fld>
            <a:endParaRPr lang="en-US"/>
          </a:p>
        </p:txBody>
      </p:sp>
      <p:sp>
        <p:nvSpPr>
          <p:cNvPr id="3" name="Footer Placeholder 2">
            <a:extLst>
              <a:ext uri="{FF2B5EF4-FFF2-40B4-BE49-F238E27FC236}">
                <a16:creationId xmlns:a16="http://schemas.microsoft.com/office/drawing/2014/main" id="{FAB20429-B62F-487B-8DF9-EEDE603924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0A9438-FC38-4B2F-ABD4-1145A68B4960}"/>
              </a:ext>
            </a:extLst>
          </p:cNvPr>
          <p:cNvSpPr>
            <a:spLocks noGrp="1"/>
          </p:cNvSpPr>
          <p:nvPr>
            <p:ph type="sldNum" sz="quarter" idx="12"/>
          </p:nvPr>
        </p:nvSpPr>
        <p:spPr/>
        <p:txBody>
          <a:bodyPr/>
          <a:lstStyle/>
          <a:p>
            <a:fld id="{D6AC60DF-1BC1-431A-AAE5-8E9DDC8E1ED4}" type="slidenum">
              <a:rPr lang="en-US" smtClean="0"/>
              <a:t>‹#›</a:t>
            </a:fld>
            <a:endParaRPr lang="en-US"/>
          </a:p>
        </p:txBody>
      </p:sp>
    </p:spTree>
    <p:extLst>
      <p:ext uri="{BB962C8B-B14F-4D97-AF65-F5344CB8AC3E}">
        <p14:creationId xmlns:p14="http://schemas.microsoft.com/office/powerpoint/2010/main" val="1521096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A87B1-C86B-426C-924A-DFF3B45970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044334-7009-443D-BD2C-FE1ED8735E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811529-20D1-4C1B-A2A5-509656AD1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7600A6-458B-4C38-A0D9-9DD89E851DEC}"/>
              </a:ext>
            </a:extLst>
          </p:cNvPr>
          <p:cNvSpPr>
            <a:spLocks noGrp="1"/>
          </p:cNvSpPr>
          <p:nvPr>
            <p:ph type="dt" sz="half" idx="10"/>
          </p:nvPr>
        </p:nvSpPr>
        <p:spPr/>
        <p:txBody>
          <a:bodyPr/>
          <a:lstStyle/>
          <a:p>
            <a:fld id="{C89973A1-2B8E-4B8C-AEC4-FB20DB7C87C3}" type="datetimeFigureOut">
              <a:rPr lang="en-US" smtClean="0"/>
              <a:t>6/16/2024</a:t>
            </a:fld>
            <a:endParaRPr lang="en-US"/>
          </a:p>
        </p:txBody>
      </p:sp>
      <p:sp>
        <p:nvSpPr>
          <p:cNvPr id="6" name="Footer Placeholder 5">
            <a:extLst>
              <a:ext uri="{FF2B5EF4-FFF2-40B4-BE49-F238E27FC236}">
                <a16:creationId xmlns:a16="http://schemas.microsoft.com/office/drawing/2014/main" id="{D083F19D-B9C1-4540-8A26-4331C851AF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292695-7217-424E-8139-8913130C3BCB}"/>
              </a:ext>
            </a:extLst>
          </p:cNvPr>
          <p:cNvSpPr>
            <a:spLocks noGrp="1"/>
          </p:cNvSpPr>
          <p:nvPr>
            <p:ph type="sldNum" sz="quarter" idx="12"/>
          </p:nvPr>
        </p:nvSpPr>
        <p:spPr/>
        <p:txBody>
          <a:bodyPr/>
          <a:lstStyle/>
          <a:p>
            <a:fld id="{D6AC60DF-1BC1-431A-AAE5-8E9DDC8E1ED4}" type="slidenum">
              <a:rPr lang="en-US" smtClean="0"/>
              <a:t>‹#›</a:t>
            </a:fld>
            <a:endParaRPr lang="en-US"/>
          </a:p>
        </p:txBody>
      </p:sp>
    </p:spTree>
    <p:extLst>
      <p:ext uri="{BB962C8B-B14F-4D97-AF65-F5344CB8AC3E}">
        <p14:creationId xmlns:p14="http://schemas.microsoft.com/office/powerpoint/2010/main" val="3740968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30FBC-4390-41D0-81C5-DEACC8C7C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A5F323-CE4C-418E-AAF6-DFFC6A00F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CE2132-046E-4EB4-B9A1-D0687CFAD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0F0D26-2918-4004-B21E-A31DE3E0C4C7}"/>
              </a:ext>
            </a:extLst>
          </p:cNvPr>
          <p:cNvSpPr>
            <a:spLocks noGrp="1"/>
          </p:cNvSpPr>
          <p:nvPr>
            <p:ph type="dt" sz="half" idx="10"/>
          </p:nvPr>
        </p:nvSpPr>
        <p:spPr/>
        <p:txBody>
          <a:bodyPr/>
          <a:lstStyle/>
          <a:p>
            <a:fld id="{C89973A1-2B8E-4B8C-AEC4-FB20DB7C87C3}" type="datetimeFigureOut">
              <a:rPr lang="en-US" smtClean="0"/>
              <a:t>6/16/2024</a:t>
            </a:fld>
            <a:endParaRPr lang="en-US"/>
          </a:p>
        </p:txBody>
      </p:sp>
      <p:sp>
        <p:nvSpPr>
          <p:cNvPr id="6" name="Footer Placeholder 5">
            <a:extLst>
              <a:ext uri="{FF2B5EF4-FFF2-40B4-BE49-F238E27FC236}">
                <a16:creationId xmlns:a16="http://schemas.microsoft.com/office/drawing/2014/main" id="{6CEBFBF4-B39D-4246-97DD-5DE1F5E6FF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14E837-3C65-46DC-A935-39CB8743D070}"/>
              </a:ext>
            </a:extLst>
          </p:cNvPr>
          <p:cNvSpPr>
            <a:spLocks noGrp="1"/>
          </p:cNvSpPr>
          <p:nvPr>
            <p:ph type="sldNum" sz="quarter" idx="12"/>
          </p:nvPr>
        </p:nvSpPr>
        <p:spPr/>
        <p:txBody>
          <a:bodyPr/>
          <a:lstStyle/>
          <a:p>
            <a:fld id="{D6AC60DF-1BC1-431A-AAE5-8E9DDC8E1ED4}" type="slidenum">
              <a:rPr lang="en-US" smtClean="0"/>
              <a:t>‹#›</a:t>
            </a:fld>
            <a:endParaRPr lang="en-US"/>
          </a:p>
        </p:txBody>
      </p:sp>
    </p:spTree>
    <p:extLst>
      <p:ext uri="{BB962C8B-B14F-4D97-AF65-F5344CB8AC3E}">
        <p14:creationId xmlns:p14="http://schemas.microsoft.com/office/powerpoint/2010/main" val="2714455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352B7F-061E-4F27-8673-0C3CA8CA60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97612C-190A-4DF8-973D-AB73BBF265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CDFAE-1245-4106-8E8A-9B739607EF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9973A1-2B8E-4B8C-AEC4-FB20DB7C87C3}" type="datetimeFigureOut">
              <a:rPr lang="en-US" smtClean="0"/>
              <a:t>6/16/2024</a:t>
            </a:fld>
            <a:endParaRPr lang="en-US"/>
          </a:p>
        </p:txBody>
      </p:sp>
      <p:sp>
        <p:nvSpPr>
          <p:cNvPr id="5" name="Footer Placeholder 4">
            <a:extLst>
              <a:ext uri="{FF2B5EF4-FFF2-40B4-BE49-F238E27FC236}">
                <a16:creationId xmlns:a16="http://schemas.microsoft.com/office/drawing/2014/main" id="{DE12375C-08A6-4252-8BFE-040C06D3C9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200658-919C-4842-AC3B-D1DCF9CA57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AC60DF-1BC1-431A-AAE5-8E9DDC8E1ED4}" type="slidenum">
              <a:rPr lang="en-US" smtClean="0"/>
              <a:t>‹#›</a:t>
            </a:fld>
            <a:endParaRPr lang="en-US"/>
          </a:p>
        </p:txBody>
      </p:sp>
    </p:spTree>
    <p:extLst>
      <p:ext uri="{BB962C8B-B14F-4D97-AF65-F5344CB8AC3E}">
        <p14:creationId xmlns:p14="http://schemas.microsoft.com/office/powerpoint/2010/main" val="1514170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66A7CA-F3B8-45ED-8C84-29FF8FD80F0D}"/>
              </a:ext>
            </a:extLst>
          </p:cNvPr>
          <p:cNvSpPr>
            <a:spLocks noGrp="1"/>
          </p:cNvSpPr>
          <p:nvPr>
            <p:ph type="subTitle" idx="1"/>
          </p:nvPr>
        </p:nvSpPr>
        <p:spPr>
          <a:xfrm flipH="1" flipV="1">
            <a:off x="477078" y="-132522"/>
            <a:ext cx="821637" cy="132522"/>
          </a:xfrm>
        </p:spPr>
        <p:txBody>
          <a:bodyPr>
            <a:normAutofit fontScale="25000" lnSpcReduction="20000"/>
          </a:bodyPr>
          <a:lstStyle/>
          <a:p>
            <a:endParaRPr lang="en-US" dirty="0"/>
          </a:p>
        </p:txBody>
      </p:sp>
      <p:sp>
        <p:nvSpPr>
          <p:cNvPr id="2" name="Title 1">
            <a:extLst>
              <a:ext uri="{FF2B5EF4-FFF2-40B4-BE49-F238E27FC236}">
                <a16:creationId xmlns:a16="http://schemas.microsoft.com/office/drawing/2014/main" id="{C22A0E32-5F9F-4DC1-AA78-37CCE555D961}"/>
              </a:ext>
            </a:extLst>
          </p:cNvPr>
          <p:cNvSpPr>
            <a:spLocks noGrp="1"/>
          </p:cNvSpPr>
          <p:nvPr>
            <p:ph type="ctrTitle"/>
          </p:nvPr>
        </p:nvSpPr>
        <p:spPr>
          <a:xfrm>
            <a:off x="1404730" y="1122362"/>
            <a:ext cx="9488556" cy="2681011"/>
          </a:xfrm>
        </p:spPr>
        <p:txBody>
          <a:bodyPr vert="horz" lIns="91440" tIns="45720" rIns="91440" bIns="45720" rtlCol="0" anchor="b">
            <a:normAutofit/>
          </a:bodyPr>
          <a:lstStyle/>
          <a:p>
            <a:r>
              <a:rPr lang="en-US" dirty="0">
                <a:highlight>
                  <a:srgbClr val="808080"/>
                </a:highlight>
              </a:rPr>
              <a:t>INSIGHTS AND RECOMMENDATIONS</a:t>
            </a:r>
          </a:p>
        </p:txBody>
      </p:sp>
    </p:spTree>
    <p:extLst>
      <p:ext uri="{BB962C8B-B14F-4D97-AF65-F5344CB8AC3E}">
        <p14:creationId xmlns:p14="http://schemas.microsoft.com/office/powerpoint/2010/main" val="433648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A21E8-124D-4260-B122-B5181B762313}"/>
              </a:ext>
            </a:extLst>
          </p:cNvPr>
          <p:cNvSpPr>
            <a:spLocks noGrp="1"/>
          </p:cNvSpPr>
          <p:nvPr>
            <p:ph type="title"/>
          </p:nvPr>
        </p:nvSpPr>
        <p:spPr/>
        <p:txBody>
          <a:bodyPr>
            <a:normAutofit/>
          </a:bodyPr>
          <a:lstStyle/>
          <a:p>
            <a:r>
              <a:rPr lang="en-US" sz="3600" b="1" u="sng" dirty="0">
                <a:effectLst>
                  <a:outerShdw blurRad="38100" dist="38100" dir="2700000" algn="tl">
                    <a:srgbClr val="000000">
                      <a:alpha val="43137"/>
                    </a:srgbClr>
                  </a:outerShdw>
                </a:effectLst>
              </a:rPr>
              <a:t>KEY INSIGHTS REGARDING PRICING</a:t>
            </a:r>
          </a:p>
        </p:txBody>
      </p:sp>
      <p:sp>
        <p:nvSpPr>
          <p:cNvPr id="3" name="Content Placeholder 2">
            <a:extLst>
              <a:ext uri="{FF2B5EF4-FFF2-40B4-BE49-F238E27FC236}">
                <a16:creationId xmlns:a16="http://schemas.microsoft.com/office/drawing/2014/main" id="{EBDC750F-C98A-42E7-AB5F-6CF3231056DF}"/>
              </a:ext>
            </a:extLst>
          </p:cNvPr>
          <p:cNvSpPr>
            <a:spLocks noGrp="1"/>
          </p:cNvSpPr>
          <p:nvPr>
            <p:ph idx="1"/>
          </p:nvPr>
        </p:nvSpPr>
        <p:spPr>
          <a:xfrm>
            <a:off x="503582" y="1690688"/>
            <a:ext cx="11516139" cy="5167312"/>
          </a:xfrm>
        </p:spPr>
        <p:txBody>
          <a:bodyPr/>
          <a:lstStyle/>
          <a:p>
            <a:r>
              <a:rPr lang="en-US" sz="2400" dirty="0"/>
              <a:t>Seasonal Variability; Each produce variety exhibits seasonal peaks and troughs in supply due to factors like weather, planting cycles, and harvest times. Understanding these cycles helps in planning production and environment management.</a:t>
            </a:r>
          </a:p>
          <a:p>
            <a:r>
              <a:rPr lang="en-US" sz="2400" dirty="0"/>
              <a:t>Supply dynamics; Varieties with limited supply and high demand tend to command higher prices. Monitoring market conditions and adjusting prices accordingly is crucial.</a:t>
            </a:r>
          </a:p>
          <a:p>
            <a:r>
              <a:rPr lang="en-US" sz="2400" dirty="0"/>
              <a:t>Cost of farm inputs eg: fertilizers; Farmers will conduct break-even analyses to determine the minimum price at which they need to sell their crops to cover their costs. If input costs increase, farmers may need to adjust their selling prices to maintain profitability.</a:t>
            </a:r>
          </a:p>
          <a:p>
            <a:r>
              <a:rPr lang="en-US" sz="2400" dirty="0"/>
              <a:t>Supply Chain Disruptions; Events such as transportation issues, and global trade policies significantly influence supply levels and pricing stability. High cost of transportation will influence the high crop prices as a result of the increased production cost.</a:t>
            </a:r>
          </a:p>
          <a:p>
            <a:endParaRPr lang="en-US" sz="2400" dirty="0"/>
          </a:p>
          <a:p>
            <a:pPr marL="0" indent="0">
              <a:buNone/>
            </a:pPr>
            <a:endParaRPr lang="en-US" dirty="0"/>
          </a:p>
        </p:txBody>
      </p:sp>
    </p:spTree>
    <p:extLst>
      <p:ext uri="{BB962C8B-B14F-4D97-AF65-F5344CB8AC3E}">
        <p14:creationId xmlns:p14="http://schemas.microsoft.com/office/powerpoint/2010/main" val="3179398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CA962-DCD9-4D3F-B33D-A59EB396465A}"/>
              </a:ext>
            </a:extLst>
          </p:cNvPr>
          <p:cNvSpPr>
            <a:spLocks noGrp="1"/>
          </p:cNvSpPr>
          <p:nvPr>
            <p:ph type="title"/>
          </p:nvPr>
        </p:nvSpPr>
        <p:spPr/>
        <p:txBody>
          <a:bodyPr>
            <a:normAutofit/>
          </a:bodyPr>
          <a:lstStyle/>
          <a:p>
            <a:r>
              <a:rPr lang="en-US" sz="3600" b="1" u="sng" dirty="0">
                <a:effectLst>
                  <a:outerShdw blurRad="38100" dist="38100" dir="2700000" algn="tl">
                    <a:srgbClr val="000000">
                      <a:alpha val="43137"/>
                    </a:srgbClr>
                  </a:outerShdw>
                </a:effectLst>
              </a:rPr>
              <a:t>STRATEGIC RECOMMENDATIONS FOR PRICING</a:t>
            </a:r>
          </a:p>
        </p:txBody>
      </p:sp>
      <p:sp>
        <p:nvSpPr>
          <p:cNvPr id="3" name="Content Placeholder 2">
            <a:extLst>
              <a:ext uri="{FF2B5EF4-FFF2-40B4-BE49-F238E27FC236}">
                <a16:creationId xmlns:a16="http://schemas.microsoft.com/office/drawing/2014/main" id="{71B19578-7FB5-4396-B8C6-DE19469C83EB}"/>
              </a:ext>
            </a:extLst>
          </p:cNvPr>
          <p:cNvSpPr>
            <a:spLocks noGrp="1"/>
          </p:cNvSpPr>
          <p:nvPr>
            <p:ph idx="1"/>
          </p:nvPr>
        </p:nvSpPr>
        <p:spPr>
          <a:xfrm>
            <a:off x="609600" y="1590261"/>
            <a:ext cx="10744200" cy="4586702"/>
          </a:xfrm>
        </p:spPr>
        <p:txBody>
          <a:bodyPr/>
          <a:lstStyle/>
          <a:p>
            <a:r>
              <a:rPr lang="en-US" dirty="0"/>
              <a:t>Maximize on the prices when the supply of produce is low.</a:t>
            </a:r>
          </a:p>
          <a:p>
            <a:r>
              <a:rPr lang="en-US" dirty="0"/>
              <a:t>Seasonal optimization – align planting and harvesting schedules with peak demand period to optimize yield and capitalize on the marketing pricing opportunities eg: by use of greenhouses. </a:t>
            </a:r>
          </a:p>
        </p:txBody>
      </p:sp>
    </p:spTree>
    <p:extLst>
      <p:ext uri="{BB962C8B-B14F-4D97-AF65-F5344CB8AC3E}">
        <p14:creationId xmlns:p14="http://schemas.microsoft.com/office/powerpoint/2010/main" val="769518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20ED-C443-4BD6-9317-D6A1ADFA5E2A}"/>
              </a:ext>
            </a:extLst>
          </p:cNvPr>
          <p:cNvSpPr>
            <a:spLocks noGrp="1"/>
          </p:cNvSpPr>
          <p:nvPr>
            <p:ph type="title"/>
          </p:nvPr>
        </p:nvSpPr>
        <p:spPr/>
        <p:txBody>
          <a:bodyPr>
            <a:normAutofit/>
          </a:bodyPr>
          <a:lstStyle/>
          <a:p>
            <a:r>
              <a:rPr lang="en-US" sz="3600" b="1" u="sng" dirty="0">
                <a:effectLst>
                  <a:outerShdw blurRad="38100" dist="38100" dir="2700000" algn="tl">
                    <a:srgbClr val="000000">
                      <a:alpha val="43137"/>
                    </a:srgbClr>
                  </a:outerShdw>
                </a:effectLst>
              </a:rPr>
              <a:t>KEY INSIGHTS REGARDING SUPPLY AND DEMAND</a:t>
            </a:r>
            <a:endParaRPr lang="en-US" sz="3600" dirty="0"/>
          </a:p>
        </p:txBody>
      </p:sp>
      <p:sp>
        <p:nvSpPr>
          <p:cNvPr id="3" name="Content Placeholder 2">
            <a:extLst>
              <a:ext uri="{FF2B5EF4-FFF2-40B4-BE49-F238E27FC236}">
                <a16:creationId xmlns:a16="http://schemas.microsoft.com/office/drawing/2014/main" id="{040A6909-DC6C-480C-825C-242F8D247812}"/>
              </a:ext>
            </a:extLst>
          </p:cNvPr>
          <p:cNvSpPr>
            <a:spLocks noGrp="1"/>
          </p:cNvSpPr>
          <p:nvPr>
            <p:ph idx="1"/>
          </p:nvPr>
        </p:nvSpPr>
        <p:spPr>
          <a:xfrm>
            <a:off x="357809" y="1690688"/>
            <a:ext cx="11569147" cy="5167311"/>
          </a:xfrm>
        </p:spPr>
        <p:txBody>
          <a:bodyPr/>
          <a:lstStyle/>
          <a:p>
            <a:r>
              <a:rPr lang="en-US" sz="2400" dirty="0"/>
              <a:t>Seasonal Variability: Each produce variety exhibits seasonal peaks and troughs in supply due to factors like weather, planting cycles, and harvest times.</a:t>
            </a:r>
          </a:p>
          <a:p>
            <a:r>
              <a:rPr lang="en-US" sz="2400" dirty="0"/>
              <a:t>Weather Conditions: Weather directly impacts crop yields. Droughts, floods, or unseasonable weather can reduce supply unexpectedly, leading to price fluctuations. For instance, cabbage and capsicum heavily rely on weather patterns during critical growth stages</a:t>
            </a:r>
            <a:r>
              <a:rPr lang="en-US" dirty="0"/>
              <a:t>.</a:t>
            </a:r>
          </a:p>
          <a:p>
            <a:r>
              <a:rPr lang="en-US" sz="2400" dirty="0"/>
              <a:t>Consumer Preferences: Shifts in consumer preferences towards healthier or more sustainable food options can influence demand for specific crops. This impacts production decisions by farmers and thus affects supply. This is observed by the high performance in avocados</a:t>
            </a:r>
          </a:p>
        </p:txBody>
      </p:sp>
    </p:spTree>
    <p:extLst>
      <p:ext uri="{BB962C8B-B14F-4D97-AF65-F5344CB8AC3E}">
        <p14:creationId xmlns:p14="http://schemas.microsoft.com/office/powerpoint/2010/main" val="4237423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4E40-7BEF-40B5-A9BE-27E9B0B63E9D}"/>
              </a:ext>
            </a:extLst>
          </p:cNvPr>
          <p:cNvSpPr>
            <a:spLocks noGrp="1"/>
          </p:cNvSpPr>
          <p:nvPr>
            <p:ph type="title"/>
          </p:nvPr>
        </p:nvSpPr>
        <p:spPr>
          <a:xfrm>
            <a:off x="838200" y="378377"/>
            <a:ext cx="10515600" cy="1325563"/>
          </a:xfrm>
        </p:spPr>
        <p:txBody>
          <a:bodyPr>
            <a:normAutofit/>
          </a:bodyPr>
          <a:lstStyle/>
          <a:p>
            <a:r>
              <a:rPr lang="en-US" sz="3600" b="1" u="sng" dirty="0">
                <a:effectLst>
                  <a:outerShdw blurRad="38100" dist="38100" dir="2700000" algn="tl">
                    <a:srgbClr val="000000">
                      <a:alpha val="43137"/>
                    </a:srgbClr>
                  </a:outerShdw>
                </a:effectLst>
              </a:rPr>
              <a:t>STRATEGIC RECOMMENDATIONS FOR PRICING</a:t>
            </a:r>
            <a:endParaRPr lang="en-US" sz="3600" dirty="0"/>
          </a:p>
        </p:txBody>
      </p:sp>
      <p:sp>
        <p:nvSpPr>
          <p:cNvPr id="3" name="Content Placeholder 2">
            <a:extLst>
              <a:ext uri="{FF2B5EF4-FFF2-40B4-BE49-F238E27FC236}">
                <a16:creationId xmlns:a16="http://schemas.microsoft.com/office/drawing/2014/main" id="{8CB9062E-5057-41EF-B4AC-DDCF58E578F0}"/>
              </a:ext>
            </a:extLst>
          </p:cNvPr>
          <p:cNvSpPr>
            <a:spLocks noGrp="1"/>
          </p:cNvSpPr>
          <p:nvPr>
            <p:ph idx="1"/>
          </p:nvPr>
        </p:nvSpPr>
        <p:spPr/>
        <p:txBody>
          <a:bodyPr/>
          <a:lstStyle/>
          <a:p>
            <a:r>
              <a:rPr lang="en-US" sz="2400" dirty="0"/>
              <a:t>Market Analysis: Conduct a thorough analysis of the current market conditions. Evaluate factors such as supply levels (current and expected), demand trends (domestic and international), and competitor pricing.</a:t>
            </a:r>
          </a:p>
          <a:p>
            <a:r>
              <a:rPr lang="en-US" sz="2400" dirty="0"/>
              <a:t> Seasonal Variations: Adjust pricing based on seasonal variations in supply and demand. Prices tend to fluctuate during peak harvest times or during periods of scarcity.</a:t>
            </a:r>
          </a:p>
          <a:p>
            <a:endParaRPr lang="en-US" dirty="0"/>
          </a:p>
        </p:txBody>
      </p:sp>
    </p:spTree>
    <p:extLst>
      <p:ext uri="{BB962C8B-B14F-4D97-AF65-F5344CB8AC3E}">
        <p14:creationId xmlns:p14="http://schemas.microsoft.com/office/powerpoint/2010/main" val="2983843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EF9B6-2F49-493C-B6C9-5EFBF5089FEF}"/>
              </a:ext>
            </a:extLst>
          </p:cNvPr>
          <p:cNvSpPr>
            <a:spLocks noGrp="1"/>
          </p:cNvSpPr>
          <p:nvPr>
            <p:ph type="title"/>
          </p:nvPr>
        </p:nvSpPr>
        <p:spPr/>
        <p:txBody>
          <a:bodyPr>
            <a:normAutofit/>
          </a:bodyPr>
          <a:lstStyle/>
          <a:p>
            <a:r>
              <a:rPr lang="en-US" sz="3600" b="1" u="sng" dirty="0">
                <a:effectLst>
                  <a:outerShdw blurRad="38100" dist="38100" dir="2700000" algn="tl">
                    <a:srgbClr val="000000">
                      <a:alpha val="43137"/>
                    </a:srgbClr>
                  </a:outerShdw>
                </a:effectLst>
              </a:rPr>
              <a:t>HYPOTHESIS – WEATHER CONDITION</a:t>
            </a:r>
          </a:p>
        </p:txBody>
      </p:sp>
      <p:sp>
        <p:nvSpPr>
          <p:cNvPr id="3" name="Content Placeholder 2">
            <a:extLst>
              <a:ext uri="{FF2B5EF4-FFF2-40B4-BE49-F238E27FC236}">
                <a16:creationId xmlns:a16="http://schemas.microsoft.com/office/drawing/2014/main" id="{1916D8CA-5427-472B-B639-95CA99EB9054}"/>
              </a:ext>
            </a:extLst>
          </p:cNvPr>
          <p:cNvSpPr>
            <a:spLocks noGrp="1"/>
          </p:cNvSpPr>
          <p:nvPr>
            <p:ph idx="1"/>
          </p:nvPr>
        </p:nvSpPr>
        <p:spPr/>
        <p:txBody>
          <a:bodyPr>
            <a:normAutofit/>
          </a:bodyPr>
          <a:lstStyle/>
          <a:p>
            <a:r>
              <a:rPr lang="en-US" sz="2400" dirty="0"/>
              <a:t>Weather has a high influence on both prices and volumes of produce variety.</a:t>
            </a:r>
          </a:p>
          <a:p>
            <a:r>
              <a:rPr lang="en-US" sz="2400" dirty="0"/>
              <a:t>Different weather patterns have an impact on the crop variety.</a:t>
            </a:r>
          </a:p>
          <a:p>
            <a:r>
              <a:rPr lang="en-US" sz="2400" dirty="0"/>
              <a:t>A shortage due to adverse weather may drive prices up as demand exceeds supply. Conversely, a surplus due to favorable weather might lower prices as farmers compete to sell their produce.</a:t>
            </a:r>
          </a:p>
          <a:p>
            <a:pPr marL="0" indent="0">
              <a:buNone/>
            </a:pPr>
            <a:r>
              <a:rPr lang="en-US" sz="2400" dirty="0"/>
              <a:t>Additional Data Sources;</a:t>
            </a:r>
          </a:p>
          <a:p>
            <a:pPr marL="0" indent="0">
              <a:buNone/>
            </a:pPr>
            <a:r>
              <a:rPr lang="en-US" sz="2400" dirty="0"/>
              <a:t>1.Crop production statistics</a:t>
            </a:r>
          </a:p>
          <a:p>
            <a:pPr marL="0" indent="0">
              <a:buNone/>
            </a:pPr>
            <a:r>
              <a:rPr lang="en-US" sz="2400" dirty="0"/>
              <a:t>2.Weather Data</a:t>
            </a:r>
          </a:p>
          <a:p>
            <a:pPr marL="0" indent="0">
              <a:buNone/>
            </a:pPr>
            <a:r>
              <a:rPr lang="en-US" sz="2400" dirty="0"/>
              <a:t>3. Price Indices for </a:t>
            </a:r>
            <a:r>
              <a:rPr lang="en-US" sz="2400"/>
              <a:t>agricultural commodities.</a:t>
            </a:r>
            <a:endParaRPr lang="en-US" sz="2400" dirty="0"/>
          </a:p>
        </p:txBody>
      </p:sp>
    </p:spTree>
    <p:extLst>
      <p:ext uri="{BB962C8B-B14F-4D97-AF65-F5344CB8AC3E}">
        <p14:creationId xmlns:p14="http://schemas.microsoft.com/office/powerpoint/2010/main" val="2473498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471</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INSIGHTS AND RECOMMENDATIONS</vt:lpstr>
      <vt:lpstr>KEY INSIGHTS REGARDING PRICING</vt:lpstr>
      <vt:lpstr>STRATEGIC RECOMMENDATIONS FOR PRICING</vt:lpstr>
      <vt:lpstr>KEY INSIGHTS REGARDING SUPPLY AND DEMAND</vt:lpstr>
      <vt:lpstr>STRATEGIC RECOMMENDATIONS FOR PRICING</vt:lpstr>
      <vt:lpstr>HYPOTHESIS – WEATHER CONDITION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AND RECOMMENDATIONS</dc:title>
  <dc:creator>Administrator</dc:creator>
  <cp:lastModifiedBy>Administrator</cp:lastModifiedBy>
  <cp:revision>8</cp:revision>
  <dcterms:created xsi:type="dcterms:W3CDTF">2024-06-17T05:14:36Z</dcterms:created>
  <dcterms:modified xsi:type="dcterms:W3CDTF">2024-06-17T06:27:35Z</dcterms:modified>
</cp:coreProperties>
</file>